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slideLayouts/slideLayout7.xml" ContentType="application/vnd.openxmlformats-officedocument.presentationml.slideLayout+xml"/>
  <Override PartName="/ppt/theme/theme3.xml" ContentType="application/vnd.openxmlformats-officedocument.theme+xml"/>
  <Override PartName="/ppt/slideLayouts/slideLayout8.xml" ContentType="application/vnd.openxmlformats-officedocument.presentationml.slideLayout+xml"/>
  <Override PartName="/ppt/theme/theme4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5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6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7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2.xml" ContentType="application/vnd.openxmlformats-officedocument.themeOverride+xml"/>
  <Override PartName="/ppt/charts/chart3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675" r:id="rId2"/>
    <p:sldMasterId id="2147483677" r:id="rId3"/>
    <p:sldMasterId id="2147483679" r:id="rId4"/>
    <p:sldMasterId id="2147483690" r:id="rId5"/>
    <p:sldMasterId id="2147483697" r:id="rId6"/>
    <p:sldMasterId id="2147483704" r:id="rId7"/>
    <p:sldMasterId id="2147483711" r:id="rId8"/>
  </p:sldMasterIdLst>
  <p:notesMasterIdLst>
    <p:notesMasterId r:id="rId19"/>
  </p:notesMasterIdLst>
  <p:sldIdLst>
    <p:sldId id="292" r:id="rId9"/>
    <p:sldId id="287" r:id="rId10"/>
    <p:sldId id="273" r:id="rId11"/>
    <p:sldId id="286" r:id="rId12"/>
    <p:sldId id="274" r:id="rId13"/>
    <p:sldId id="282" r:id="rId14"/>
    <p:sldId id="283" r:id="rId15"/>
    <p:sldId id="284" r:id="rId16"/>
    <p:sldId id="290" r:id="rId17"/>
    <p:sldId id="291" r:id="rId18"/>
  </p:sldIdLst>
  <p:sldSz cx="9906000" cy="6858000" type="A4"/>
  <p:notesSz cx="6797675" cy="9928225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4850" autoAdjust="0"/>
    <p:restoredTop sz="96429" autoAdjust="0"/>
  </p:normalViewPr>
  <p:slideViewPr>
    <p:cSldViewPr snapToGrid="0">
      <p:cViewPr>
        <p:scale>
          <a:sx n="95" d="100"/>
          <a:sy n="95" d="100"/>
        </p:scale>
        <p:origin x="2454" y="558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3" Type="http://schemas.openxmlformats.org/officeDocument/2006/relationships/slideMaster" Target="slideMasters/slideMaster3.xml"/><Relationship Id="rId21" Type="http://schemas.openxmlformats.org/officeDocument/2006/relationships/viewProps" Target="viewProps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8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3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7.xml"/><Relationship Id="rId23" Type="http://schemas.openxmlformats.org/officeDocument/2006/relationships/tableStyles" Target="tableStyles.xml"/><Relationship Id="rId10" Type="http://schemas.openxmlformats.org/officeDocument/2006/relationships/slide" Target="slides/slide2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____1.xlsx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package" Target="../embeddings/Microsoft_Excel_____2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file:///\\VPCNAS-B2-01.CLOUDPC.LGE.NET\userdata1\dongyoung.jeong\04.22&#45380;&#54693;\02.&#51228;&#54408;&#44060;&#48156;\01.&#49884;&#44536;&#45768;&#52432;\181111_&#49548;&#51020;,&#54413;&#47049;RPM%20&#49440;&#51221;(&#52572;&#51116;&#54840;S)_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lineChart>
        <c:grouping val="standard"/>
        <c:varyColors val="0"/>
        <c:ser>
          <c:idx val="0"/>
          <c:order val="0"/>
          <c:tx>
            <c:v>개선 목표</c:v>
          </c:tx>
          <c:spPr>
            <a:ln w="25400" cap="rnd">
              <a:solidFill>
                <a:srgbClr val="FFFFFF"/>
              </a:solidFill>
              <a:prstDash val="dash"/>
              <a:round/>
            </a:ln>
            <a:effectLst/>
          </c:spPr>
          <c:marker>
            <c:symbol val="circle"/>
            <c:size val="7"/>
            <c:spPr>
              <a:solidFill>
                <a:srgbClr val="FFFFFF"/>
              </a:solidFill>
              <a:ln w="9525">
                <a:solidFill>
                  <a:srgbClr val="FFFFFF"/>
                </a:solidFill>
              </a:ln>
              <a:effectLst/>
            </c:spPr>
          </c:marker>
          <c:val>
            <c:numRef>
              <c:f>Sheet2!$F$10:$M$10</c:f>
              <c:numCache>
                <c:formatCode>0.000</c:formatCode>
                <c:ptCount val="8"/>
                <c:pt idx="0" formatCode="General">
                  <c:v>6.15</c:v>
                </c:pt>
                <c:pt idx="1">
                  <c:v>6.16845</c:v>
                </c:pt>
                <c:pt idx="2">
                  <c:v>6.24863985</c:v>
                </c:pt>
                <c:pt idx="3">
                  <c:v>6.4360990454999998</c:v>
                </c:pt>
                <c:pt idx="4">
                  <c:v>6.5326405311824995</c:v>
                </c:pt>
                <c:pt idx="5">
                  <c:v>6.7286197471179747</c:v>
                </c:pt>
              </c:numCache>
            </c:numRef>
          </c:val>
          <c:smooth val="0"/>
        </c:ser>
        <c:ser>
          <c:idx val="1"/>
          <c:order val="1"/>
          <c:tx>
            <c:v>시험결과(싱글)</c:v>
          </c:tx>
          <c:spPr>
            <a:ln w="25400" cap="rnd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</a:ln>
            <a:effectLst/>
          </c:spPr>
          <c:marker>
            <c:symbol val="circle"/>
            <c:size val="7"/>
            <c:spPr>
              <a:solidFill>
                <a:schemeClr val="tx1">
                  <a:lumMod val="65000"/>
                  <a:lumOff val="35000"/>
                </a:schemeClr>
              </a:solidFill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  <a:effectLst/>
            </c:spPr>
          </c:marker>
          <c:dLbls>
            <c:dLbl>
              <c:idx val="3"/>
              <c:layout>
                <c:manualLayout>
                  <c:x val="-3.3386812637225989E-2"/>
                  <c:y val="5.2988015052335323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4"/>
              <c:layout>
                <c:manualLayout>
                  <c:x val="-3.5166964199610344E-2"/>
                  <c:y val="3.3710906618600385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5"/>
              <c:layout>
                <c:manualLayout>
                  <c:x val="-8.9446522346081517E-4"/>
                  <c:y val="-7.4188294281935943E-3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LG스마트체 Regular" panose="020B0600000101010101" pitchFamily="50" charset="-127"/>
                    <a:ea typeface="LG스마트체 Regular" panose="020B0600000101010101" pitchFamily="50" charset="-127"/>
                    <a:cs typeface="+mn-cs"/>
                  </a:defRPr>
                </a:pPr>
                <a:endParaRPr lang="ko-KR"/>
              </a:p>
            </c:txPr>
            <c:dLblPos val="b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Sheet2!$F$12:$K$12</c:f>
              <c:numCache>
                <c:formatCode>0.000</c:formatCode>
                <c:ptCount val="6"/>
                <c:pt idx="0" formatCode="General">
                  <c:v>6.15</c:v>
                </c:pt>
                <c:pt idx="1">
                  <c:v>6.16845</c:v>
                </c:pt>
                <c:pt idx="2">
                  <c:v>6.2079280800000003</c:v>
                </c:pt>
                <c:pt idx="3">
                  <c:v>6.3656094532320004</c:v>
                </c:pt>
                <c:pt idx="4">
                  <c:v>6.4610935950304809</c:v>
                </c:pt>
                <c:pt idx="5">
                  <c:v>6.6000071073236359</c:v>
                </c:pt>
              </c:numCache>
            </c:numRef>
          </c:val>
          <c:smooth val="0"/>
        </c:ser>
        <c:ser>
          <c:idx val="2"/>
          <c:order val="2"/>
          <c:tx>
            <c:v>시험결과(멀티)</c:v>
          </c:tx>
          <c:spPr>
            <a:ln w="28575" cap="rnd">
              <a:solidFill>
                <a:srgbClr val="92D05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92D050"/>
              </a:solidFill>
              <a:ln w="9525">
                <a:solidFill>
                  <a:schemeClr val="accent3"/>
                </a:solidFill>
              </a:ln>
              <a:effectLst/>
            </c:spPr>
          </c:marker>
          <c:val>
            <c:numRef>
              <c:f>Sheet2!$F$14:$K$14</c:f>
              <c:numCache>
                <c:formatCode>0.000</c:formatCode>
                <c:ptCount val="6"/>
                <c:pt idx="0" formatCode="General">
                  <c:v>6.15</c:v>
                </c:pt>
                <c:pt idx="1">
                  <c:v>6.1649445000000007</c:v>
                </c:pt>
                <c:pt idx="2">
                  <c:v>6.1969035722880008</c:v>
                </c:pt>
                <c:pt idx="3">
                  <c:v>6.324398666384254</c:v>
                </c:pt>
                <c:pt idx="4">
                  <c:v>6.4012401101808223</c:v>
                </c:pt>
                <c:pt idx="5">
                  <c:v>6.5127177066996209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1228459168"/>
        <c:axId val="-1228469504"/>
      </c:lineChart>
      <c:catAx>
        <c:axId val="-1228459168"/>
        <c:scaling>
          <c:orientation val="minMax"/>
        </c:scaling>
        <c:delete val="1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ajorTickMark val="out"/>
        <c:minorTickMark val="none"/>
        <c:tickLblPos val="nextTo"/>
        <c:crossAx val="-1228469504"/>
        <c:crosses val="autoZero"/>
        <c:auto val="1"/>
        <c:lblAlgn val="ctr"/>
        <c:lblOffset val="100"/>
        <c:noMultiLvlLbl val="0"/>
      </c:catAx>
      <c:valAx>
        <c:axId val="-1228469504"/>
        <c:scaling>
          <c:orientation val="minMax"/>
          <c:max val="7.6"/>
          <c:min val="6"/>
        </c:scaling>
        <c:delete val="0"/>
        <c:axPos val="l"/>
        <c:numFmt formatCode="#,##0.00_);[Red]\(#,##0.00\)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+mn-cs"/>
              </a:defRPr>
            </a:pPr>
            <a:endParaRPr lang="ko-KR"/>
          </a:p>
        </c:txPr>
        <c:crossAx val="-1228459168"/>
        <c:crosses val="autoZero"/>
        <c:crossBetween val="between"/>
      </c:valAx>
      <c:spPr>
        <a:noFill/>
        <a:ln>
          <a:solidFill>
            <a:schemeClr val="tx1">
              <a:lumMod val="65000"/>
              <a:lumOff val="35000"/>
            </a:schemeClr>
          </a:solidFill>
        </a:ln>
        <a:effectLst/>
      </c:spPr>
    </c:plotArea>
    <c:legend>
      <c:legendPos val="r"/>
      <c:legendEntry>
        <c:idx val="0"/>
        <c:delete val="1"/>
      </c:legendEntry>
      <c:layout>
        <c:manualLayout>
          <c:xMode val="edge"/>
          <c:yMode val="edge"/>
          <c:x val="0.86124848433894252"/>
          <c:y val="0.20819576266833978"/>
          <c:w val="0.12765805048727719"/>
          <c:h val="0.17928362238065104"/>
        </c:manualLayout>
      </c:layout>
      <c:overlay val="1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LG스마트체 Regular" panose="020B0600000101010101" pitchFamily="50" charset="-127"/>
          <a:ea typeface="LG스마트체 Regular" panose="020B0600000101010101" pitchFamily="50" charset="-127"/>
        </a:defRPr>
      </a:pPr>
      <a:endParaRPr lang="ko-KR"/>
    </a:p>
  </c:txPr>
  <c:externalData r:id="rId4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/>
              <a:t>풍량</a:t>
            </a:r>
            <a:r>
              <a:rPr lang="en-US" altLang="ko-KR"/>
              <a:t>-</a:t>
            </a:r>
            <a:r>
              <a:rPr lang="ko-KR" altLang="en-US"/>
              <a:t>소비전력</a:t>
            </a:r>
          </a:p>
        </c:rich>
      </c:tx>
      <c:layout>
        <c:manualLayout>
          <c:xMode val="edge"/>
          <c:yMode val="edge"/>
          <c:x val="0.36763144644006407"/>
          <c:y val="1.049631017505696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0.120080927384077"/>
          <c:y val="0.1410207336523126"/>
          <c:w val="0.83669685039370101"/>
          <c:h val="0.70112195305730329"/>
        </c:manualLayout>
      </c:layout>
      <c:scatterChart>
        <c:scatterStyle val="smoothMarker"/>
        <c:varyColors val="0"/>
        <c:ser>
          <c:idx val="1"/>
          <c:order val="0"/>
          <c:tx>
            <c:v>시그니쳐_개선 전</c:v>
          </c:tx>
          <c:spPr>
            <a:ln w="19050" cap="rnd">
              <a:solidFill>
                <a:schemeClr val="accent2"/>
              </a:solidFill>
              <a:prstDash val="sysDash"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'시그니쳐 풍량 검토'!$E$8:$I$8</c:f>
              <c:numCache>
                <c:formatCode>General</c:formatCode>
                <c:ptCount val="5"/>
                <c:pt idx="0">
                  <c:v>4.2</c:v>
                </c:pt>
                <c:pt idx="1">
                  <c:v>12.11</c:v>
                </c:pt>
                <c:pt idx="2">
                  <c:v>14.04</c:v>
                </c:pt>
                <c:pt idx="3">
                  <c:v>16.239999999999998</c:v>
                </c:pt>
                <c:pt idx="4">
                  <c:v>22.38</c:v>
                </c:pt>
              </c:numCache>
            </c:numRef>
          </c:xVal>
          <c:yVal>
            <c:numRef>
              <c:f>'시그니쳐 풍량 검토'!$E$9:$I$9</c:f>
              <c:numCache>
                <c:formatCode>General</c:formatCode>
                <c:ptCount val="5"/>
                <c:pt idx="0">
                  <c:v>12.5</c:v>
                </c:pt>
                <c:pt idx="1">
                  <c:v>24.3</c:v>
                </c:pt>
                <c:pt idx="2">
                  <c:v>29.5</c:v>
                </c:pt>
                <c:pt idx="3">
                  <c:v>36.6</c:v>
                </c:pt>
                <c:pt idx="4">
                  <c:v>65.599999999999994</c:v>
                </c:pt>
              </c:numCache>
            </c:numRef>
          </c:yVal>
          <c:smooth val="1"/>
        </c:ser>
        <c:ser>
          <c:idx val="2"/>
          <c:order val="1"/>
          <c:tx>
            <c:v>시그니쳐_개선 후</c:v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'시그니쳐 풍량 검토'!$E$16:$I$16</c:f>
              <c:numCache>
                <c:formatCode>General</c:formatCode>
                <c:ptCount val="5"/>
                <c:pt idx="0">
                  <c:v>4.8099999999999996</c:v>
                </c:pt>
                <c:pt idx="1">
                  <c:v>13.28</c:v>
                </c:pt>
                <c:pt idx="2">
                  <c:v>15.36</c:v>
                </c:pt>
                <c:pt idx="3">
                  <c:v>17.7</c:v>
                </c:pt>
                <c:pt idx="4">
                  <c:v>24.19</c:v>
                </c:pt>
              </c:numCache>
            </c:numRef>
          </c:xVal>
          <c:yVal>
            <c:numRef>
              <c:f>'시그니쳐 풍량 검토'!$E$17:$I$17</c:f>
              <c:numCache>
                <c:formatCode>General</c:formatCode>
                <c:ptCount val="5"/>
                <c:pt idx="0">
                  <c:v>12.200000000000001</c:v>
                </c:pt>
                <c:pt idx="1">
                  <c:v>23</c:v>
                </c:pt>
                <c:pt idx="2">
                  <c:v>28.099999999999998</c:v>
                </c:pt>
                <c:pt idx="3">
                  <c:v>35.299999999999997</c:v>
                </c:pt>
                <c:pt idx="4">
                  <c:v>64.2</c:v>
                </c:pt>
              </c:numCache>
            </c:numRef>
          </c:yVal>
          <c:smooth val="1"/>
        </c:ser>
        <c:ser>
          <c:idx val="0"/>
          <c:order val="2"/>
          <c:tx>
            <c:v>타워</c:v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'시그니쳐 풍량 검토'!$N$2:$T$2</c:f>
              <c:numCache>
                <c:formatCode>General</c:formatCode>
                <c:ptCount val="7"/>
                <c:pt idx="0">
                  <c:v>10.47025</c:v>
                </c:pt>
                <c:pt idx="1">
                  <c:v>12.0869</c:v>
                </c:pt>
                <c:pt idx="2">
                  <c:v>14.408799999999999</c:v>
                </c:pt>
                <c:pt idx="3">
                  <c:v>15.87355</c:v>
                </c:pt>
                <c:pt idx="4">
                  <c:v>18.065249999999999</c:v>
                </c:pt>
                <c:pt idx="5">
                  <c:v>22.38355</c:v>
                </c:pt>
                <c:pt idx="6">
                  <c:v>27.938749999999999</c:v>
                </c:pt>
              </c:numCache>
            </c:numRef>
          </c:xVal>
          <c:yVal>
            <c:numRef>
              <c:f>'시그니쳐 풍량 검토'!$N$3:$T$3</c:f>
              <c:numCache>
                <c:formatCode>General</c:formatCode>
                <c:ptCount val="7"/>
                <c:pt idx="0">
                  <c:v>13.132</c:v>
                </c:pt>
                <c:pt idx="1">
                  <c:v>16.463999999999999</c:v>
                </c:pt>
                <c:pt idx="2">
                  <c:v>20.971999999999998</c:v>
                </c:pt>
                <c:pt idx="3">
                  <c:v>24.401999999999997</c:v>
                </c:pt>
                <c:pt idx="4">
                  <c:v>30.478000000000002</c:v>
                </c:pt>
                <c:pt idx="5">
                  <c:v>41.061999999999998</c:v>
                </c:pt>
                <c:pt idx="6">
                  <c:v>65.366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1228467328"/>
        <c:axId val="-1228460256"/>
      </c:scatterChart>
      <c:valAx>
        <c:axId val="-122846732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ko-KR" altLang="en-US"/>
                  <a:t>풍량</a:t>
                </a:r>
                <a:r>
                  <a:rPr lang="en-US" altLang="ko-KR"/>
                  <a:t>(CMM)</a:t>
                </a:r>
                <a:endParaRPr lang="ko-KR" altLang="en-US"/>
              </a:p>
            </c:rich>
          </c:tx>
          <c:layout>
            <c:manualLayout>
              <c:xMode val="edge"/>
              <c:yMode val="edge"/>
              <c:x val="0.87973490813648303"/>
              <c:y val="0.90338118022328551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-1228460256"/>
        <c:crosses val="autoZero"/>
        <c:crossBetween val="midCat"/>
      </c:valAx>
      <c:valAx>
        <c:axId val="-12284602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ko-KR" altLang="en-US"/>
                  <a:t>소비전력</a:t>
                </a:r>
                <a:r>
                  <a:rPr lang="en-US" altLang="ko-KR"/>
                  <a:t>(W)</a:t>
                </a:r>
                <a:endParaRPr lang="ko-KR" altLang="en-US"/>
              </a:p>
            </c:rich>
          </c:tx>
          <c:layout>
            <c:manualLayout>
              <c:xMode val="edge"/>
              <c:yMode val="edge"/>
              <c:x val="1.6666666666666666E-2"/>
              <c:y val="4.454809177560938E-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-1228467328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129"/>
          <c:y val="0.15962450865890568"/>
          <c:w val="0.37166153242322003"/>
          <c:h val="0.16148438383001168"/>
        </c:manualLayout>
      </c:layout>
      <c:overlay val="1"/>
      <c:spPr>
        <a:solidFill>
          <a:schemeClr val="bg1"/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4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0968902915026073"/>
          <c:y val="6.3434625254561186E-2"/>
          <c:w val="0.859405192304035"/>
          <c:h val="0.73767886299708962"/>
        </c:manualLayout>
      </c:layout>
      <c:scatterChart>
        <c:scatterStyle val="lineMarker"/>
        <c:varyColors val="0"/>
        <c:ser>
          <c:idx val="1"/>
          <c:order val="1"/>
          <c:tx>
            <c:v>휘센타워</c:v>
          </c:tx>
          <c:spPr>
            <a:ln w="28575">
              <a:noFill/>
            </a:ln>
          </c:spPr>
          <c:marker>
            <c:symbol val="diamond"/>
            <c:size val="9"/>
            <c:spPr>
              <a:solidFill>
                <a:srgbClr val="C00000"/>
              </a:solidFill>
              <a:ln>
                <a:noFill/>
              </a:ln>
            </c:spPr>
          </c:marker>
          <c:trendline>
            <c:spPr>
              <a:ln>
                <a:solidFill>
                  <a:srgbClr val="C00000"/>
                </a:solidFill>
              </a:ln>
            </c:spPr>
            <c:trendlineType val="poly"/>
            <c:order val="2"/>
            <c:dispRSqr val="0"/>
            <c:dispEq val="0"/>
          </c:trendline>
          <c:xVal>
            <c:numRef>
              <c:f>'181108 풍량시험(36K)'!$D$46:$D$52</c:f>
              <c:numCache>
                <c:formatCode>#,##0.0_ ;[Red]\-#,##0.0\ </c:formatCode>
                <c:ptCount val="7"/>
                <c:pt idx="0">
                  <c:v>25.8</c:v>
                </c:pt>
                <c:pt idx="1">
                  <c:v>20.6</c:v>
                </c:pt>
                <c:pt idx="2">
                  <c:v>16.600000000000001</c:v>
                </c:pt>
                <c:pt idx="3">
                  <c:v>14.6</c:v>
                </c:pt>
                <c:pt idx="4">
                  <c:v>13.4</c:v>
                </c:pt>
                <c:pt idx="5">
                  <c:v>11.1</c:v>
                </c:pt>
                <c:pt idx="6">
                  <c:v>9.4600000000000009</c:v>
                </c:pt>
              </c:numCache>
            </c:numRef>
          </c:xVal>
          <c:yVal>
            <c:numRef>
              <c:f>'181108 풍량시험(36K)'!$E$46:$E$52</c:f>
              <c:numCache>
                <c:formatCode>#,##0.0_ ;[Red]\-#,##0.0\ </c:formatCode>
                <c:ptCount val="7"/>
                <c:pt idx="0">
                  <c:v>70.2</c:v>
                </c:pt>
                <c:pt idx="1">
                  <c:v>44.1</c:v>
                </c:pt>
                <c:pt idx="2">
                  <c:v>32.799999999999997</c:v>
                </c:pt>
                <c:pt idx="3">
                  <c:v>25.7</c:v>
                </c:pt>
                <c:pt idx="4">
                  <c:v>23.4</c:v>
                </c:pt>
                <c:pt idx="5">
                  <c:v>18.5</c:v>
                </c:pt>
                <c:pt idx="6">
                  <c:v>13.9</c:v>
                </c:pt>
              </c:numCache>
            </c:numRef>
          </c:yVal>
          <c:smooth val="0"/>
        </c:ser>
        <c:ser>
          <c:idx val="0"/>
          <c:order val="0"/>
          <c:tx>
            <c:v>시그니쳐</c:v>
          </c:tx>
          <c:spPr>
            <a:ln w="28575">
              <a:noFill/>
            </a:ln>
          </c:spPr>
          <c:marker>
            <c:symbol val="circle"/>
            <c:size val="7"/>
            <c:spPr>
              <a:solidFill>
                <a:schemeClr val="tx1"/>
              </a:solidFill>
              <a:ln>
                <a:noFill/>
              </a:ln>
            </c:spPr>
          </c:marker>
          <c:trendline>
            <c:trendlineType val="poly"/>
            <c:order val="2"/>
            <c:dispRSqr val="0"/>
            <c:dispEq val="0"/>
          </c:trendline>
          <c:xVal>
            <c:numRef>
              <c:f>'181108 풍량시험(36K)'!$F$46:$F$52</c:f>
              <c:numCache>
                <c:formatCode>#,##0.0_ ;[Red]\-#,##0.0\ </c:formatCode>
                <c:ptCount val="7"/>
                <c:pt idx="0">
                  <c:v>24.9</c:v>
                </c:pt>
                <c:pt idx="1">
                  <c:v>21.2</c:v>
                </c:pt>
                <c:pt idx="2">
                  <c:v>16.7</c:v>
                </c:pt>
                <c:pt idx="3">
                  <c:v>14.4</c:v>
                </c:pt>
                <c:pt idx="4">
                  <c:v>13.48</c:v>
                </c:pt>
                <c:pt idx="5">
                  <c:v>11.46</c:v>
                </c:pt>
                <c:pt idx="6">
                  <c:v>9.1300000000000008</c:v>
                </c:pt>
              </c:numCache>
            </c:numRef>
          </c:xVal>
          <c:yVal>
            <c:numRef>
              <c:f>'181108 풍량시험(36K)'!$G$46:$G$52</c:f>
              <c:numCache>
                <c:formatCode>#,##0.0_ ;[Red]\-#,##0.0\ </c:formatCode>
                <c:ptCount val="7"/>
                <c:pt idx="0">
                  <c:v>112.3</c:v>
                </c:pt>
                <c:pt idx="1">
                  <c:v>83.5</c:v>
                </c:pt>
                <c:pt idx="2">
                  <c:v>53.4</c:v>
                </c:pt>
                <c:pt idx="3">
                  <c:v>43.1</c:v>
                </c:pt>
                <c:pt idx="4">
                  <c:v>35.6</c:v>
                </c:pt>
                <c:pt idx="5">
                  <c:v>32.5</c:v>
                </c:pt>
                <c:pt idx="6">
                  <c:v>24.6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1347162304"/>
        <c:axId val="-1644767376"/>
      </c:scatterChart>
      <c:valAx>
        <c:axId val="-1347162304"/>
        <c:scaling>
          <c:orientation val="minMax"/>
        </c:scaling>
        <c:delete val="0"/>
        <c:axPos val="b"/>
        <c:majorGridlines/>
        <c:title>
          <c:tx>
            <c:rich>
              <a:bodyPr/>
              <a:lstStyle/>
              <a:p>
                <a:pPr>
                  <a:defRPr/>
                </a:pPr>
                <a:r>
                  <a:rPr lang="ko-KR" altLang="en-US"/>
                  <a:t>풍량 </a:t>
                </a:r>
                <a:r>
                  <a:rPr lang="en-US" altLang="ko-KR"/>
                  <a:t>(CMM)</a:t>
                </a:r>
                <a:endParaRPr lang="ko-KR"/>
              </a:p>
            </c:rich>
          </c:tx>
          <c:layout/>
          <c:overlay val="0"/>
        </c:title>
        <c:numFmt formatCode="#,##0_ ;[Red]\-#,##0\ " sourceLinked="0"/>
        <c:majorTickMark val="none"/>
        <c:minorTickMark val="none"/>
        <c:tickLblPos val="nextTo"/>
        <c:crossAx val="-1644767376"/>
        <c:crosses val="autoZero"/>
        <c:crossBetween val="midCat"/>
      </c:valAx>
      <c:valAx>
        <c:axId val="-1644767376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ko-KR" altLang="en-US"/>
                  <a:t>소비전력 </a:t>
                </a:r>
                <a:r>
                  <a:rPr lang="en-US" altLang="ko-KR"/>
                  <a:t>(W)</a:t>
                </a:r>
                <a:endParaRPr lang="ko-KR"/>
              </a:p>
            </c:rich>
          </c:tx>
          <c:layout/>
          <c:overlay val="0"/>
        </c:title>
        <c:numFmt formatCode="#,##0_ ;[Red]\-#,##0\ " sourceLinked="0"/>
        <c:majorTickMark val="none"/>
        <c:minorTickMark val="none"/>
        <c:tickLblPos val="nextTo"/>
        <c:crossAx val="-1347162304"/>
        <c:crosses val="autoZero"/>
        <c:crossBetween val="midCat"/>
      </c:valAx>
    </c:plotArea>
    <c:legend>
      <c:legendPos val="t"/>
      <c:legendEntry>
        <c:idx val="2"/>
        <c:delete val="1"/>
      </c:legendEntry>
      <c:legendEntry>
        <c:idx val="3"/>
        <c:delete val="1"/>
      </c:legendEntry>
      <c:layout>
        <c:manualLayout>
          <c:xMode val="edge"/>
          <c:yMode val="edge"/>
          <c:x val="0.12657868596565913"/>
          <c:y val="7.0271070002786401E-2"/>
          <c:w val="0.26521170250680065"/>
          <c:h val="9.491913271407823E-2"/>
        </c:manualLayout>
      </c:layout>
      <c:overlay val="0"/>
      <c:spPr>
        <a:solidFill>
          <a:schemeClr val="bg1"/>
        </a:solidFill>
        <a:ln>
          <a:solidFill>
            <a:schemeClr val="bg1">
              <a:lumMod val="50000"/>
            </a:schemeClr>
          </a:solidFill>
        </a:ln>
      </c:spPr>
    </c:legend>
    <c:plotVisOnly val="1"/>
    <c:dispBlanksAs val="gap"/>
    <c:showDLblsOverMax val="0"/>
  </c:chart>
  <c:spPr>
    <a:ln>
      <a:noFill/>
    </a:ln>
  </c:spPr>
  <c:txPr>
    <a:bodyPr/>
    <a:lstStyle/>
    <a:p>
      <a:pPr>
        <a:defRPr sz="1400">
          <a:latin typeface="LG스마트체 Regular" panose="020B0600000101010101" pitchFamily="50" charset="-127"/>
          <a:ea typeface="LG스마트체 Regular" panose="020B0600000101010101" pitchFamily="50" charset="-127"/>
        </a:defRPr>
      </a:pPr>
      <a:endParaRPr lang="ko-KR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76EAD6-90FA-464B-86EA-4D8E810F0538}" type="datetimeFigureOut">
              <a:rPr lang="ko-KR" altLang="en-US" smtClean="0"/>
              <a:t>2023-07-11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79488" y="1241425"/>
            <a:ext cx="4838700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450" y="4778375"/>
            <a:ext cx="5438775" cy="39084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9750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49688" y="9429750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911722-0398-4ED8-8B81-5AB03982D2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3946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223726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 userDrawn="1"/>
        </p:nvCxnSpPr>
        <p:spPr>
          <a:xfrm>
            <a:off x="0" y="548680"/>
            <a:ext cx="9906000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 userDrawn="1"/>
        </p:nvSpPr>
        <p:spPr>
          <a:xfrm>
            <a:off x="4038600" y="135471"/>
            <a:ext cx="1828800" cy="307777"/>
          </a:xfrm>
          <a:prstGeom prst="rect">
            <a:avLst/>
          </a:prstGeom>
          <a:noFill/>
          <a:ln w="6350"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66" dirty="0" smtClean="0">
                <a:solidFill>
                  <a:prstClr val="white">
                    <a:lumMod val="75000"/>
                  </a:prstClr>
                </a:solidFill>
                <a:latin typeface="Arial Narrow" panose="020B0606020202030204" pitchFamily="34" charset="0"/>
                <a:cs typeface="Arial" charset="0"/>
              </a:rPr>
              <a:t>LGE Internal Use Only</a:t>
            </a:r>
            <a:endParaRPr lang="ko-KR" altLang="en-US" sz="1366" dirty="0">
              <a:solidFill>
                <a:prstClr val="white">
                  <a:lumMod val="75000"/>
                </a:prstClr>
              </a:solidFill>
              <a:latin typeface="Arial Narrow" panose="020B0606020202030204" pitchFamily="34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13076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130466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773953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/>
          <p:cNvSpPr>
            <a:spLocks noGrp="1" noChangeArrowheads="1"/>
          </p:cNvSpPr>
          <p:nvPr>
            <p:ph type="title"/>
          </p:nvPr>
        </p:nvSpPr>
        <p:spPr bwMode="auto">
          <a:xfrm>
            <a:off x="3800878" y="49218"/>
            <a:ext cx="2520279" cy="50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dirty="0" smtClean="0"/>
              <a:t>LGE Internal Use Only</a:t>
            </a:r>
            <a:endParaRPr lang="ko-KR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5786205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901602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 userDrawn="1"/>
        </p:nvCxnSpPr>
        <p:spPr>
          <a:xfrm>
            <a:off x="0" y="548680"/>
            <a:ext cx="9906000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 userDrawn="1"/>
        </p:nvSpPr>
        <p:spPr>
          <a:xfrm>
            <a:off x="4038600" y="135471"/>
            <a:ext cx="1828800" cy="307777"/>
          </a:xfrm>
          <a:prstGeom prst="rect">
            <a:avLst/>
          </a:prstGeom>
          <a:noFill/>
          <a:ln w="6350"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66" dirty="0" smtClean="0">
                <a:solidFill>
                  <a:prstClr val="white">
                    <a:lumMod val="75000"/>
                  </a:prstClr>
                </a:solidFill>
                <a:latin typeface="Arial Narrow" panose="020B0606020202030204" pitchFamily="34" charset="0"/>
                <a:cs typeface="Arial" charset="0"/>
              </a:rPr>
              <a:t>LGE Internal Use Only</a:t>
            </a:r>
            <a:endParaRPr lang="ko-KR" altLang="en-US" sz="1366" dirty="0">
              <a:solidFill>
                <a:prstClr val="white">
                  <a:lumMod val="75000"/>
                </a:prstClr>
              </a:solidFill>
              <a:latin typeface="Arial Narrow" panose="020B0606020202030204" pitchFamily="34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15647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1740054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969746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/>
          <p:cNvSpPr>
            <a:spLocks noGrp="1" noChangeArrowheads="1"/>
          </p:cNvSpPr>
          <p:nvPr>
            <p:ph type="title"/>
          </p:nvPr>
        </p:nvSpPr>
        <p:spPr bwMode="auto">
          <a:xfrm>
            <a:off x="3800878" y="49218"/>
            <a:ext cx="2520279" cy="50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dirty="0" smtClean="0"/>
              <a:t>LGE Internal Use Only</a:t>
            </a:r>
            <a:endParaRPr lang="ko-KR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07618165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028686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/>
          <a:lstStyle/>
          <a:p>
            <a:fld id="{3C652223-0D09-4433-8983-8EF274F147A8}" type="datetimeFigureOut">
              <a:rPr lang="ko-KR" altLang="en-US" smtClean="0"/>
              <a:t>2023-07-11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/>
          <a:lstStyle/>
          <a:p>
            <a:fld id="{39C4C46B-6C4A-4EDA-B3BA-4CFE62B976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125726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 userDrawn="1"/>
        </p:nvCxnSpPr>
        <p:spPr>
          <a:xfrm>
            <a:off x="0" y="548680"/>
            <a:ext cx="9906000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 userDrawn="1"/>
        </p:nvSpPr>
        <p:spPr>
          <a:xfrm>
            <a:off x="4038600" y="135471"/>
            <a:ext cx="1828800" cy="307777"/>
          </a:xfrm>
          <a:prstGeom prst="rect">
            <a:avLst/>
          </a:prstGeom>
          <a:noFill/>
          <a:ln w="6350"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66" dirty="0" smtClean="0">
                <a:solidFill>
                  <a:prstClr val="white">
                    <a:lumMod val="75000"/>
                  </a:prstClr>
                </a:solidFill>
                <a:latin typeface="Arial Narrow" panose="020B0606020202030204" pitchFamily="34" charset="0"/>
                <a:cs typeface="Arial" charset="0"/>
              </a:rPr>
              <a:t>LGE Internal Use Only</a:t>
            </a:r>
            <a:endParaRPr lang="ko-KR" altLang="en-US" sz="1366" dirty="0">
              <a:solidFill>
                <a:prstClr val="white">
                  <a:lumMod val="75000"/>
                </a:prstClr>
              </a:solidFill>
              <a:latin typeface="Arial Narrow" panose="020B0606020202030204" pitchFamily="34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56920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4467128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1057754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/>
          <p:cNvSpPr>
            <a:spLocks noGrp="1" noChangeArrowheads="1"/>
          </p:cNvSpPr>
          <p:nvPr>
            <p:ph type="title"/>
          </p:nvPr>
        </p:nvSpPr>
        <p:spPr bwMode="auto">
          <a:xfrm>
            <a:off x="3800878" y="49218"/>
            <a:ext cx="2520279" cy="50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dirty="0" smtClean="0"/>
              <a:t>LGE Internal Use Only</a:t>
            </a:r>
            <a:endParaRPr lang="ko-KR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1879613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/>
          <p:cNvSpPr>
            <a:spLocks noGrp="1" noChangeArrowheads="1"/>
          </p:cNvSpPr>
          <p:nvPr>
            <p:ph type="title"/>
          </p:nvPr>
        </p:nvSpPr>
        <p:spPr bwMode="auto">
          <a:xfrm>
            <a:off x="3800878" y="49218"/>
            <a:ext cx="2520279" cy="50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dirty="0" smtClean="0"/>
              <a:t>LGE Internal Use Only</a:t>
            </a:r>
            <a:endParaRPr lang="ko-KR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406962235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090840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 userDrawn="1"/>
        </p:nvCxnSpPr>
        <p:spPr>
          <a:xfrm>
            <a:off x="0" y="548680"/>
            <a:ext cx="9906000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 userDrawn="1"/>
        </p:nvSpPr>
        <p:spPr>
          <a:xfrm>
            <a:off x="4038600" y="135471"/>
            <a:ext cx="1828800" cy="307777"/>
          </a:xfrm>
          <a:prstGeom prst="rect">
            <a:avLst/>
          </a:prstGeom>
          <a:noFill/>
          <a:ln w="6350"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66" dirty="0" smtClean="0">
                <a:solidFill>
                  <a:prstClr val="white">
                    <a:lumMod val="75000"/>
                  </a:prstClr>
                </a:solidFill>
                <a:latin typeface="Arial Narrow" panose="020B0606020202030204" pitchFamily="34" charset="0"/>
                <a:cs typeface="Arial" charset="0"/>
              </a:rPr>
              <a:t>LGE Internal Use Only</a:t>
            </a:r>
            <a:endParaRPr lang="ko-KR" altLang="en-US" sz="1366" dirty="0">
              <a:solidFill>
                <a:prstClr val="white">
                  <a:lumMod val="75000"/>
                </a:prstClr>
              </a:solidFill>
              <a:latin typeface="Arial Narrow" panose="020B0606020202030204" pitchFamily="34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811470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8978912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170689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/>
          <p:cNvSpPr>
            <a:spLocks noGrp="1" noChangeArrowheads="1"/>
          </p:cNvSpPr>
          <p:nvPr>
            <p:ph type="title"/>
          </p:nvPr>
        </p:nvSpPr>
        <p:spPr bwMode="auto">
          <a:xfrm>
            <a:off x="3800878" y="49218"/>
            <a:ext cx="2520279" cy="50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dirty="0" smtClean="0"/>
              <a:t>LGE Internal Use Only</a:t>
            </a:r>
            <a:endParaRPr lang="ko-KR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0531072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495300" y="6356352"/>
            <a:ext cx="2311400" cy="365125"/>
          </a:xfrm>
          <a:prstGeom prst="rect">
            <a:avLst/>
          </a:prstGeom>
        </p:spPr>
        <p:txBody>
          <a:bodyPr/>
          <a:lstStyle/>
          <a:p>
            <a:fld id="{E0495CF6-3602-4493-952F-376FB677F43C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2023-07-11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3384551" y="6356352"/>
            <a:ext cx="3136900" cy="365125"/>
          </a:xfrm>
          <a:prstGeom prst="rect">
            <a:avLst/>
          </a:prstGeom>
        </p:spPr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7099300" y="6356352"/>
            <a:ext cx="2311400" cy="365125"/>
          </a:xfrm>
          <a:prstGeom prst="rect">
            <a:avLst/>
          </a:prstGeom>
        </p:spPr>
        <p:txBody>
          <a:bodyPr/>
          <a:lstStyle/>
          <a:p>
            <a:fld id="{AC8A0D4E-DFBE-434B-BFAF-523DFAEF94B5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 Box 168"/>
          <p:cNvSpPr txBox="1">
            <a:spLocks noChangeArrowheads="1"/>
          </p:cNvSpPr>
          <p:nvPr userDrawn="1"/>
        </p:nvSpPr>
        <p:spPr bwMode="auto">
          <a:xfrm>
            <a:off x="4016376" y="153989"/>
            <a:ext cx="1730388" cy="281222"/>
          </a:xfrm>
          <a:prstGeom prst="rect">
            <a:avLst/>
          </a:prstGeom>
          <a:noFill/>
          <a:ln w="9525">
            <a:solidFill>
              <a:srgbClr val="C0C0C0"/>
            </a:solidFill>
            <a:miter lim="800000"/>
            <a:headEnd/>
            <a:tailEnd/>
          </a:ln>
        </p:spPr>
        <p:txBody>
          <a:bodyPr wrap="none" lIns="95620" tIns="47811" rIns="95620" bIns="47811">
            <a:spAutoFit/>
          </a:bodyPr>
          <a:lstStyle>
            <a:lvl1pPr defTabSz="957263" eaLnBrk="0" hangingPunct="0">
              <a:defRPr kumimoji="1" sz="19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defTabSz="957263" eaLnBrk="0" hangingPunct="0">
              <a:defRPr kumimoji="1" sz="19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defTabSz="957263" eaLnBrk="0" hangingPunct="0">
              <a:defRPr kumimoji="1" sz="19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defTabSz="957263" eaLnBrk="0" hangingPunct="0">
              <a:defRPr kumimoji="1" sz="19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defTabSz="957263" eaLnBrk="0" hangingPunct="0">
              <a:defRPr kumimoji="1" sz="19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895600" indent="-609600" defTabSz="957263" eaLnBrk="0" fontAlgn="base" hangingPunct="0">
              <a:spcBef>
                <a:spcPct val="0"/>
              </a:spcBef>
              <a:spcAft>
                <a:spcPct val="0"/>
              </a:spcAft>
              <a:defRPr kumimoji="1" sz="19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3352800" indent="-609600" defTabSz="957263" eaLnBrk="0" fontAlgn="base" hangingPunct="0">
              <a:spcBef>
                <a:spcPct val="0"/>
              </a:spcBef>
              <a:spcAft>
                <a:spcPct val="0"/>
              </a:spcAft>
              <a:defRPr kumimoji="1" sz="19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810000" indent="-609600" defTabSz="957263" eaLnBrk="0" fontAlgn="base" hangingPunct="0">
              <a:spcBef>
                <a:spcPct val="0"/>
              </a:spcBef>
              <a:spcAft>
                <a:spcPct val="0"/>
              </a:spcAft>
              <a:defRPr kumimoji="1" sz="19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4267200" indent="-609600" defTabSz="957263" eaLnBrk="0" fontAlgn="base" hangingPunct="0">
              <a:spcBef>
                <a:spcPct val="0"/>
              </a:spcBef>
              <a:spcAft>
                <a:spcPct val="0"/>
              </a:spcAft>
              <a:defRPr kumimoji="1" sz="19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en-US" altLang="ko-KR" sz="1200" b="0" dirty="0" smtClean="0">
                <a:solidFill>
                  <a:srgbClr val="C0C0C0"/>
                </a:solidFill>
                <a:latin typeface="Arial" pitchFamily="34" charset="0"/>
                <a:ea typeface="맑은 고딕" pitchFamily="50" charset="-127"/>
              </a:rPr>
              <a:t>LGE Internal Use Only</a:t>
            </a:r>
          </a:p>
        </p:txBody>
      </p:sp>
    </p:spTree>
    <p:extLst>
      <p:ext uri="{BB962C8B-B14F-4D97-AF65-F5344CB8AC3E}">
        <p14:creationId xmlns:p14="http://schemas.microsoft.com/office/powerpoint/2010/main" val="24905522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/>
          <p:cNvSpPr>
            <a:spLocks noGrp="1" noChangeArrowheads="1"/>
          </p:cNvSpPr>
          <p:nvPr>
            <p:ph type="title"/>
          </p:nvPr>
        </p:nvSpPr>
        <p:spPr bwMode="auto">
          <a:xfrm>
            <a:off x="3800878" y="49218"/>
            <a:ext cx="2520279" cy="50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dirty="0" smtClean="0"/>
              <a:t>LGE Internal Use Only</a:t>
            </a:r>
            <a:endParaRPr lang="ko-KR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8908604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00199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340087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160199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575949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486041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404091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ags" Target="../tags/tag1.xml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7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ags" Target="../tags/tag2.xml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.png"/><Relationship Id="rId5" Type="http://schemas.openxmlformats.org/officeDocument/2006/relationships/tags" Target="../tags/tag4.xml"/><Relationship Id="rId4" Type="http://schemas.openxmlformats.org/officeDocument/2006/relationships/tags" Target="../tags/tag3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theme" Target="../theme/theme5.xml"/><Relationship Id="rId5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2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theme" Target="../theme/theme6.xml"/><Relationship Id="rId5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7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7" Type="http://schemas.openxmlformats.org/officeDocument/2006/relationships/theme" Target="../theme/theme7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5" Type="http://schemas.openxmlformats.org/officeDocument/2006/relationships/slideLayout" Target="../slideLayouts/slideLayout23.xml"/><Relationship Id="rId4" Type="http://schemas.openxmlformats.org/officeDocument/2006/relationships/slideLayout" Target="../slideLayouts/slideLayout22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7.xml"/><Relationship Id="rId7" Type="http://schemas.openxmlformats.org/officeDocument/2006/relationships/theme" Target="../theme/theme8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9.xml"/><Relationship Id="rId4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Line 14"/>
          <p:cNvSpPr>
            <a:spLocks noChangeShapeType="1"/>
          </p:cNvSpPr>
          <p:nvPr/>
        </p:nvSpPr>
        <p:spPr bwMode="auto">
          <a:xfrm>
            <a:off x="0" y="526824"/>
            <a:ext cx="9906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ko-KR" altLang="en-US">
              <a:latin typeface="Arial" pitchFamily="34" charset="0"/>
              <a:ea typeface="굴림" pitchFamily="50" charset="-127"/>
            </a:endParaRPr>
          </a:p>
        </p:txBody>
      </p:sp>
      <p:sp>
        <p:nvSpPr>
          <p:cNvPr id="1033" name="Text Box 168"/>
          <p:cNvSpPr txBox="1">
            <a:spLocks noChangeArrowheads="1"/>
          </p:cNvSpPr>
          <p:nvPr/>
        </p:nvSpPr>
        <p:spPr bwMode="auto">
          <a:xfrm>
            <a:off x="3880500" y="117763"/>
            <a:ext cx="2145000" cy="288147"/>
          </a:xfrm>
          <a:prstGeom prst="rect">
            <a:avLst/>
          </a:prstGeom>
          <a:noFill/>
          <a:ln w="9525">
            <a:solidFill>
              <a:srgbClr val="C0C0C0"/>
            </a:solidFill>
            <a:miter lim="800000"/>
            <a:headEnd/>
            <a:tailEnd/>
          </a:ln>
        </p:spPr>
        <p:txBody>
          <a:bodyPr wrap="none" lIns="72000" tIns="36000" rIns="72000" bIns="36000" anchor="ctr" anchorCtr="1">
            <a:noAutofit/>
          </a:bodyPr>
          <a:lstStyle/>
          <a:p>
            <a:pPr>
              <a:defRPr/>
            </a:pPr>
            <a:r>
              <a:rPr kumimoji="1" lang="en-US" altLang="ko-KR" sz="1400" b="0" u="none" dirty="0">
                <a:solidFill>
                  <a:srgbClr val="C0C0C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LGE Internal Use Only</a:t>
            </a:r>
          </a:p>
        </p:txBody>
      </p:sp>
    </p:spTree>
    <p:extLst>
      <p:ext uri="{BB962C8B-B14F-4D97-AF65-F5344CB8AC3E}">
        <p14:creationId xmlns:p14="http://schemas.microsoft.com/office/powerpoint/2010/main" val="29859129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87" r:id="rId3"/>
    <p:sldLayoutId id="2147483688" r:id="rId4"/>
    <p:sldLayoutId id="2147483689" r:id="rId5"/>
  </p:sldLayoutIdLst>
  <p:txStyles>
    <p:titleStyle>
      <a:lvl1pPr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ea typeface="굴림" pitchFamily="50" charset="-127"/>
        </a:defRPr>
      </a:lvl2pPr>
      <a:lvl3pPr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ea typeface="굴림" pitchFamily="50" charset="-127"/>
        </a:defRPr>
      </a:lvl3pPr>
      <a:lvl4pPr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ea typeface="굴림" pitchFamily="50" charset="-127"/>
        </a:defRPr>
      </a:lvl4pPr>
      <a:lvl5pPr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ea typeface="굴림" pitchFamily="50" charset="-127"/>
        </a:defRPr>
      </a:lvl5pPr>
      <a:lvl6pPr marL="457200"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ea typeface="굴림" pitchFamily="50" charset="-127"/>
        </a:defRPr>
      </a:lvl6pPr>
      <a:lvl7pPr marL="914400"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ea typeface="굴림" pitchFamily="50" charset="-127"/>
        </a:defRPr>
      </a:lvl7pPr>
      <a:lvl8pPr marL="1371600"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ea typeface="굴림" pitchFamily="50" charset="-127"/>
        </a:defRPr>
      </a:lvl8pPr>
      <a:lvl9pPr marL="1828800"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ea typeface="굴림" pitchFamily="50" charset="-127"/>
        </a:defRPr>
      </a:lvl9pPr>
    </p:titleStyle>
    <p:bodyStyle>
      <a:lvl1pPr marL="342900" indent="-342900" algn="l" rtl="0" eaLnBrk="1" fontAlgn="base" latinLnBrk="1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latinLnBrk="1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1" fontAlgn="base" latinLnBrk="1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1" fontAlgn="base" latinLnBrk="1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Line 14"/>
          <p:cNvSpPr>
            <a:spLocks noChangeShapeType="1"/>
          </p:cNvSpPr>
          <p:nvPr/>
        </p:nvSpPr>
        <p:spPr bwMode="auto">
          <a:xfrm>
            <a:off x="0" y="526824"/>
            <a:ext cx="9906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ko-KR" altLang="en-US">
              <a:latin typeface="Arial" pitchFamily="34" charset="0"/>
              <a:ea typeface="굴림" pitchFamily="50" charset="-127"/>
            </a:endParaRPr>
          </a:p>
        </p:txBody>
      </p:sp>
      <p:sp>
        <p:nvSpPr>
          <p:cNvPr id="1033" name="Text Box 168"/>
          <p:cNvSpPr txBox="1">
            <a:spLocks noChangeArrowheads="1"/>
          </p:cNvSpPr>
          <p:nvPr/>
        </p:nvSpPr>
        <p:spPr bwMode="auto">
          <a:xfrm>
            <a:off x="3880500" y="117763"/>
            <a:ext cx="2145000" cy="288147"/>
          </a:xfrm>
          <a:prstGeom prst="rect">
            <a:avLst/>
          </a:prstGeom>
          <a:noFill/>
          <a:ln w="9525">
            <a:solidFill>
              <a:srgbClr val="C0C0C0"/>
            </a:solidFill>
            <a:miter lim="800000"/>
            <a:headEnd/>
            <a:tailEnd/>
          </a:ln>
        </p:spPr>
        <p:txBody>
          <a:bodyPr wrap="none" lIns="72000" tIns="36000" rIns="72000" bIns="36000" anchor="ctr" anchorCtr="1">
            <a:noAutofit/>
          </a:bodyPr>
          <a:lstStyle/>
          <a:p>
            <a:pPr>
              <a:defRPr/>
            </a:pPr>
            <a:r>
              <a:rPr kumimoji="1" lang="en-US" altLang="ko-KR" sz="1400" b="0" u="none" dirty="0">
                <a:solidFill>
                  <a:srgbClr val="C0C0C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LGE Internal Use Only</a:t>
            </a:r>
          </a:p>
        </p:txBody>
      </p:sp>
      <p:sp>
        <p:nvSpPr>
          <p:cNvPr id="6" name="pg num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4538210" y="6629226"/>
            <a:ext cx="825500" cy="184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ctr" defTabSz="893763" latinLnBrk="0">
              <a:defRPr/>
            </a:pPr>
            <a:fld id="{95B566B2-1AFC-4841-8B7A-CAFB3FFF82D5}" type="slidenum">
              <a:rPr kumimoji="0" lang="en-US" altLang="ko-KR" sz="1200" b="0">
                <a:solidFill>
                  <a:srgbClr val="000000"/>
                </a:solidFill>
                <a:latin typeface="Arial" charset="0"/>
              </a:rPr>
              <a:pPr algn="ctr" defTabSz="893763" latinLnBrk="0">
                <a:defRPr/>
              </a:pPr>
              <a:t>‹#›</a:t>
            </a:fld>
            <a:r>
              <a:rPr kumimoji="0" lang="en-US" altLang="ko-KR" sz="1200" b="0" dirty="0">
                <a:solidFill>
                  <a:srgbClr val="000000"/>
                </a:solidFill>
                <a:latin typeface="Arial" charset="0"/>
              </a:rPr>
              <a:t> / </a:t>
            </a:r>
          </a:p>
        </p:txBody>
      </p:sp>
    </p:spTree>
    <p:extLst>
      <p:ext uri="{BB962C8B-B14F-4D97-AF65-F5344CB8AC3E}">
        <p14:creationId xmlns:p14="http://schemas.microsoft.com/office/powerpoint/2010/main" val="33614255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</p:sldLayoutIdLst>
  <p:txStyles>
    <p:titleStyle>
      <a:lvl1pPr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ea typeface="굴림" pitchFamily="50" charset="-127"/>
        </a:defRPr>
      </a:lvl2pPr>
      <a:lvl3pPr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ea typeface="굴림" pitchFamily="50" charset="-127"/>
        </a:defRPr>
      </a:lvl3pPr>
      <a:lvl4pPr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ea typeface="굴림" pitchFamily="50" charset="-127"/>
        </a:defRPr>
      </a:lvl4pPr>
      <a:lvl5pPr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ea typeface="굴림" pitchFamily="50" charset="-127"/>
        </a:defRPr>
      </a:lvl5pPr>
      <a:lvl6pPr marL="457200"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ea typeface="굴림" pitchFamily="50" charset="-127"/>
        </a:defRPr>
      </a:lvl6pPr>
      <a:lvl7pPr marL="914400"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ea typeface="굴림" pitchFamily="50" charset="-127"/>
        </a:defRPr>
      </a:lvl7pPr>
      <a:lvl8pPr marL="1371600"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ea typeface="굴림" pitchFamily="50" charset="-127"/>
        </a:defRPr>
      </a:lvl8pPr>
      <a:lvl9pPr marL="1828800"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ea typeface="굴림" pitchFamily="50" charset="-127"/>
        </a:defRPr>
      </a:lvl9pPr>
    </p:titleStyle>
    <p:bodyStyle>
      <a:lvl1pPr marL="342900" indent="-342900" algn="l" rtl="0" eaLnBrk="1" fontAlgn="base" latinLnBrk="1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latinLnBrk="1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1" fontAlgn="base" latinLnBrk="1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1" fontAlgn="base" latinLnBrk="1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966208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4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4391008" y="5341938"/>
            <a:ext cx="1123082" cy="3428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5735" tIns="47867" rIns="95735" bIns="47867">
            <a:spAutoFit/>
          </a:bodyPr>
          <a:lstStyle>
            <a:lvl1pPr defTabSz="955675" eaLnBrk="0" hangingPunct="0">
              <a:defRPr kumimoji="1" sz="2000" b="1">
                <a:solidFill>
                  <a:schemeClr val="tx1"/>
                </a:solidFill>
                <a:latin typeface="Trebuchet MS" pitchFamily="34" charset="0"/>
                <a:ea typeface="돋움" pitchFamily="50" charset="-127"/>
              </a:defRPr>
            </a:lvl1pPr>
            <a:lvl2pPr marL="742950" indent="-285750" defTabSz="955675" eaLnBrk="0" hangingPunct="0">
              <a:defRPr kumimoji="1" sz="2000" b="1">
                <a:solidFill>
                  <a:schemeClr val="tx1"/>
                </a:solidFill>
                <a:latin typeface="Trebuchet MS" pitchFamily="34" charset="0"/>
                <a:ea typeface="돋움" pitchFamily="50" charset="-127"/>
              </a:defRPr>
            </a:lvl2pPr>
            <a:lvl3pPr marL="1143000" indent="-228600" defTabSz="955675" eaLnBrk="0" hangingPunct="0">
              <a:defRPr kumimoji="1" sz="2000" b="1">
                <a:solidFill>
                  <a:schemeClr val="tx1"/>
                </a:solidFill>
                <a:latin typeface="Trebuchet MS" pitchFamily="34" charset="0"/>
                <a:ea typeface="돋움" pitchFamily="50" charset="-127"/>
              </a:defRPr>
            </a:lvl3pPr>
            <a:lvl4pPr marL="1600200" indent="-228600" defTabSz="955675" eaLnBrk="0" hangingPunct="0">
              <a:defRPr kumimoji="1" sz="2000" b="1">
                <a:solidFill>
                  <a:schemeClr val="tx1"/>
                </a:solidFill>
                <a:latin typeface="Trebuchet MS" pitchFamily="34" charset="0"/>
                <a:ea typeface="돋움" pitchFamily="50" charset="-127"/>
              </a:defRPr>
            </a:lvl4pPr>
            <a:lvl5pPr marL="2057400" indent="-228600" defTabSz="955675" eaLnBrk="0" hangingPunct="0">
              <a:defRPr kumimoji="1" sz="2000" b="1">
                <a:solidFill>
                  <a:schemeClr val="tx1"/>
                </a:solidFill>
                <a:latin typeface="Trebuchet MS" pitchFamily="34" charset="0"/>
                <a:ea typeface="돋움" pitchFamily="50" charset="-127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Trebuchet MS" pitchFamily="34" charset="0"/>
                <a:ea typeface="돋움" pitchFamily="50" charset="-127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Trebuchet MS" pitchFamily="34" charset="0"/>
                <a:ea typeface="돋움" pitchFamily="50" charset="-127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Trebuchet MS" pitchFamily="34" charset="0"/>
                <a:ea typeface="돋움" pitchFamily="50" charset="-127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Trebuchet MS" pitchFamily="34" charset="0"/>
                <a:ea typeface="돋움" pitchFamily="50" charset="-127"/>
              </a:defRPr>
            </a:lvl9pPr>
          </a:lstStyle>
          <a:p>
            <a:pPr algn="ctr" eaLnBrk="1" hangingPunct="1"/>
            <a:r>
              <a:rPr lang="en-US" altLang="ko-KR" sz="1600" baseline="0" dirty="0" smtClean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2020. 00. 00</a:t>
            </a:r>
            <a:endParaRPr lang="en-US" altLang="ko-KR" sz="1600" baseline="0" dirty="0"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sp>
        <p:nvSpPr>
          <p:cNvPr id="8" name="Rectangle 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3242549" y="2836862"/>
            <a:ext cx="3420000" cy="360000"/>
          </a:xfrm>
          <a:prstGeom prst="rect">
            <a:avLst/>
          </a:prstGeom>
          <a:solidFill>
            <a:srgbClr val="EAEAEA"/>
          </a:solidFill>
          <a:ln w="9525">
            <a:solidFill>
              <a:srgbClr val="C0C0C0"/>
            </a:solidFill>
            <a:miter lim="800000"/>
            <a:headEnd/>
            <a:tailEnd/>
          </a:ln>
        </p:spPr>
        <p:txBody>
          <a:bodyPr lIns="72000" tIns="36000" rIns="72000" bIns="36000" anchor="ctr" anchorCtr="1"/>
          <a:lstStyle>
            <a:lvl1pPr eaLnBrk="0" hangingPunct="0">
              <a:defRPr kumimoji="1" sz="2000" b="1">
                <a:solidFill>
                  <a:schemeClr val="tx1"/>
                </a:solidFill>
                <a:latin typeface="Trebuchet MS" pitchFamily="34" charset="0"/>
                <a:ea typeface="돋움" pitchFamily="50" charset="-127"/>
              </a:defRPr>
            </a:lvl1pPr>
            <a:lvl2pPr marL="742950" indent="-285750" eaLnBrk="0" hangingPunct="0">
              <a:defRPr kumimoji="1" sz="2000" b="1">
                <a:solidFill>
                  <a:schemeClr val="tx1"/>
                </a:solidFill>
                <a:latin typeface="Trebuchet MS" pitchFamily="34" charset="0"/>
                <a:ea typeface="돋움" pitchFamily="50" charset="-127"/>
              </a:defRPr>
            </a:lvl2pPr>
            <a:lvl3pPr marL="1143000" indent="-228600" eaLnBrk="0" hangingPunct="0">
              <a:defRPr kumimoji="1" sz="2000" b="1">
                <a:solidFill>
                  <a:schemeClr val="tx1"/>
                </a:solidFill>
                <a:latin typeface="Trebuchet MS" pitchFamily="34" charset="0"/>
                <a:ea typeface="돋움" pitchFamily="50" charset="-127"/>
              </a:defRPr>
            </a:lvl3pPr>
            <a:lvl4pPr marL="1600200" indent="-228600" eaLnBrk="0" hangingPunct="0">
              <a:defRPr kumimoji="1" sz="2000" b="1">
                <a:solidFill>
                  <a:schemeClr val="tx1"/>
                </a:solidFill>
                <a:latin typeface="Trebuchet MS" pitchFamily="34" charset="0"/>
                <a:ea typeface="돋움" pitchFamily="50" charset="-127"/>
              </a:defRPr>
            </a:lvl4pPr>
            <a:lvl5pPr marL="2057400" indent="-228600" eaLnBrk="0" hangingPunct="0">
              <a:defRPr kumimoji="1" sz="2000" b="1">
                <a:solidFill>
                  <a:schemeClr val="tx1"/>
                </a:solidFill>
                <a:latin typeface="Trebuchet MS" pitchFamily="34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Trebuchet MS" pitchFamily="34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Trebuchet MS" pitchFamily="34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Trebuchet MS" pitchFamily="34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Trebuchet MS" pitchFamily="34" charset="0"/>
                <a:ea typeface="돋움" pitchFamily="50" charset="-127"/>
              </a:defRPr>
            </a:lvl9pPr>
          </a:lstStyle>
          <a:p>
            <a:pPr algn="ctr" eaLnBrk="1" hangingPunct="1"/>
            <a:r>
              <a:rPr lang="ko-KR" altLang="en-US" sz="1600" baseline="0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목 차</a:t>
            </a:r>
          </a:p>
        </p:txBody>
      </p:sp>
      <p:sp>
        <p:nvSpPr>
          <p:cNvPr id="9" name="Rectangle 6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3242549" y="3197225"/>
            <a:ext cx="3420000" cy="1800000"/>
          </a:xfrm>
          <a:prstGeom prst="rect">
            <a:avLst/>
          </a:prstGeom>
          <a:solidFill>
            <a:schemeClr val="bg1"/>
          </a:solidFill>
          <a:ln w="3175">
            <a:solidFill>
              <a:srgbClr val="C0C0C0"/>
            </a:solidFill>
            <a:miter lim="800000"/>
            <a:headEnd/>
            <a:tailEnd/>
          </a:ln>
        </p:spPr>
        <p:txBody>
          <a:bodyPr lIns="72000" tIns="36000" rIns="72000" bIns="36000" anchor="ctr" anchorCtr="0"/>
          <a:lstStyle>
            <a:lvl1pPr marL="355600" indent="-255588" eaLnBrk="0" hangingPunct="0">
              <a:tabLst>
                <a:tab pos="981075" algn="l"/>
              </a:tabLst>
              <a:defRPr kumimoji="1" sz="2000" b="1">
                <a:solidFill>
                  <a:schemeClr val="tx1"/>
                </a:solidFill>
                <a:latin typeface="Trebuchet MS" pitchFamily="34" charset="0"/>
                <a:ea typeface="돋움" pitchFamily="50" charset="-127"/>
              </a:defRPr>
            </a:lvl1pPr>
            <a:lvl2pPr marL="742950" indent="-285750" eaLnBrk="0" hangingPunct="0">
              <a:tabLst>
                <a:tab pos="981075" algn="l"/>
              </a:tabLst>
              <a:defRPr kumimoji="1" sz="2000" b="1">
                <a:solidFill>
                  <a:schemeClr val="tx1"/>
                </a:solidFill>
                <a:latin typeface="Trebuchet MS" pitchFamily="34" charset="0"/>
                <a:ea typeface="돋움" pitchFamily="50" charset="-127"/>
              </a:defRPr>
            </a:lvl2pPr>
            <a:lvl3pPr marL="1143000" indent="-228600" eaLnBrk="0" hangingPunct="0">
              <a:tabLst>
                <a:tab pos="981075" algn="l"/>
              </a:tabLst>
              <a:defRPr kumimoji="1" sz="2000" b="1">
                <a:solidFill>
                  <a:schemeClr val="tx1"/>
                </a:solidFill>
                <a:latin typeface="Trebuchet MS" pitchFamily="34" charset="0"/>
                <a:ea typeface="돋움" pitchFamily="50" charset="-127"/>
              </a:defRPr>
            </a:lvl3pPr>
            <a:lvl4pPr marL="1600200" indent="-228600" eaLnBrk="0" hangingPunct="0">
              <a:tabLst>
                <a:tab pos="981075" algn="l"/>
              </a:tabLst>
              <a:defRPr kumimoji="1" sz="2000" b="1">
                <a:solidFill>
                  <a:schemeClr val="tx1"/>
                </a:solidFill>
                <a:latin typeface="Trebuchet MS" pitchFamily="34" charset="0"/>
                <a:ea typeface="돋움" pitchFamily="50" charset="-127"/>
              </a:defRPr>
            </a:lvl4pPr>
            <a:lvl5pPr marL="2057400" indent="-228600" eaLnBrk="0" hangingPunct="0">
              <a:tabLst>
                <a:tab pos="981075" algn="l"/>
              </a:tabLst>
              <a:defRPr kumimoji="1" sz="2000" b="1">
                <a:solidFill>
                  <a:schemeClr val="tx1"/>
                </a:solidFill>
                <a:latin typeface="Trebuchet MS" pitchFamily="34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81075" algn="l"/>
              </a:tabLst>
              <a:defRPr kumimoji="1" sz="2000" b="1">
                <a:solidFill>
                  <a:schemeClr val="tx1"/>
                </a:solidFill>
                <a:latin typeface="Trebuchet MS" pitchFamily="34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81075" algn="l"/>
              </a:tabLst>
              <a:defRPr kumimoji="1" sz="2000" b="1">
                <a:solidFill>
                  <a:schemeClr val="tx1"/>
                </a:solidFill>
                <a:latin typeface="Trebuchet MS" pitchFamily="34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81075" algn="l"/>
              </a:tabLst>
              <a:defRPr kumimoji="1" sz="2000" b="1">
                <a:solidFill>
                  <a:schemeClr val="tx1"/>
                </a:solidFill>
                <a:latin typeface="Trebuchet MS" pitchFamily="34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81075" algn="l"/>
              </a:tabLst>
              <a:defRPr kumimoji="1" sz="2000" b="1">
                <a:solidFill>
                  <a:schemeClr val="tx1"/>
                </a:solidFill>
                <a:latin typeface="Trebuchet MS" pitchFamily="34" charset="0"/>
                <a:ea typeface="돋움" pitchFamily="50" charset="-127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en-US" altLang="ko-KR" sz="1300" baseline="0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1. </a:t>
            </a:r>
          </a:p>
          <a:p>
            <a:pPr eaLnBrk="1" hangingPunct="1">
              <a:lnSpc>
                <a:spcPct val="130000"/>
              </a:lnSpc>
            </a:pPr>
            <a:r>
              <a:rPr lang="en-US" altLang="ko-KR" sz="1300" baseline="0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2. </a:t>
            </a:r>
          </a:p>
          <a:p>
            <a:pPr eaLnBrk="1" hangingPunct="1">
              <a:lnSpc>
                <a:spcPct val="130000"/>
              </a:lnSpc>
            </a:pPr>
            <a:r>
              <a:rPr lang="en-US" altLang="ko-KR" sz="1300" baseline="0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3. </a:t>
            </a:r>
          </a:p>
          <a:p>
            <a:pPr eaLnBrk="1" hangingPunct="1">
              <a:lnSpc>
                <a:spcPct val="130000"/>
              </a:lnSpc>
            </a:pPr>
            <a:r>
              <a:rPr lang="en-US" altLang="ko-KR" sz="1300" baseline="0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4. </a:t>
            </a:r>
          </a:p>
        </p:txBody>
      </p:sp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1352549" y="1201738"/>
            <a:ext cx="7200000" cy="1079500"/>
          </a:xfrm>
          <a:prstGeom prst="rect">
            <a:avLst/>
          </a:prstGeom>
          <a:solidFill>
            <a:srgbClr val="EAEAEA"/>
          </a:solidFill>
          <a:ln w="9525">
            <a:solidFill>
              <a:srgbClr val="C0C0C0"/>
            </a:solidFill>
            <a:miter lim="800000"/>
            <a:headEnd/>
            <a:tailEnd/>
          </a:ln>
        </p:spPr>
        <p:txBody>
          <a:bodyPr wrap="none" lIns="108000" tIns="36000" rIns="108000" bIns="36000" anchor="ctr" anchorCtr="1"/>
          <a:lstStyle>
            <a:lvl1pPr eaLnBrk="0" hangingPunct="0">
              <a:defRPr kumimoji="1" sz="2000" b="1">
                <a:solidFill>
                  <a:schemeClr val="tx1"/>
                </a:solidFill>
                <a:latin typeface="Trebuchet MS" pitchFamily="34" charset="0"/>
                <a:ea typeface="돋움" pitchFamily="50" charset="-127"/>
              </a:defRPr>
            </a:lvl1pPr>
            <a:lvl2pPr marL="742950" indent="-285750" eaLnBrk="0" hangingPunct="0">
              <a:defRPr kumimoji="1" sz="2000" b="1">
                <a:solidFill>
                  <a:schemeClr val="tx1"/>
                </a:solidFill>
                <a:latin typeface="Trebuchet MS" pitchFamily="34" charset="0"/>
                <a:ea typeface="돋움" pitchFamily="50" charset="-127"/>
              </a:defRPr>
            </a:lvl2pPr>
            <a:lvl3pPr marL="1143000" indent="-228600" eaLnBrk="0" hangingPunct="0">
              <a:defRPr kumimoji="1" sz="2000" b="1">
                <a:solidFill>
                  <a:schemeClr val="tx1"/>
                </a:solidFill>
                <a:latin typeface="Trebuchet MS" pitchFamily="34" charset="0"/>
                <a:ea typeface="돋움" pitchFamily="50" charset="-127"/>
              </a:defRPr>
            </a:lvl3pPr>
            <a:lvl4pPr marL="1600200" indent="-228600" eaLnBrk="0" hangingPunct="0">
              <a:defRPr kumimoji="1" sz="2000" b="1">
                <a:solidFill>
                  <a:schemeClr val="tx1"/>
                </a:solidFill>
                <a:latin typeface="Trebuchet MS" pitchFamily="34" charset="0"/>
                <a:ea typeface="돋움" pitchFamily="50" charset="-127"/>
              </a:defRPr>
            </a:lvl4pPr>
            <a:lvl5pPr marL="2057400" indent="-228600" eaLnBrk="0" hangingPunct="0">
              <a:defRPr kumimoji="1" sz="2000" b="1">
                <a:solidFill>
                  <a:schemeClr val="tx1"/>
                </a:solidFill>
                <a:latin typeface="Trebuchet MS" pitchFamily="34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Trebuchet MS" pitchFamily="34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Trebuchet MS" pitchFamily="34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Trebuchet MS" pitchFamily="34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Trebuchet MS" pitchFamily="34" charset="0"/>
                <a:ea typeface="돋움" pitchFamily="50" charset="-127"/>
              </a:defRPr>
            </a:lvl9pPr>
          </a:lstStyle>
          <a:p>
            <a:pPr algn="ctr" eaLnBrk="1" hangingPunct="1"/>
            <a:r>
              <a:rPr lang="ko-KR" altLang="en-US" sz="2500" baseline="0" dirty="0" smtClean="0">
                <a:latin typeface="Arial Narrow" panose="020B0606020202030204" pitchFamily="34" charset="0"/>
                <a:ea typeface="LG스마트체 Regular" panose="020B0600000101010101" pitchFamily="50" charset="-127"/>
              </a:rPr>
              <a:t>제목</a:t>
            </a:r>
            <a:endParaRPr lang="en-US" altLang="en-US" sz="2500" baseline="0" dirty="0"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sp>
        <p:nvSpPr>
          <p:cNvPr id="11" name="Text Box 7"/>
          <p:cNvSpPr txBox="1">
            <a:spLocks noChangeArrowheads="1"/>
          </p:cNvSpPr>
          <p:nvPr/>
        </p:nvSpPr>
        <p:spPr bwMode="auto">
          <a:xfrm>
            <a:off x="4370541" y="6003925"/>
            <a:ext cx="1164031" cy="2923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05" tIns="45703" rIns="91405" bIns="45703">
            <a:spAutoFit/>
          </a:bodyPr>
          <a:lstStyle>
            <a:lvl1pPr eaLnBrk="0" hangingPunct="0">
              <a:defRPr kumimoji="1" sz="2000" b="1">
                <a:solidFill>
                  <a:schemeClr val="tx1"/>
                </a:solidFill>
                <a:latin typeface="Trebuchet MS" pitchFamily="34" charset="0"/>
                <a:ea typeface="돋움" pitchFamily="50" charset="-127"/>
              </a:defRPr>
            </a:lvl1pPr>
            <a:lvl2pPr marL="742950" indent="-285750" eaLnBrk="0" hangingPunct="0">
              <a:defRPr kumimoji="1" sz="2000" b="1">
                <a:solidFill>
                  <a:schemeClr val="tx1"/>
                </a:solidFill>
                <a:latin typeface="Trebuchet MS" pitchFamily="34" charset="0"/>
                <a:ea typeface="돋움" pitchFamily="50" charset="-127"/>
              </a:defRPr>
            </a:lvl2pPr>
            <a:lvl3pPr marL="1143000" indent="-228600" eaLnBrk="0" hangingPunct="0">
              <a:defRPr kumimoji="1" sz="2000" b="1">
                <a:solidFill>
                  <a:schemeClr val="tx1"/>
                </a:solidFill>
                <a:latin typeface="Trebuchet MS" pitchFamily="34" charset="0"/>
                <a:ea typeface="돋움" pitchFamily="50" charset="-127"/>
              </a:defRPr>
            </a:lvl3pPr>
            <a:lvl4pPr marL="1600200" indent="-228600" eaLnBrk="0" hangingPunct="0">
              <a:defRPr kumimoji="1" sz="2000" b="1">
                <a:solidFill>
                  <a:schemeClr val="tx1"/>
                </a:solidFill>
                <a:latin typeface="Trebuchet MS" pitchFamily="34" charset="0"/>
                <a:ea typeface="돋움" pitchFamily="50" charset="-127"/>
              </a:defRPr>
            </a:lvl4pPr>
            <a:lvl5pPr marL="2057400" indent="-228600" eaLnBrk="0" hangingPunct="0">
              <a:defRPr kumimoji="1" sz="2000" b="1">
                <a:solidFill>
                  <a:schemeClr val="tx1"/>
                </a:solidFill>
                <a:latin typeface="Trebuchet MS" pitchFamily="34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Trebuchet MS" pitchFamily="34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Trebuchet MS" pitchFamily="34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Trebuchet MS" pitchFamily="34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Trebuchet MS" pitchFamily="34" charset="0"/>
                <a:ea typeface="돋움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ko-KR" altLang="en-US" sz="1300" baseline="0" dirty="0" smtClean="0">
                <a:solidFill>
                  <a:srgbClr val="4D4D4D"/>
                </a:solidFill>
                <a:latin typeface="Arial Narrow" panose="020B0606020202030204" pitchFamily="34" charset="0"/>
                <a:ea typeface="LG스마트체 Regular" panose="020B0600000101010101" pitchFamily="50" charset="-127"/>
                <a:cs typeface="Arial" charset="0"/>
              </a:rPr>
              <a:t>윈 플렉스 </a:t>
            </a:r>
            <a:r>
              <a:rPr lang="en-US" altLang="ko-KR" sz="1300" baseline="0" dirty="0" smtClean="0">
                <a:solidFill>
                  <a:srgbClr val="4D4D4D"/>
                </a:solidFill>
                <a:latin typeface="Arial Narrow" panose="020B0606020202030204" pitchFamily="34" charset="0"/>
                <a:ea typeface="LG스마트체 Regular" panose="020B0600000101010101" pitchFamily="50" charset="-127"/>
                <a:cs typeface="Arial" charset="0"/>
              </a:rPr>
              <a:t>TDR</a:t>
            </a:r>
            <a:endParaRPr lang="ko-KR" altLang="en-US" sz="1300" baseline="0" dirty="0">
              <a:solidFill>
                <a:srgbClr val="4D4D4D"/>
              </a:solidFill>
              <a:latin typeface="Arial Narrow" panose="020B0606020202030204" pitchFamily="34" charset="0"/>
              <a:ea typeface="LG스마트체 Regular" panose="020B0600000101010101" pitchFamily="50" charset="-127"/>
              <a:cs typeface="Arial" charset="0"/>
            </a:endParaRPr>
          </a:p>
        </p:txBody>
      </p:sp>
      <p:pic>
        <p:nvPicPr>
          <p:cNvPr id="12" name="Picture 15" descr="C:\Users\Administrator\Desktop\BCG\BCG 3.0\로고\LG_CI_3D_RGB_Standard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6313" y="5929313"/>
            <a:ext cx="1041400" cy="73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4909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39"/>
          <p:cNvSpPr>
            <a:spLocks noChangeShapeType="1"/>
          </p:cNvSpPr>
          <p:nvPr userDrawn="1"/>
        </p:nvSpPr>
        <p:spPr bwMode="auto">
          <a:xfrm>
            <a:off x="0" y="476672"/>
            <a:ext cx="99060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lIns="91405" tIns="45703" rIns="91405" bIns="45703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2000" b="1">
              <a:solidFill>
                <a:srgbClr val="000000"/>
              </a:solidFill>
              <a:latin typeface="Trebuchet MS" pitchFamily="34" charset="0"/>
              <a:ea typeface="돋움" pitchFamily="50" charset="-127"/>
              <a:cs typeface="Arial" pitchFamily="34" charset="0"/>
            </a:endParaRPr>
          </a:p>
        </p:txBody>
      </p:sp>
      <p:sp>
        <p:nvSpPr>
          <p:cNvPr id="3" name="직사각형 2"/>
          <p:cNvSpPr/>
          <p:nvPr userDrawn="1"/>
        </p:nvSpPr>
        <p:spPr>
          <a:xfrm>
            <a:off x="4016897" y="101004"/>
            <a:ext cx="1872209" cy="27696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 wrap="square" lIns="91405" tIns="45703" rIns="91405" bIns="45703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1200" dirty="0">
                <a:solidFill>
                  <a:prstClr val="white">
                    <a:lumMod val="75000"/>
                  </a:prstClr>
                </a:solidFill>
              </a:rPr>
              <a:t>LGE Internal Use Only</a:t>
            </a:r>
            <a:endParaRPr kumimoji="1" lang="ko-KR" altLang="en-US" sz="1200" dirty="0">
              <a:solidFill>
                <a:prstClr val="white">
                  <a:lumMod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36202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6" r:id="rId5"/>
  </p:sldLayoutIdLst>
  <p:timing>
    <p:tnLst>
      <p:par>
        <p:cTn id="1" dur="indefinite" restart="never" nodeType="tmRoot"/>
      </p:par>
    </p:tnLst>
  </p:timing>
  <p:hf hd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rgbClr val="000000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rgbClr val="000000"/>
          </a:solidFill>
          <a:latin typeface="굴림" charset="-127"/>
          <a:ea typeface="굴림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rgbClr val="000000"/>
          </a:solidFill>
          <a:latin typeface="굴림" charset="-127"/>
          <a:ea typeface="굴림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rgbClr val="000000"/>
          </a:solidFill>
          <a:latin typeface="굴림" charset="-127"/>
          <a:ea typeface="굴림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rgbClr val="000000"/>
          </a:solidFill>
          <a:latin typeface="굴림" charset="-127"/>
          <a:ea typeface="굴림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kumimoji="1" sz="4400">
          <a:solidFill>
            <a:srgbClr val="000000"/>
          </a:solidFill>
          <a:latin typeface="굴림" charset="-127"/>
          <a:ea typeface="굴림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kumimoji="1" sz="4400">
          <a:solidFill>
            <a:srgbClr val="000000"/>
          </a:solidFill>
          <a:latin typeface="굴림" charset="-127"/>
          <a:ea typeface="굴림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kumimoji="1" sz="4400">
          <a:solidFill>
            <a:srgbClr val="000000"/>
          </a:solidFill>
          <a:latin typeface="굴림" charset="-127"/>
          <a:ea typeface="굴림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kumimoji="1" sz="4400">
          <a:solidFill>
            <a:srgbClr val="000000"/>
          </a:solidFill>
          <a:latin typeface="굴림" charset="-127"/>
          <a:ea typeface="굴림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39"/>
          <p:cNvSpPr>
            <a:spLocks noChangeShapeType="1"/>
          </p:cNvSpPr>
          <p:nvPr userDrawn="1"/>
        </p:nvSpPr>
        <p:spPr bwMode="auto">
          <a:xfrm>
            <a:off x="0" y="476672"/>
            <a:ext cx="99060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lIns="91405" tIns="45703" rIns="91405" bIns="45703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2000" b="1">
              <a:solidFill>
                <a:srgbClr val="000000"/>
              </a:solidFill>
              <a:latin typeface="Trebuchet MS" pitchFamily="34" charset="0"/>
              <a:ea typeface="돋움" pitchFamily="50" charset="-127"/>
              <a:cs typeface="Arial" pitchFamily="34" charset="0"/>
            </a:endParaRPr>
          </a:p>
        </p:txBody>
      </p:sp>
      <p:sp>
        <p:nvSpPr>
          <p:cNvPr id="3" name="직사각형 2"/>
          <p:cNvSpPr/>
          <p:nvPr userDrawn="1"/>
        </p:nvSpPr>
        <p:spPr>
          <a:xfrm>
            <a:off x="4016897" y="101004"/>
            <a:ext cx="1872209" cy="27696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 wrap="square" lIns="91405" tIns="45703" rIns="91405" bIns="45703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1200" dirty="0">
                <a:solidFill>
                  <a:prstClr val="white">
                    <a:lumMod val="75000"/>
                  </a:prstClr>
                </a:solidFill>
              </a:rPr>
              <a:t>LGE Internal Use Only</a:t>
            </a:r>
            <a:endParaRPr kumimoji="1" lang="ko-KR" altLang="en-US" sz="1200" dirty="0">
              <a:solidFill>
                <a:prstClr val="white">
                  <a:lumMod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783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3" r:id="rId5"/>
  </p:sldLayoutIdLst>
  <p:timing>
    <p:tnLst>
      <p:par>
        <p:cTn id="1" dur="indefinite" restart="never" nodeType="tmRoot"/>
      </p:par>
    </p:tnLst>
  </p:timing>
  <p:hf hd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rgbClr val="000000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rgbClr val="000000"/>
          </a:solidFill>
          <a:latin typeface="굴림" charset="-127"/>
          <a:ea typeface="굴림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rgbClr val="000000"/>
          </a:solidFill>
          <a:latin typeface="굴림" charset="-127"/>
          <a:ea typeface="굴림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rgbClr val="000000"/>
          </a:solidFill>
          <a:latin typeface="굴림" charset="-127"/>
          <a:ea typeface="굴림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rgbClr val="000000"/>
          </a:solidFill>
          <a:latin typeface="굴림" charset="-127"/>
          <a:ea typeface="굴림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kumimoji="1" sz="4400">
          <a:solidFill>
            <a:srgbClr val="000000"/>
          </a:solidFill>
          <a:latin typeface="굴림" charset="-127"/>
          <a:ea typeface="굴림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kumimoji="1" sz="4400">
          <a:solidFill>
            <a:srgbClr val="000000"/>
          </a:solidFill>
          <a:latin typeface="굴림" charset="-127"/>
          <a:ea typeface="굴림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kumimoji="1" sz="4400">
          <a:solidFill>
            <a:srgbClr val="000000"/>
          </a:solidFill>
          <a:latin typeface="굴림" charset="-127"/>
          <a:ea typeface="굴림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kumimoji="1" sz="4400">
          <a:solidFill>
            <a:srgbClr val="000000"/>
          </a:solidFill>
          <a:latin typeface="굴림" charset="-127"/>
          <a:ea typeface="굴림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39"/>
          <p:cNvSpPr>
            <a:spLocks noChangeShapeType="1"/>
          </p:cNvSpPr>
          <p:nvPr userDrawn="1"/>
        </p:nvSpPr>
        <p:spPr bwMode="auto">
          <a:xfrm>
            <a:off x="0" y="476672"/>
            <a:ext cx="99060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lIns="91405" tIns="45703" rIns="91405" bIns="45703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2000" b="1">
              <a:solidFill>
                <a:srgbClr val="000000"/>
              </a:solidFill>
              <a:latin typeface="Trebuchet MS" pitchFamily="34" charset="0"/>
              <a:ea typeface="돋움" pitchFamily="50" charset="-127"/>
              <a:cs typeface="Arial" pitchFamily="34" charset="0"/>
            </a:endParaRPr>
          </a:p>
        </p:txBody>
      </p:sp>
      <p:sp>
        <p:nvSpPr>
          <p:cNvPr id="3" name="직사각형 2"/>
          <p:cNvSpPr/>
          <p:nvPr userDrawn="1"/>
        </p:nvSpPr>
        <p:spPr>
          <a:xfrm>
            <a:off x="4016897" y="101004"/>
            <a:ext cx="1872209" cy="27696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 wrap="square" lIns="91405" tIns="45703" rIns="91405" bIns="45703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1200" dirty="0">
                <a:solidFill>
                  <a:prstClr val="white">
                    <a:lumMod val="75000"/>
                  </a:prstClr>
                </a:solidFill>
              </a:rPr>
              <a:t>LGE Internal Use Only</a:t>
            </a:r>
            <a:endParaRPr kumimoji="1" lang="ko-KR" altLang="en-US" sz="1200" dirty="0">
              <a:solidFill>
                <a:prstClr val="white">
                  <a:lumMod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58968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  <p:sldLayoutId id="2147483708" r:id="rId4"/>
    <p:sldLayoutId id="2147483709" r:id="rId5"/>
    <p:sldLayoutId id="2147483710" r:id="rId6"/>
  </p:sldLayoutIdLst>
  <p:timing>
    <p:tnLst>
      <p:par>
        <p:cTn id="1" dur="indefinite" restart="never" nodeType="tmRoot"/>
      </p:par>
    </p:tnLst>
  </p:timing>
  <p:hf hd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rgbClr val="000000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rgbClr val="000000"/>
          </a:solidFill>
          <a:latin typeface="굴림" charset="-127"/>
          <a:ea typeface="굴림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rgbClr val="000000"/>
          </a:solidFill>
          <a:latin typeface="굴림" charset="-127"/>
          <a:ea typeface="굴림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rgbClr val="000000"/>
          </a:solidFill>
          <a:latin typeface="굴림" charset="-127"/>
          <a:ea typeface="굴림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rgbClr val="000000"/>
          </a:solidFill>
          <a:latin typeface="굴림" charset="-127"/>
          <a:ea typeface="굴림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kumimoji="1" sz="4400">
          <a:solidFill>
            <a:srgbClr val="000000"/>
          </a:solidFill>
          <a:latin typeface="굴림" charset="-127"/>
          <a:ea typeface="굴림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kumimoji="1" sz="4400">
          <a:solidFill>
            <a:srgbClr val="000000"/>
          </a:solidFill>
          <a:latin typeface="굴림" charset="-127"/>
          <a:ea typeface="굴림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kumimoji="1" sz="4400">
          <a:solidFill>
            <a:srgbClr val="000000"/>
          </a:solidFill>
          <a:latin typeface="굴림" charset="-127"/>
          <a:ea typeface="굴림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kumimoji="1" sz="4400">
          <a:solidFill>
            <a:srgbClr val="000000"/>
          </a:solidFill>
          <a:latin typeface="굴림" charset="-127"/>
          <a:ea typeface="굴림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39"/>
          <p:cNvSpPr>
            <a:spLocks noChangeShapeType="1"/>
          </p:cNvSpPr>
          <p:nvPr userDrawn="1"/>
        </p:nvSpPr>
        <p:spPr bwMode="auto">
          <a:xfrm>
            <a:off x="0" y="476672"/>
            <a:ext cx="99060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lIns="91405" tIns="45703" rIns="91405" bIns="45703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2000" b="1">
              <a:solidFill>
                <a:srgbClr val="000000"/>
              </a:solidFill>
              <a:latin typeface="Trebuchet MS" pitchFamily="34" charset="0"/>
              <a:ea typeface="돋움" pitchFamily="50" charset="-127"/>
              <a:cs typeface="Arial" pitchFamily="34" charset="0"/>
            </a:endParaRPr>
          </a:p>
        </p:txBody>
      </p:sp>
      <p:sp>
        <p:nvSpPr>
          <p:cNvPr id="3" name="직사각형 2"/>
          <p:cNvSpPr/>
          <p:nvPr userDrawn="1"/>
        </p:nvSpPr>
        <p:spPr>
          <a:xfrm>
            <a:off x="4016897" y="101004"/>
            <a:ext cx="1872209" cy="27696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 wrap="square" lIns="91405" tIns="45703" rIns="91405" bIns="45703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1200" dirty="0">
                <a:solidFill>
                  <a:prstClr val="white">
                    <a:lumMod val="75000"/>
                  </a:prstClr>
                </a:solidFill>
              </a:rPr>
              <a:t>LGE Internal Use Only</a:t>
            </a:r>
            <a:endParaRPr kumimoji="1" lang="ko-KR" altLang="en-US" sz="1200" dirty="0">
              <a:solidFill>
                <a:prstClr val="white">
                  <a:lumMod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73950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3" r:id="rId2"/>
    <p:sldLayoutId id="2147483714" r:id="rId3"/>
    <p:sldLayoutId id="2147483715" r:id="rId4"/>
    <p:sldLayoutId id="2147483716" r:id="rId5"/>
    <p:sldLayoutId id="2147483717" r:id="rId6"/>
  </p:sldLayoutIdLst>
  <p:timing>
    <p:tnLst>
      <p:par>
        <p:cTn id="1" dur="indefinite" restart="never" nodeType="tmRoot"/>
      </p:par>
    </p:tnLst>
  </p:timing>
  <p:hf hd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rgbClr val="000000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rgbClr val="000000"/>
          </a:solidFill>
          <a:latin typeface="굴림" charset="-127"/>
          <a:ea typeface="굴림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rgbClr val="000000"/>
          </a:solidFill>
          <a:latin typeface="굴림" charset="-127"/>
          <a:ea typeface="굴림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rgbClr val="000000"/>
          </a:solidFill>
          <a:latin typeface="굴림" charset="-127"/>
          <a:ea typeface="굴림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rgbClr val="000000"/>
          </a:solidFill>
          <a:latin typeface="굴림" charset="-127"/>
          <a:ea typeface="굴림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kumimoji="1" sz="4400">
          <a:solidFill>
            <a:srgbClr val="000000"/>
          </a:solidFill>
          <a:latin typeface="굴림" charset="-127"/>
          <a:ea typeface="굴림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kumimoji="1" sz="4400">
          <a:solidFill>
            <a:srgbClr val="000000"/>
          </a:solidFill>
          <a:latin typeface="굴림" charset="-127"/>
          <a:ea typeface="굴림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kumimoji="1" sz="4400">
          <a:solidFill>
            <a:srgbClr val="000000"/>
          </a:solidFill>
          <a:latin typeface="굴림" charset="-127"/>
          <a:ea typeface="굴림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kumimoji="1" sz="4400">
          <a:solidFill>
            <a:srgbClr val="000000"/>
          </a:solidFill>
          <a:latin typeface="굴림" charset="-127"/>
          <a:ea typeface="굴림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" Target="slide2.xml"/><Relationship Id="rId7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slide" Target="slide4.xml"/><Relationship Id="rId5" Type="http://schemas.openxmlformats.org/officeDocument/2006/relationships/slide" Target="slide3.xml"/><Relationship Id="rId4" Type="http://schemas.openxmlformats.org/officeDocument/2006/relationships/slide" Target="slide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9.xml"/><Relationship Id="rId4" Type="http://schemas.openxmlformats.org/officeDocument/2006/relationships/slide" Target="slide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9.xml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slide" Target="slide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2.jpeg"/><Relationship Id="rId7" Type="http://schemas.openxmlformats.org/officeDocument/2006/relationships/image" Target="../media/image1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14.jpeg"/><Relationship Id="rId10" Type="http://schemas.openxmlformats.org/officeDocument/2006/relationships/slide" Target="slide1.xml"/><Relationship Id="rId4" Type="http://schemas.openxmlformats.org/officeDocument/2006/relationships/image" Target="../media/image13.jpeg"/><Relationship Id="rId9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" Target="slide2.xml"/><Relationship Id="rId3" Type="http://schemas.openxmlformats.org/officeDocument/2006/relationships/image" Target="../media/image4.png"/><Relationship Id="rId7" Type="http://schemas.openxmlformats.org/officeDocument/2006/relationships/slide" Target="slide1.xml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6.png"/><Relationship Id="rId18" Type="http://schemas.openxmlformats.org/officeDocument/2006/relationships/slide" Target="slide5.xml"/><Relationship Id="rId3" Type="http://schemas.openxmlformats.org/officeDocument/2006/relationships/image" Target="../media/image18.jpeg"/><Relationship Id="rId21" Type="http://schemas.openxmlformats.org/officeDocument/2006/relationships/image" Target="../media/image33.png"/><Relationship Id="rId7" Type="http://schemas.openxmlformats.org/officeDocument/2006/relationships/image" Target="../media/image22.png"/><Relationship Id="rId12" Type="http://schemas.openxmlformats.org/officeDocument/2006/relationships/image" Target="../media/image25.png"/><Relationship Id="rId17" Type="http://schemas.openxmlformats.org/officeDocument/2006/relationships/image" Target="../media/image30.png"/><Relationship Id="rId2" Type="http://schemas.openxmlformats.org/officeDocument/2006/relationships/image" Target="../media/image17.png"/><Relationship Id="rId16" Type="http://schemas.openxmlformats.org/officeDocument/2006/relationships/image" Target="../media/image29.png"/><Relationship Id="rId20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jpeg"/><Relationship Id="rId11" Type="http://schemas.openxmlformats.org/officeDocument/2006/relationships/slide" Target="slide3.xml"/><Relationship Id="rId24" Type="http://schemas.openxmlformats.org/officeDocument/2006/relationships/slide" Target="slide1.xml"/><Relationship Id="rId5" Type="http://schemas.openxmlformats.org/officeDocument/2006/relationships/image" Target="../media/image20.png"/><Relationship Id="rId15" Type="http://schemas.openxmlformats.org/officeDocument/2006/relationships/image" Target="../media/image28.png"/><Relationship Id="rId23" Type="http://schemas.openxmlformats.org/officeDocument/2006/relationships/image" Target="../media/image35.png"/><Relationship Id="rId10" Type="http://schemas.openxmlformats.org/officeDocument/2006/relationships/slide" Target="slide2.xml"/><Relationship Id="rId19" Type="http://schemas.openxmlformats.org/officeDocument/2006/relationships/image" Target="../media/image31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Relationship Id="rId14" Type="http://schemas.openxmlformats.org/officeDocument/2006/relationships/image" Target="../media/image27.png"/><Relationship Id="rId22" Type="http://schemas.openxmlformats.org/officeDocument/2006/relationships/image" Target="../media/image3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4.xml"/><Relationship Id="rId5" Type="http://schemas.openxmlformats.org/officeDocument/2006/relationships/slide" Target="slide2.xml"/><Relationship Id="rId4" Type="http://schemas.openxmlformats.org/officeDocument/2006/relationships/image" Target="../media/image3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5" Type="http://schemas.openxmlformats.org/officeDocument/2006/relationships/slide" Target="slide2.xml"/><Relationship Id="rId4" Type="http://schemas.openxmlformats.org/officeDocument/2006/relationships/chart" Target="../charts/char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1.png"/><Relationship Id="rId7" Type="http://schemas.openxmlformats.org/officeDocument/2006/relationships/image" Target="../media/image10.png"/><Relationship Id="rId12" Type="http://schemas.openxmlformats.org/officeDocument/2006/relationships/slide" Target="slide2.xm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44.png"/><Relationship Id="rId11" Type="http://schemas.openxmlformats.org/officeDocument/2006/relationships/image" Target="../media/image48.png"/><Relationship Id="rId5" Type="http://schemas.openxmlformats.org/officeDocument/2006/relationships/image" Target="../media/image43.png"/><Relationship Id="rId10" Type="http://schemas.openxmlformats.org/officeDocument/2006/relationships/image" Target="../media/image47.png"/><Relationship Id="rId4" Type="http://schemas.openxmlformats.org/officeDocument/2006/relationships/image" Target="../media/image42.png"/><Relationship Id="rId9" Type="http://schemas.openxmlformats.org/officeDocument/2006/relationships/image" Target="../media/image4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39916" y="60091"/>
            <a:ext cx="2586212" cy="380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ctr" anchorCtr="0">
            <a:spAutoFit/>
          </a:bodyPr>
          <a:lstStyle/>
          <a:p>
            <a:pPr fontAlgn="ctr"/>
            <a:r>
              <a:rPr lang="ko-KR" altLang="en-US" sz="2000" b="1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시그니처 제품 개발 방향</a:t>
            </a:r>
            <a:endParaRPr lang="ko-KR" altLang="en-US" sz="2000" b="1" dirty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39" name="Text Box 2"/>
          <p:cNvSpPr txBox="1">
            <a:spLocks noChangeArrowheads="1"/>
          </p:cNvSpPr>
          <p:nvPr/>
        </p:nvSpPr>
        <p:spPr bwMode="auto">
          <a:xfrm>
            <a:off x="41428" y="579166"/>
            <a:ext cx="5712067" cy="2881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ctr" anchorCtr="0">
            <a:spAutoFit/>
          </a:bodyPr>
          <a:lstStyle>
            <a:defPPr>
              <a:defRPr lang="ko-KR"/>
            </a:defPPr>
            <a:lvl1pPr fontAlgn="ctr">
              <a:defRPr sz="2000" b="1">
                <a:solidFill>
                  <a:srgbClr val="000000"/>
                </a:solidFill>
                <a:latin typeface="Arial Narrow" panose="020B0606020202030204" pitchFamily="34" charset="0"/>
                <a:ea typeface="LG스마트체2.0 Regular" panose="020B0600000101010101" pitchFamily="50" charset="-127"/>
              </a:defRPr>
            </a:lvl1pPr>
          </a:lstStyle>
          <a:p>
            <a:r>
              <a:rPr lang="ko-KR" altLang="en-US" sz="14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▣ 제품 경쟁력 강화를 위한 </a:t>
            </a:r>
            <a:r>
              <a:rPr lang="en-US" altLang="ko-KR" sz="14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UP </a:t>
            </a:r>
            <a:r>
              <a:rPr lang="ko-KR" altLang="en-US" sz="14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가전 </a:t>
            </a:r>
            <a:r>
              <a:rPr lang="en-US" altLang="ko-KR" sz="14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, 485 </a:t>
            </a:r>
            <a:r>
              <a:rPr lang="ko-KR" altLang="en-US" sz="140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통신 적용 시그니처</a:t>
            </a:r>
            <a:r>
              <a:rPr lang="en-US" altLang="ko-KR" sz="14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</a:t>
            </a:r>
            <a:r>
              <a:rPr lang="ko-KR" altLang="en-US" sz="140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스탠드 개발 진행</a:t>
            </a:r>
            <a:endParaRPr lang="ko-KR" altLang="en-US" sz="1400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40" name="직사각형 39"/>
          <p:cNvSpPr/>
          <p:nvPr/>
        </p:nvSpPr>
        <p:spPr bwMode="auto">
          <a:xfrm>
            <a:off x="146580" y="956530"/>
            <a:ext cx="540000" cy="1080000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36000" tIns="36000" rIns="36000" bIns="36000" anchor="ctr" anchorCtr="1"/>
          <a:lstStyle/>
          <a:p>
            <a:pPr algn="ctr" defTabSz="912813">
              <a:spcBef>
                <a:spcPct val="30000"/>
              </a:spcBef>
              <a:defRPr/>
            </a:pPr>
            <a:r>
              <a:rPr lang="ko-KR" altLang="en-US" sz="1200" b="1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판매</a:t>
            </a:r>
            <a:endParaRPr lang="en-US" altLang="ko-KR" sz="1200" b="1" dirty="0" smtClean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algn="ctr" defTabSz="912813">
              <a:spcBef>
                <a:spcPct val="30000"/>
              </a:spcBef>
              <a:defRPr/>
            </a:pPr>
            <a:r>
              <a:rPr lang="ko-KR" altLang="en-US" sz="1200" b="1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실적</a:t>
            </a:r>
            <a:endParaRPr lang="ko-KR" altLang="en-US" sz="1200" b="1" dirty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42" name="직사각형 41"/>
          <p:cNvSpPr/>
          <p:nvPr/>
        </p:nvSpPr>
        <p:spPr bwMode="auto">
          <a:xfrm>
            <a:off x="146580" y="3637963"/>
            <a:ext cx="540000" cy="3046296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36000" tIns="36000" rIns="36000" bIns="36000" anchor="ctr" anchorCtr="1"/>
          <a:lstStyle/>
          <a:p>
            <a:pPr algn="ctr" defTabSz="912813">
              <a:spcBef>
                <a:spcPct val="30000"/>
              </a:spcBef>
            </a:pPr>
            <a:r>
              <a:rPr lang="ko-KR" altLang="en-US" sz="1200" b="1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제품</a:t>
            </a:r>
            <a:endParaRPr lang="en-US" altLang="ko-KR" sz="1200" b="1" dirty="0" smtClean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algn="ctr" defTabSz="912813">
              <a:spcBef>
                <a:spcPct val="30000"/>
              </a:spcBef>
            </a:pPr>
            <a:r>
              <a:rPr lang="ko-KR" altLang="en-US" sz="1200" b="1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경쟁력</a:t>
            </a:r>
            <a:endParaRPr lang="en-US" altLang="ko-KR" sz="1200" b="1" dirty="0" smtClean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algn="ctr" defTabSz="912813">
              <a:spcBef>
                <a:spcPct val="30000"/>
              </a:spcBef>
            </a:pPr>
            <a:r>
              <a:rPr lang="ko-KR" altLang="en-US" sz="1200" b="1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추가</a:t>
            </a:r>
            <a:endParaRPr lang="en-US" altLang="ko-KR" sz="1200" b="1" dirty="0" smtClean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algn="ctr" defTabSz="912813">
              <a:spcBef>
                <a:spcPct val="30000"/>
              </a:spcBef>
            </a:pPr>
            <a:r>
              <a:rPr lang="ko-KR" altLang="en-US" sz="1200" b="1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개선안</a:t>
            </a:r>
            <a:endParaRPr lang="en-US" altLang="ko-KR" sz="1200" b="1" dirty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46" name="Text Box 2"/>
          <p:cNvSpPr txBox="1">
            <a:spLocks noChangeArrowheads="1"/>
          </p:cNvSpPr>
          <p:nvPr/>
        </p:nvSpPr>
        <p:spPr bwMode="auto">
          <a:xfrm>
            <a:off x="4947949" y="1784366"/>
            <a:ext cx="854969" cy="2419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ctr" anchorCtr="0">
            <a:spAutoFit/>
          </a:bodyPr>
          <a:lstStyle>
            <a:defPPr>
              <a:defRPr lang="ko-KR"/>
            </a:defPPr>
            <a:lvl1pPr fontAlgn="ctr">
              <a:defRPr sz="1400" b="1">
                <a:solidFill>
                  <a:srgbClr val="000000"/>
                </a:solidFill>
                <a:latin typeface="Arial Narrow" panose="020B0606020202030204" pitchFamily="34" charset="0"/>
                <a:ea typeface="LG스마트체2.0 Regular" panose="020B0600000101010101" pitchFamily="50" charset="-127"/>
              </a:defRPr>
            </a:lvl1pPr>
          </a:lstStyle>
          <a:p>
            <a:pPr>
              <a:buFont typeface="Wingdings" panose="05000000000000000000" pitchFamily="2" charset="2"/>
              <a:buChar char="§"/>
            </a:pPr>
            <a:r>
              <a:rPr lang="ko-KR" altLang="en-US" sz="11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</a:t>
            </a:r>
            <a:r>
              <a:rPr lang="en-US" altLang="ko-KR" sz="11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NPI (Ca</a:t>
            </a:r>
            <a:r>
              <a:rPr lang="ko-KR" altLang="en-US" sz="11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급</a:t>
            </a:r>
            <a:r>
              <a:rPr lang="en-US" altLang="ko-KR" sz="11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) </a:t>
            </a:r>
            <a:endParaRPr lang="ko-KR" altLang="en-US" sz="1100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pic>
        <p:nvPicPr>
          <p:cNvPr id="58" name="그림 5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883" y="1001679"/>
            <a:ext cx="192585" cy="900000"/>
          </a:xfrm>
          <a:prstGeom prst="rect">
            <a:avLst/>
          </a:prstGeom>
        </p:spPr>
      </p:pic>
      <p:sp>
        <p:nvSpPr>
          <p:cNvPr id="162" name="오각형 161"/>
          <p:cNvSpPr/>
          <p:nvPr/>
        </p:nvSpPr>
        <p:spPr>
          <a:xfrm>
            <a:off x="8038289" y="2047013"/>
            <a:ext cx="504000" cy="216000"/>
          </a:xfrm>
          <a:prstGeom prst="homePlate">
            <a:avLst>
              <a:gd name="adj" fmla="val 20899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altLang="ko-KR" sz="900" b="1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PMP</a:t>
            </a:r>
          </a:p>
        </p:txBody>
      </p:sp>
      <p:sp>
        <p:nvSpPr>
          <p:cNvPr id="166" name="오각형 165"/>
          <p:cNvSpPr/>
          <p:nvPr/>
        </p:nvSpPr>
        <p:spPr>
          <a:xfrm>
            <a:off x="4999840" y="2047013"/>
            <a:ext cx="2185051" cy="216000"/>
          </a:xfrm>
          <a:prstGeom prst="homePlate">
            <a:avLst>
              <a:gd name="adj" fmla="val 20899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altLang="ko-KR" sz="1100" b="1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PP</a:t>
            </a:r>
            <a:endParaRPr lang="ko-KR" altLang="en-US" sz="1000" b="1" dirty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217" name="TextBox 216"/>
          <p:cNvSpPr txBox="1"/>
          <p:nvPr/>
        </p:nvSpPr>
        <p:spPr>
          <a:xfrm>
            <a:off x="8586335" y="68750"/>
            <a:ext cx="1289383" cy="380480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pPr algn="r" defTabSz="1039033"/>
            <a:r>
              <a:rPr lang="en-US" altLang="ko-KR" sz="10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2023.07.11</a:t>
            </a:r>
          </a:p>
          <a:p>
            <a:pPr algn="r" defTabSz="1039033"/>
            <a:r>
              <a:rPr lang="en-US" altLang="ko-KR" sz="10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RAC</a:t>
            </a:r>
            <a:r>
              <a:rPr lang="ko-KR" altLang="en-US" sz="10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스탠드개발</a:t>
            </a:r>
            <a:r>
              <a:rPr lang="en-US" altLang="ko-KR" sz="10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project</a:t>
            </a:r>
            <a:endParaRPr lang="ko-KR" altLang="en-US" sz="1000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85" name="직사각형 84"/>
          <p:cNvSpPr/>
          <p:nvPr/>
        </p:nvSpPr>
        <p:spPr bwMode="auto">
          <a:xfrm>
            <a:off x="146580" y="2173064"/>
            <a:ext cx="540000" cy="1396632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36000" tIns="36000" rIns="36000" bIns="36000" anchor="ctr" anchorCtr="1"/>
          <a:lstStyle/>
          <a:p>
            <a:pPr algn="ctr" defTabSz="912813">
              <a:spcBef>
                <a:spcPct val="30000"/>
              </a:spcBef>
              <a:defRPr/>
            </a:pPr>
            <a:r>
              <a:rPr lang="ko-KR" altLang="en-US" sz="1200" b="1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개발</a:t>
            </a:r>
            <a:endParaRPr lang="en-US" altLang="ko-KR" sz="1200" b="1" dirty="0" smtClean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algn="ctr" defTabSz="912813">
              <a:spcBef>
                <a:spcPct val="30000"/>
              </a:spcBef>
              <a:defRPr/>
            </a:pPr>
            <a:r>
              <a:rPr lang="ko-KR" altLang="en-US" sz="1200" b="1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일정</a:t>
            </a:r>
            <a:endParaRPr lang="en-US" altLang="ko-KR" sz="1200" b="1" dirty="0" smtClean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86" name="Text Box 2"/>
          <p:cNvSpPr txBox="1">
            <a:spLocks noChangeArrowheads="1"/>
          </p:cNvSpPr>
          <p:nvPr/>
        </p:nvSpPr>
        <p:spPr bwMode="auto">
          <a:xfrm>
            <a:off x="722826" y="2184587"/>
            <a:ext cx="1403196" cy="8421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t" anchorCtr="0">
            <a:spAutoFit/>
          </a:bodyPr>
          <a:lstStyle>
            <a:defPPr>
              <a:defRPr lang="ko-KR"/>
            </a:defPPr>
            <a:lvl1pPr fontAlgn="ctr">
              <a:defRPr sz="1400" b="1">
                <a:solidFill>
                  <a:srgbClr val="000000"/>
                </a:solidFill>
                <a:latin typeface="Arial Narrow" panose="020B0606020202030204" pitchFamily="34" charset="0"/>
                <a:ea typeface="LG스마트체2.0 Regular" panose="020B0600000101010101" pitchFamily="50" charset="-127"/>
              </a:defRPr>
            </a:lvl1pPr>
          </a:lstStyle>
          <a:p>
            <a:r>
              <a:rPr lang="en-US" altLang="ko-KR" sz="10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1. HW </a:t>
            </a:r>
            <a:r>
              <a:rPr lang="ko-KR" altLang="en-US" sz="10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개발</a:t>
            </a:r>
            <a:r>
              <a:rPr lang="en-US" altLang="ko-KR" sz="10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( </a:t>
            </a:r>
            <a:r>
              <a:rPr lang="en-US" altLang="ko-KR" sz="1000" dirty="0" smtClean="0">
                <a:solidFill>
                  <a:srgbClr val="FF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6</a:t>
            </a:r>
            <a:r>
              <a:rPr lang="ko-KR" altLang="en-US" sz="1000" dirty="0" smtClean="0">
                <a:solidFill>
                  <a:srgbClr val="FF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개월 소요</a:t>
            </a:r>
            <a:r>
              <a:rPr lang="en-US" altLang="ko-KR" sz="10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)</a:t>
            </a:r>
          </a:p>
          <a:p>
            <a:r>
              <a:rPr lang="en-US" altLang="ko-KR" sz="10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</a:t>
            </a:r>
            <a:r>
              <a:rPr lang="en-US" altLang="ko-KR" sz="10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</a:t>
            </a:r>
            <a:r>
              <a:rPr lang="ko-KR" altLang="en-US" sz="10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ㄴ</a:t>
            </a:r>
            <a:r>
              <a:rPr lang="en-US" altLang="ko-KR" sz="10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PCB </a:t>
            </a:r>
            <a:r>
              <a:rPr lang="ko-KR" altLang="en-US" sz="100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변경 </a:t>
            </a:r>
            <a:r>
              <a:rPr lang="en-US" altLang="ko-KR" sz="10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5</a:t>
            </a:r>
            <a:r>
              <a:rPr lang="ko-KR" altLang="en-US" sz="100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종 </a:t>
            </a:r>
            <a:endParaRPr lang="en-US" altLang="ko-KR" sz="1000" dirty="0" smtClean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r>
              <a:rPr lang="en-US" altLang="ko-KR" sz="1000" b="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</a:t>
            </a:r>
            <a:r>
              <a:rPr lang="en-US" altLang="ko-KR" sz="1000" b="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  - </a:t>
            </a:r>
            <a:r>
              <a:rPr lang="ko-KR" altLang="en-US" sz="1000" b="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실내기 </a:t>
            </a:r>
            <a:r>
              <a:rPr lang="en-US" altLang="ko-KR" sz="1000" b="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: Main, DPCB</a:t>
            </a:r>
          </a:p>
          <a:p>
            <a:r>
              <a:rPr lang="en-US" altLang="ko-KR" sz="1000" b="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</a:t>
            </a:r>
            <a:r>
              <a:rPr lang="en-US" altLang="ko-KR" sz="1000" b="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  - </a:t>
            </a:r>
            <a:r>
              <a:rPr lang="ko-KR" altLang="en-US" sz="1000" b="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실외기 </a:t>
            </a:r>
            <a:r>
              <a:rPr lang="en-US" altLang="ko-KR" sz="1000" b="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: Main</a:t>
            </a:r>
          </a:p>
          <a:p>
            <a:r>
              <a:rPr lang="en-US" altLang="ko-KR" sz="1000" b="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</a:t>
            </a:r>
            <a:r>
              <a:rPr lang="en-US" altLang="ko-KR" sz="1000" b="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  - </a:t>
            </a:r>
            <a:r>
              <a:rPr lang="ko-KR" altLang="en-US" sz="1000" b="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조합</a:t>
            </a:r>
            <a:r>
              <a:rPr lang="en-US" altLang="ko-KR" sz="1000" b="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</a:t>
            </a:r>
            <a:r>
              <a:rPr lang="ko-KR" altLang="en-US" sz="1000" b="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</a:t>
            </a:r>
            <a:r>
              <a:rPr lang="en-US" altLang="ko-KR" sz="1000" b="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:</a:t>
            </a:r>
            <a:r>
              <a:rPr lang="en-US" altLang="ko-KR" sz="1000" b="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Main, DPCB</a:t>
            </a:r>
            <a:endParaRPr lang="en-US" altLang="ko-KR" sz="1000" dirty="0" smtClean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91" name="Text Box 2"/>
          <p:cNvSpPr txBox="1">
            <a:spLocks noChangeArrowheads="1"/>
          </p:cNvSpPr>
          <p:nvPr/>
        </p:nvSpPr>
        <p:spPr bwMode="auto">
          <a:xfrm>
            <a:off x="722826" y="3255195"/>
            <a:ext cx="2558961" cy="226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t" anchorCtr="0">
            <a:spAutoFit/>
          </a:bodyPr>
          <a:lstStyle>
            <a:defPPr>
              <a:defRPr lang="ko-KR"/>
            </a:defPPr>
            <a:lvl1pPr fontAlgn="ctr">
              <a:defRPr sz="1400" b="1">
                <a:solidFill>
                  <a:srgbClr val="000000"/>
                </a:solidFill>
                <a:latin typeface="Arial Narrow" panose="020B0606020202030204" pitchFamily="34" charset="0"/>
                <a:ea typeface="LG스마트체2.0 Regular" panose="020B0600000101010101" pitchFamily="50" charset="-127"/>
              </a:defRPr>
            </a:lvl1pPr>
          </a:lstStyle>
          <a:p>
            <a:r>
              <a:rPr lang="en-US" altLang="ko-KR" sz="10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2. </a:t>
            </a:r>
            <a:r>
              <a:rPr lang="ko-KR" altLang="en-US" sz="10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리모컨 </a:t>
            </a:r>
            <a:r>
              <a:rPr lang="en-US" altLang="ko-KR" sz="10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: </a:t>
            </a:r>
            <a:r>
              <a:rPr lang="ko-KR" altLang="en-US" sz="10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시그니처 전용</a:t>
            </a:r>
            <a:r>
              <a:rPr lang="en-US" altLang="ko-KR" sz="10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</a:t>
            </a:r>
            <a:r>
              <a:rPr lang="ko-KR" altLang="en-US" sz="10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리모컨</a:t>
            </a:r>
            <a:r>
              <a:rPr lang="en-US" altLang="ko-KR" sz="10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</a:t>
            </a:r>
            <a:r>
              <a:rPr lang="ko-KR" altLang="en-US" sz="10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→ </a:t>
            </a:r>
            <a:r>
              <a:rPr lang="en-US" altLang="ko-KR" sz="10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New Best </a:t>
            </a:r>
            <a:endParaRPr lang="ko-KR" altLang="en-US" sz="1000" b="0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94" name="오각형 93"/>
          <p:cNvSpPr/>
          <p:nvPr/>
        </p:nvSpPr>
        <p:spPr>
          <a:xfrm>
            <a:off x="3426943" y="2698952"/>
            <a:ext cx="1898615" cy="216000"/>
          </a:xfrm>
          <a:prstGeom prst="homePlate">
            <a:avLst>
              <a:gd name="adj" fmla="val 20899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ko-KR" altLang="en-US" sz="1000" b="1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부품 개발</a:t>
            </a:r>
            <a:endParaRPr lang="ko-KR" altLang="en-US" sz="1000" b="1" dirty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95" name="Text Box 137"/>
          <p:cNvSpPr txBox="1">
            <a:spLocks noChangeArrowheads="1"/>
          </p:cNvSpPr>
          <p:nvPr/>
        </p:nvSpPr>
        <p:spPr bwMode="auto">
          <a:xfrm>
            <a:off x="3294199" y="2982417"/>
            <a:ext cx="319566" cy="1384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0" rIns="36000" bIns="0" anchor="ctr" anchorCtr="1">
            <a:spAutoFit/>
          </a:bodyPr>
          <a:lstStyle>
            <a:defPPr>
              <a:defRPr lang="ko-KR"/>
            </a:defPPr>
            <a:lvl1pPr fontAlgn="ctr">
              <a:buFont typeface="Wingdings" panose="05000000000000000000" pitchFamily="2" charset="2"/>
              <a:buNone/>
              <a:defRPr sz="900" b="0">
                <a:solidFill>
                  <a:srgbClr val="000000"/>
                </a:solidFill>
                <a:latin typeface="Arial Narrow" panose="020B0606020202030204" pitchFamily="34" charset="0"/>
                <a:ea typeface="LG스마트체2.0 Regular" panose="020B0600000101010101" pitchFamily="50" charset="-127"/>
              </a:defRPr>
            </a:lvl1pPr>
          </a:lstStyle>
          <a:p>
            <a:r>
              <a:rPr lang="en-US" altLang="ko-KR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11</a:t>
            </a:r>
            <a:r>
              <a:rPr lang="ko-KR" altLang="en-US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월</a:t>
            </a:r>
            <a:endParaRPr lang="en-US" altLang="ko-KR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97" name="Text Box 137"/>
          <p:cNvSpPr txBox="1">
            <a:spLocks noChangeArrowheads="1"/>
          </p:cNvSpPr>
          <p:nvPr/>
        </p:nvSpPr>
        <p:spPr bwMode="auto">
          <a:xfrm>
            <a:off x="5076302" y="2982417"/>
            <a:ext cx="447806" cy="1384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0" rIns="36000" bIns="0" anchor="ctr" anchorCtr="1">
            <a:spAutoFit/>
          </a:bodyPr>
          <a:lstStyle>
            <a:defPPr>
              <a:defRPr lang="ko-KR"/>
            </a:defPPr>
            <a:lvl1pPr fontAlgn="ctr">
              <a:buFont typeface="Wingdings" panose="05000000000000000000" pitchFamily="2" charset="2"/>
              <a:buNone/>
              <a:defRPr sz="900" b="0">
                <a:solidFill>
                  <a:srgbClr val="000000"/>
                </a:solidFill>
                <a:latin typeface="Arial Narrow" panose="020B0606020202030204" pitchFamily="34" charset="0"/>
                <a:ea typeface="LG스마트체2.0 Regular" panose="020B0600000101010101" pitchFamily="50" charset="-127"/>
              </a:defRPr>
            </a:lvl1pPr>
          </a:lstStyle>
          <a:p>
            <a:r>
              <a:rPr lang="en-US" altLang="ko-KR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‘24 4</a:t>
            </a:r>
            <a:r>
              <a:rPr lang="ko-KR" altLang="en-US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월</a:t>
            </a:r>
            <a:endParaRPr lang="en-US" altLang="ko-KR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98" name="오각형 97"/>
          <p:cNvSpPr/>
          <p:nvPr/>
        </p:nvSpPr>
        <p:spPr>
          <a:xfrm>
            <a:off x="2224216" y="2698952"/>
            <a:ext cx="1132834" cy="216000"/>
          </a:xfrm>
          <a:prstGeom prst="homePlate">
            <a:avLst>
              <a:gd name="adj" fmla="val 20899"/>
            </a:avLst>
          </a:prstGeom>
          <a:solidFill>
            <a:schemeClr val="bg1"/>
          </a:solidFill>
          <a:ln w="12700">
            <a:solidFill>
              <a:schemeClr val="bg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altLang="ko-KR" sz="1000" b="1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24</a:t>
            </a:r>
            <a:r>
              <a:rPr lang="ko-KR" altLang="en-US" sz="1000" b="1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년 제어 개발 대응</a:t>
            </a:r>
            <a:endParaRPr lang="ko-KR" altLang="en-US" sz="1000" b="1" dirty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100" name="Text Box 137"/>
          <p:cNvSpPr txBox="1">
            <a:spLocks noChangeArrowheads="1"/>
          </p:cNvSpPr>
          <p:nvPr/>
        </p:nvSpPr>
        <p:spPr bwMode="auto">
          <a:xfrm>
            <a:off x="4962711" y="2286547"/>
            <a:ext cx="362847" cy="153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0" rIns="36000" bIns="0" anchor="ctr" anchorCtr="1">
            <a:spAutoFit/>
          </a:bodyPr>
          <a:lstStyle>
            <a:defPPr>
              <a:defRPr lang="ko-KR"/>
            </a:defPPr>
            <a:lvl1pPr fontAlgn="ctr">
              <a:buFont typeface="Wingdings" panose="05000000000000000000" pitchFamily="2" charset="2"/>
              <a:buNone/>
              <a:defRPr sz="900" b="0">
                <a:solidFill>
                  <a:srgbClr val="000000"/>
                </a:solidFill>
                <a:latin typeface="Arial Narrow" panose="020B0606020202030204" pitchFamily="34" charset="0"/>
                <a:ea typeface="LG스마트체2.0 Regular" panose="020B0600000101010101" pitchFamily="50" charset="-127"/>
              </a:defRPr>
            </a:lvl1pPr>
          </a:lstStyle>
          <a:p>
            <a:pPr algn="ctr"/>
            <a:r>
              <a:rPr lang="en-US" altLang="ko-KR" sz="10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3/15</a:t>
            </a:r>
          </a:p>
        </p:txBody>
      </p:sp>
      <p:sp>
        <p:nvSpPr>
          <p:cNvPr id="101" name="Text Box 137"/>
          <p:cNvSpPr txBox="1">
            <a:spLocks noChangeArrowheads="1"/>
          </p:cNvSpPr>
          <p:nvPr/>
        </p:nvSpPr>
        <p:spPr bwMode="auto">
          <a:xfrm>
            <a:off x="6830613" y="2278852"/>
            <a:ext cx="603298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0" rIns="36000" bIns="0" anchor="ctr" anchorCtr="1">
            <a:spAutoFit/>
          </a:bodyPr>
          <a:lstStyle>
            <a:defPPr>
              <a:defRPr lang="ko-KR"/>
            </a:defPPr>
            <a:lvl1pPr fontAlgn="ctr">
              <a:buFont typeface="Wingdings" panose="05000000000000000000" pitchFamily="2" charset="2"/>
              <a:buNone/>
              <a:defRPr sz="900" b="0">
                <a:solidFill>
                  <a:srgbClr val="000000"/>
                </a:solidFill>
                <a:latin typeface="Arial Narrow" panose="020B0606020202030204" pitchFamily="34" charset="0"/>
                <a:ea typeface="LG스마트체2.0 Regular" panose="020B0600000101010101" pitchFamily="50" charset="-127"/>
              </a:defRPr>
            </a:lvl1pPr>
          </a:lstStyle>
          <a:p>
            <a:pPr algn="ctr"/>
            <a:r>
              <a:rPr lang="en-US" altLang="ko-KR" sz="10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5/20</a:t>
            </a:r>
          </a:p>
          <a:p>
            <a:pPr algn="ctr"/>
            <a:r>
              <a:rPr lang="en-US" altLang="ko-KR" sz="10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PP </a:t>
            </a:r>
            <a:r>
              <a:rPr lang="ko-KR" altLang="en-US" sz="10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품평회</a:t>
            </a:r>
            <a:endParaRPr lang="en-US" altLang="ko-KR" sz="1000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102" name="Text Box 137"/>
          <p:cNvSpPr txBox="1">
            <a:spLocks noChangeArrowheads="1"/>
          </p:cNvSpPr>
          <p:nvPr/>
        </p:nvSpPr>
        <p:spPr bwMode="auto">
          <a:xfrm>
            <a:off x="8325056" y="2278852"/>
            <a:ext cx="362847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0" rIns="36000" bIns="0" anchor="ctr" anchorCtr="1">
            <a:spAutoFit/>
          </a:bodyPr>
          <a:lstStyle>
            <a:defPPr>
              <a:defRPr lang="ko-KR"/>
            </a:defPPr>
            <a:lvl1pPr fontAlgn="ctr">
              <a:buFont typeface="Wingdings" panose="05000000000000000000" pitchFamily="2" charset="2"/>
              <a:buNone/>
              <a:defRPr sz="900" b="0">
                <a:solidFill>
                  <a:srgbClr val="000000"/>
                </a:solidFill>
                <a:latin typeface="Arial Narrow" panose="020B0606020202030204" pitchFamily="34" charset="0"/>
                <a:ea typeface="LG스마트체2.0 Regular" panose="020B0600000101010101" pitchFamily="50" charset="-127"/>
              </a:defRPr>
            </a:lvl1pPr>
          </a:lstStyle>
          <a:p>
            <a:pPr algn="ctr"/>
            <a:r>
              <a:rPr lang="en-US" altLang="ko-KR" sz="10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6/10</a:t>
            </a:r>
          </a:p>
          <a:p>
            <a:pPr algn="ctr"/>
            <a:r>
              <a:rPr lang="ko-KR" altLang="en-US" sz="10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출하</a:t>
            </a:r>
            <a:endParaRPr lang="en-US" altLang="ko-KR" sz="1000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123" name="Text Box 2"/>
          <p:cNvSpPr txBox="1">
            <a:spLocks noChangeArrowheads="1"/>
          </p:cNvSpPr>
          <p:nvPr/>
        </p:nvSpPr>
        <p:spPr bwMode="auto">
          <a:xfrm>
            <a:off x="5225774" y="4506966"/>
            <a:ext cx="3711520" cy="19008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t" anchorCtr="0">
            <a:spAutoFit/>
          </a:bodyPr>
          <a:lstStyle>
            <a:defPPr>
              <a:defRPr lang="ko-KR"/>
            </a:defPPr>
            <a:lvl1pPr fontAlgn="ctr">
              <a:defRPr sz="1400" b="1">
                <a:solidFill>
                  <a:srgbClr val="000000"/>
                </a:solidFill>
                <a:latin typeface="Arial Narrow" panose="020B0606020202030204" pitchFamily="34" charset="0"/>
                <a:ea typeface="LG스마트체2.0 Regular" panose="020B0600000101010101" pitchFamily="50" charset="-127"/>
              </a:defRPr>
            </a:lvl1pPr>
          </a:lstStyle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11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</a:t>
            </a:r>
            <a:r>
              <a:rPr lang="ko-KR" altLang="en-US" sz="11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개발 일정 </a:t>
            </a:r>
            <a:r>
              <a:rPr lang="en-US" altLang="ko-KR" sz="11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/ </a:t>
            </a:r>
            <a:r>
              <a:rPr lang="ko-KR" altLang="en-US" sz="11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리소스 부족 </a:t>
            </a:r>
            <a:r>
              <a:rPr lang="en-US" altLang="ko-KR" sz="11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(</a:t>
            </a:r>
            <a:r>
              <a:rPr lang="ko-KR" altLang="en-US" sz="11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출시 </a:t>
            </a:r>
            <a:r>
              <a:rPr lang="en-US" altLang="ko-KR" sz="11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‘24</a:t>
            </a:r>
            <a:r>
              <a:rPr lang="ko-KR" altLang="en-US" sz="11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년 </a:t>
            </a:r>
            <a:r>
              <a:rPr lang="en-US" altLang="ko-KR" sz="11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6</a:t>
            </a:r>
            <a:r>
              <a:rPr lang="ko-KR" altLang="en-US" sz="11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월</a:t>
            </a:r>
            <a:r>
              <a:rPr lang="en-US" altLang="ko-KR" sz="11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)</a:t>
            </a:r>
          </a:p>
          <a:p>
            <a:pPr>
              <a:lnSpc>
                <a:spcPct val="120000"/>
              </a:lnSpc>
            </a:pPr>
            <a:r>
              <a:rPr lang="en-US" altLang="ko-KR" sz="1100" b="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  - </a:t>
            </a:r>
            <a:r>
              <a:rPr lang="ko-KR" altLang="en-US" sz="1100" b="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전담 인원 투입 필요 </a:t>
            </a:r>
            <a:r>
              <a:rPr lang="en-US" altLang="ko-KR" sz="1100" b="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: </a:t>
            </a:r>
            <a:r>
              <a:rPr lang="ko-KR" altLang="en-US" sz="1100" b="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개발팀 </a:t>
            </a:r>
            <a:r>
              <a:rPr lang="en-US" altLang="ko-KR" sz="1100" b="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4</a:t>
            </a:r>
            <a:r>
              <a:rPr lang="ko-KR" altLang="en-US" sz="1100" b="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명 </a:t>
            </a:r>
            <a:r>
              <a:rPr lang="en-US" altLang="ko-KR" sz="1100" b="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/ </a:t>
            </a:r>
            <a:r>
              <a:rPr lang="ko-KR" altLang="en-US" sz="1100" b="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제어팀 </a:t>
            </a:r>
            <a:r>
              <a:rPr lang="en-US" altLang="ko-KR" sz="1100" b="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4</a:t>
            </a:r>
            <a:r>
              <a:rPr lang="ko-KR" altLang="en-US" sz="1100" b="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명</a:t>
            </a:r>
            <a:r>
              <a:rPr lang="en-US" altLang="ko-KR" sz="1100" b="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</a:t>
            </a:r>
            <a:endParaRPr lang="en-US" altLang="ko-KR" sz="1100" b="0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11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</a:t>
            </a:r>
            <a:r>
              <a:rPr lang="ko-KR" altLang="en-US" sz="11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제품 경쟁력 열세</a:t>
            </a:r>
            <a:endParaRPr lang="en-US" altLang="ko-KR" sz="1100" dirty="0" smtClean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1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  </a:t>
            </a:r>
            <a:r>
              <a:rPr lang="en-US" altLang="ko-KR" sz="1100" b="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- </a:t>
            </a:r>
            <a:r>
              <a:rPr lang="ko-KR" altLang="en-US" sz="1100" b="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에너지 효율 </a:t>
            </a:r>
            <a:r>
              <a:rPr lang="en-US" altLang="ko-KR" sz="1100" b="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3</a:t>
            </a:r>
            <a:r>
              <a:rPr lang="ko-KR" altLang="en-US" sz="1100" b="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등급</a:t>
            </a:r>
            <a:r>
              <a:rPr lang="en-US" altLang="ko-KR" sz="1100" b="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(27</a:t>
            </a:r>
            <a:r>
              <a:rPr lang="ko-KR" altLang="en-US" sz="1100" b="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평</a:t>
            </a:r>
            <a:r>
              <a:rPr lang="en-US" altLang="ko-KR" sz="1100" b="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)</a:t>
            </a:r>
            <a:r>
              <a:rPr lang="ko-KR" altLang="en-US" sz="1100" b="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운영</a:t>
            </a:r>
            <a:endParaRPr lang="en-US" altLang="ko-KR" sz="1100" b="0" dirty="0" smtClean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100" b="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</a:t>
            </a:r>
            <a:r>
              <a:rPr lang="en-US" altLang="ko-KR" sz="1100" b="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 - </a:t>
            </a:r>
            <a:r>
              <a:rPr lang="ko-KR" altLang="en-US" sz="1100" b="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위생 경쟁력 열세</a:t>
            </a:r>
            <a:r>
              <a:rPr lang="en-US" altLang="ko-KR" sz="1100" b="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(UV LED </a:t>
            </a:r>
            <a:r>
              <a:rPr lang="ko-KR" altLang="en-US" sz="1100" b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적용 우려</a:t>
            </a:r>
            <a:r>
              <a:rPr lang="en-US" altLang="ko-KR" sz="1100" b="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, </a:t>
            </a:r>
            <a:r>
              <a:rPr lang="ko-KR" altLang="en-US" sz="1100" b="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이지 오픈 구조 </a:t>
            </a:r>
            <a:r>
              <a:rPr lang="ko-KR" altLang="en-US" sz="1100" b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미적용</a:t>
            </a:r>
            <a:r>
              <a:rPr lang="en-US" altLang="ko-KR" sz="1100" b="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)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11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</a:t>
            </a:r>
            <a:r>
              <a:rPr lang="ko-KR" altLang="en-US" sz="11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제품 </a:t>
            </a:r>
            <a:r>
              <a:rPr lang="ko-KR" altLang="en-US" sz="11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생산성 이슈</a:t>
            </a:r>
            <a:endParaRPr lang="en-US" altLang="ko-KR" sz="1100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100" b="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  - </a:t>
            </a:r>
            <a:r>
              <a:rPr lang="ko-KR" altLang="en-US" sz="1100" b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전면 </a:t>
            </a:r>
            <a:r>
              <a:rPr lang="ko-KR" altLang="en-US" sz="1100" b="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판넬 소재 </a:t>
            </a:r>
            <a:r>
              <a:rPr lang="en-US" altLang="ko-KR" sz="1100" b="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ACM / </a:t>
            </a:r>
            <a:r>
              <a:rPr lang="ko-KR" altLang="en-US" sz="1100" b="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후면 외관 도장 부품 공급 이슈</a:t>
            </a:r>
            <a:endParaRPr lang="en-US" altLang="ko-KR" sz="1100" b="0" dirty="0" smtClean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1100" b="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</a:t>
            </a:r>
            <a:r>
              <a:rPr lang="ko-KR" altLang="en-US" sz="11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품질 </a:t>
            </a:r>
            <a:r>
              <a:rPr lang="ko-KR" altLang="en-US" sz="110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이슈 공정 </a:t>
            </a:r>
            <a:r>
              <a:rPr lang="ko-KR" altLang="en-US" sz="11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불량 </a:t>
            </a:r>
            <a:r>
              <a:rPr lang="en-US" altLang="ko-KR" sz="11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/ </a:t>
            </a:r>
            <a:r>
              <a:rPr lang="ko-KR" altLang="en-US" sz="11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시</a:t>
            </a:r>
            <a:r>
              <a:rPr lang="ko-KR" altLang="en-US" sz="110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장 </a:t>
            </a:r>
            <a:r>
              <a:rPr lang="ko-KR" altLang="en-US" sz="11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품질 불량 개선 필요 </a:t>
            </a:r>
            <a:endParaRPr lang="en-US" altLang="ko-KR" sz="1100" dirty="0" smtClean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1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</a:t>
            </a:r>
            <a:r>
              <a:rPr lang="en-US" altLang="ko-KR" sz="11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 - </a:t>
            </a:r>
            <a:r>
              <a:rPr lang="ko-KR" altLang="en-US" sz="1100" b="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시장 </a:t>
            </a:r>
            <a:r>
              <a:rPr lang="ko-KR" altLang="en-US" sz="1100" b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불량 </a:t>
            </a:r>
            <a:r>
              <a:rPr lang="en-US" altLang="ko-KR" sz="1100" b="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: </a:t>
            </a:r>
            <a:r>
              <a:rPr lang="ko-KR" altLang="en-US" sz="1100" b="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가습 모듈 누수 불량 外 </a:t>
            </a:r>
            <a:endParaRPr lang="en-US" altLang="ko-KR" sz="1100" b="0" dirty="0" smtClean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124" name="직사각형 123"/>
          <p:cNvSpPr/>
          <p:nvPr/>
        </p:nvSpPr>
        <p:spPr bwMode="auto">
          <a:xfrm>
            <a:off x="4658954" y="3582262"/>
            <a:ext cx="540000" cy="3020423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36000" tIns="36000" rIns="36000" bIns="36000" anchor="ctr" anchorCtr="1"/>
          <a:lstStyle/>
          <a:p>
            <a:pPr algn="ctr" defTabSz="912813">
              <a:spcBef>
                <a:spcPct val="30000"/>
              </a:spcBef>
            </a:pPr>
            <a:r>
              <a:rPr lang="en-US" altLang="ko-KR" sz="1200" b="1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Issue</a:t>
            </a:r>
          </a:p>
          <a:p>
            <a:pPr algn="ctr" defTabSz="912813">
              <a:spcBef>
                <a:spcPct val="30000"/>
              </a:spcBef>
            </a:pPr>
            <a:r>
              <a:rPr lang="ko-KR" altLang="en-US" sz="1200" b="1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사항</a:t>
            </a:r>
            <a:endParaRPr lang="en-US" altLang="ko-KR" sz="1200" b="1" dirty="0" smtClean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126" name="Text Box 2"/>
          <p:cNvSpPr txBox="1">
            <a:spLocks noChangeArrowheads="1"/>
          </p:cNvSpPr>
          <p:nvPr/>
        </p:nvSpPr>
        <p:spPr bwMode="auto">
          <a:xfrm>
            <a:off x="5076302" y="919396"/>
            <a:ext cx="3616943" cy="749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t" anchorCtr="0">
            <a:spAutoFit/>
          </a:bodyPr>
          <a:lstStyle>
            <a:defPPr>
              <a:defRPr lang="ko-KR"/>
            </a:defPPr>
            <a:lvl1pPr fontAlgn="ctr">
              <a:defRPr sz="1400" b="1">
                <a:solidFill>
                  <a:srgbClr val="000000"/>
                </a:solidFill>
                <a:latin typeface="Arial Narrow" panose="020B0606020202030204" pitchFamily="34" charset="0"/>
                <a:ea typeface="LG스마트체2.0 Regular" panose="020B0600000101010101" pitchFamily="50" charset="-127"/>
              </a:defRPr>
            </a:lvl1pPr>
          </a:lstStyle>
          <a:p>
            <a:pPr>
              <a:buFont typeface="Wingdings" panose="05000000000000000000" pitchFamily="2" charset="2"/>
              <a:buChar char="§"/>
            </a:pPr>
            <a:r>
              <a:rPr lang="ko-KR" altLang="en-US" sz="11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제안 사항</a:t>
            </a:r>
            <a:endParaRPr lang="en-US" altLang="ko-KR" sz="1100" dirty="0" smtClean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r>
              <a:rPr lang="en-US" altLang="ko-KR" sz="11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  </a:t>
            </a:r>
            <a:r>
              <a:rPr lang="ko-KR" altLang="en-US" sz="11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ㄴ 시그니쳐 만의 선도 기술 및 신규 </a:t>
            </a:r>
            <a:r>
              <a:rPr lang="en-US" altLang="ko-KR" sz="11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USP </a:t>
            </a:r>
            <a:r>
              <a:rPr lang="ko-KR" altLang="en-US" sz="11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적용 검토 필요</a:t>
            </a:r>
            <a:endParaRPr lang="en-US" altLang="ko-KR" sz="1100" dirty="0" smtClean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r>
              <a:rPr lang="en-US" altLang="ko-KR" sz="11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</a:t>
            </a:r>
            <a:r>
              <a:rPr lang="en-US" altLang="ko-KR" sz="11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 </a:t>
            </a:r>
            <a:r>
              <a:rPr lang="ko-KR" altLang="en-US" sz="11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</a:t>
            </a:r>
            <a:r>
              <a:rPr lang="ko-KR" altLang="en-US" sz="11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 </a:t>
            </a:r>
            <a:r>
              <a:rPr lang="en-US" altLang="ko-KR" sz="11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:  2</a:t>
            </a:r>
            <a:r>
              <a:rPr lang="ko-KR" altLang="en-US" sz="11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세대 시그니처 개발 대응 필요 </a:t>
            </a:r>
            <a:r>
              <a:rPr lang="en-US" altLang="ko-KR" sz="11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(</a:t>
            </a:r>
            <a:r>
              <a:rPr lang="ko-KR" altLang="en-US" sz="11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기존 시그니처 라인 단종</a:t>
            </a:r>
            <a:r>
              <a:rPr lang="en-US" altLang="ko-KR" sz="11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)</a:t>
            </a:r>
          </a:p>
          <a:p>
            <a:r>
              <a:rPr lang="en-US" altLang="ko-KR" sz="11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</a:t>
            </a:r>
            <a:r>
              <a:rPr lang="en-US" altLang="ko-KR" sz="11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 </a:t>
            </a:r>
          </a:p>
        </p:txBody>
      </p:sp>
      <p:sp>
        <p:nvSpPr>
          <p:cNvPr id="10" name="모서리가 둥근 직사각형 9"/>
          <p:cNvSpPr/>
          <p:nvPr/>
        </p:nvSpPr>
        <p:spPr bwMode="auto">
          <a:xfrm>
            <a:off x="5079433" y="884617"/>
            <a:ext cx="4432708" cy="688487"/>
          </a:xfrm>
          <a:prstGeom prst="roundRect">
            <a:avLst/>
          </a:prstGeom>
          <a:noFill/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000" b="1" i="0" u="sng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3410074" y="2031642"/>
            <a:ext cx="1390372" cy="688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t" anchorCtr="0">
            <a:spAutoFit/>
          </a:bodyPr>
          <a:lstStyle>
            <a:defPPr>
              <a:defRPr lang="ko-KR"/>
            </a:defPPr>
            <a:lvl1pPr fontAlgn="ctr">
              <a:buFont typeface="Wingdings" panose="05000000000000000000" pitchFamily="2" charset="2"/>
              <a:buNone/>
              <a:defRPr sz="800" b="0">
                <a:solidFill>
                  <a:srgbClr val="0066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defRPr>
            </a:lvl1pPr>
          </a:lstStyle>
          <a:p>
            <a:r>
              <a:rPr lang="ko-KR" altLang="en-US" dirty="0"/>
              <a:t> 인원</a:t>
            </a:r>
            <a:r>
              <a:rPr lang="en-US" altLang="ko-KR" dirty="0"/>
              <a:t>(4</a:t>
            </a:r>
            <a:r>
              <a:rPr lang="ko-KR" altLang="en-US" dirty="0"/>
              <a:t>명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en-US" altLang="ko-KR" dirty="0"/>
              <a:t>: HW2</a:t>
            </a:r>
            <a:r>
              <a:rPr lang="ko-KR" altLang="en-US" dirty="0"/>
              <a:t>명</a:t>
            </a:r>
            <a:r>
              <a:rPr lang="en-US" altLang="ko-KR" dirty="0"/>
              <a:t> , SW</a:t>
            </a:r>
            <a:r>
              <a:rPr lang="ko-KR" altLang="en-US" dirty="0"/>
              <a:t> </a:t>
            </a:r>
            <a:r>
              <a:rPr lang="en-US" altLang="ko-KR" dirty="0"/>
              <a:t>2</a:t>
            </a:r>
            <a:r>
              <a:rPr lang="ko-KR" altLang="en-US" dirty="0"/>
              <a:t>명</a:t>
            </a:r>
            <a:endParaRPr lang="en-US" altLang="ko-KR" dirty="0"/>
          </a:p>
          <a:p>
            <a:r>
              <a:rPr lang="en-US" altLang="ko-KR" dirty="0"/>
              <a:t>   -. 485</a:t>
            </a:r>
            <a:r>
              <a:rPr lang="ko-KR" altLang="en-US" dirty="0"/>
              <a:t>통신 </a:t>
            </a:r>
            <a:r>
              <a:rPr lang="en-US" altLang="ko-KR" dirty="0"/>
              <a:t>D+3</a:t>
            </a:r>
            <a:r>
              <a:rPr lang="ko-KR" altLang="en-US" dirty="0"/>
              <a:t>개월 </a:t>
            </a:r>
            <a:endParaRPr lang="en-US" altLang="ko-KR" dirty="0"/>
          </a:p>
          <a:p>
            <a:r>
              <a:rPr lang="en-US" altLang="ko-KR" dirty="0"/>
              <a:t>   -. </a:t>
            </a:r>
            <a:r>
              <a:rPr lang="ko-KR" altLang="en-US" dirty="0"/>
              <a:t>리모컨</a:t>
            </a:r>
            <a:r>
              <a:rPr lang="en-US" altLang="ko-KR" dirty="0"/>
              <a:t>/</a:t>
            </a:r>
            <a:r>
              <a:rPr lang="ko-KR" altLang="en-US" dirty="0"/>
              <a:t>음성인식 </a:t>
            </a:r>
            <a:r>
              <a:rPr lang="en-US" altLang="ko-KR" dirty="0"/>
              <a:t>: D+1</a:t>
            </a:r>
            <a:r>
              <a:rPr lang="ko-KR" altLang="en-US" dirty="0"/>
              <a:t>개월</a:t>
            </a:r>
            <a:endParaRPr lang="en-US" altLang="ko-KR" dirty="0"/>
          </a:p>
          <a:p>
            <a:r>
              <a:rPr lang="en-US" altLang="ko-KR" dirty="0"/>
              <a:t>   -. UP</a:t>
            </a:r>
            <a:r>
              <a:rPr lang="ko-KR" altLang="en-US" dirty="0"/>
              <a:t>가전</a:t>
            </a:r>
            <a:r>
              <a:rPr lang="en-US" altLang="ko-KR" dirty="0"/>
              <a:t>(FOTA) : D+5</a:t>
            </a:r>
            <a:r>
              <a:rPr lang="ko-KR" altLang="en-US" dirty="0"/>
              <a:t>개월</a:t>
            </a:r>
            <a:endParaRPr lang="en-US" altLang="ko-KR" dirty="0"/>
          </a:p>
          <a:p>
            <a:r>
              <a:rPr lang="en-US" altLang="ko-KR" dirty="0"/>
              <a:t> UX / UI </a:t>
            </a:r>
            <a:r>
              <a:rPr lang="ko-KR" altLang="en-US" dirty="0"/>
              <a:t>변경 재확인 필요</a:t>
            </a:r>
          </a:p>
        </p:txBody>
      </p:sp>
      <p:sp>
        <p:nvSpPr>
          <p:cNvPr id="55" name="오각형 54"/>
          <p:cNvSpPr/>
          <p:nvPr/>
        </p:nvSpPr>
        <p:spPr>
          <a:xfrm>
            <a:off x="7246268" y="2047013"/>
            <a:ext cx="720000" cy="216000"/>
          </a:xfrm>
          <a:prstGeom prst="homePlate">
            <a:avLst>
              <a:gd name="adj" fmla="val 20899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altLang="ko-KR" sz="1100" b="1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PV</a:t>
            </a:r>
            <a:endParaRPr lang="ko-KR" altLang="en-US" sz="1000" b="1" dirty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60" name="TextBox 59"/>
          <p:cNvSpPr txBox="1"/>
          <p:nvPr/>
        </p:nvSpPr>
        <p:spPr>
          <a:xfrm flipH="1">
            <a:off x="3799808" y="2935289"/>
            <a:ext cx="834806" cy="4420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>
            <a:defPPr>
              <a:defRPr lang="ko-KR"/>
            </a:defPPr>
            <a:lvl1pPr fontAlgn="ctr">
              <a:buFont typeface="Wingdings" panose="05000000000000000000" pitchFamily="2" charset="2"/>
              <a:buNone/>
              <a:defRPr sz="800" b="0">
                <a:solidFill>
                  <a:srgbClr val="006600"/>
                </a:solidFill>
                <a:latin typeface="Arial Narrow" panose="020B0606020202030204" pitchFamily="34" charset="0"/>
                <a:ea typeface="LG스마트체2.0 Regular" panose="020B0600000101010101" pitchFamily="50" charset="-127"/>
              </a:defRPr>
            </a:lvl1pPr>
          </a:lstStyle>
          <a:p>
            <a:r>
              <a:rPr lang="ko-KR" altLang="en-US" dirty="0" smtClean="0"/>
              <a:t>규격 동시 진행</a:t>
            </a:r>
            <a:endParaRPr lang="en-US" altLang="ko-KR" dirty="0" smtClean="0"/>
          </a:p>
          <a:p>
            <a:r>
              <a:rPr lang="en-US" altLang="ko-KR" dirty="0" smtClean="0"/>
              <a:t>-. </a:t>
            </a:r>
            <a:r>
              <a:rPr lang="ko-KR" altLang="en-US" dirty="0" smtClean="0"/>
              <a:t>전기안전 </a:t>
            </a:r>
            <a:r>
              <a:rPr lang="en-US" altLang="ko-KR" dirty="0" smtClean="0"/>
              <a:t>(45</a:t>
            </a:r>
            <a:r>
              <a:rPr lang="ko-KR" altLang="en-US" dirty="0" smtClean="0"/>
              <a:t>일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-. </a:t>
            </a:r>
            <a:r>
              <a:rPr lang="ko-KR" altLang="en-US" dirty="0" smtClean="0"/>
              <a:t>전자파 </a:t>
            </a:r>
            <a:r>
              <a:rPr lang="en-US" altLang="ko-KR" dirty="0" smtClean="0"/>
              <a:t>(50</a:t>
            </a:r>
            <a:r>
              <a:rPr lang="ko-KR" altLang="en-US" dirty="0" smtClean="0"/>
              <a:t>일</a:t>
            </a:r>
            <a:r>
              <a:rPr lang="en-US" altLang="ko-KR" dirty="0" smtClean="0"/>
              <a:t>)</a:t>
            </a:r>
          </a:p>
        </p:txBody>
      </p:sp>
      <p:sp>
        <p:nvSpPr>
          <p:cNvPr id="61" name="Text Box 137"/>
          <p:cNvSpPr txBox="1">
            <a:spLocks noChangeArrowheads="1"/>
          </p:cNvSpPr>
          <p:nvPr/>
        </p:nvSpPr>
        <p:spPr bwMode="auto">
          <a:xfrm>
            <a:off x="7602805" y="2278852"/>
            <a:ext cx="60490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0" rIns="36000" bIns="0" anchor="ctr" anchorCtr="1">
            <a:spAutoFit/>
          </a:bodyPr>
          <a:lstStyle>
            <a:defPPr>
              <a:defRPr lang="ko-KR"/>
            </a:defPPr>
            <a:lvl1pPr fontAlgn="ctr">
              <a:buFont typeface="Wingdings" panose="05000000000000000000" pitchFamily="2" charset="2"/>
              <a:buNone/>
              <a:defRPr sz="900" b="0">
                <a:solidFill>
                  <a:srgbClr val="000000"/>
                </a:solidFill>
                <a:latin typeface="Arial Narrow" panose="020B0606020202030204" pitchFamily="34" charset="0"/>
                <a:ea typeface="LG스마트체2.0 Regular" panose="020B0600000101010101" pitchFamily="50" charset="-127"/>
              </a:defRPr>
            </a:lvl1pPr>
          </a:lstStyle>
          <a:p>
            <a:pPr algn="ctr"/>
            <a:r>
              <a:rPr lang="en-US" altLang="ko-KR" sz="10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6/1</a:t>
            </a:r>
          </a:p>
          <a:p>
            <a:pPr algn="ctr"/>
            <a:r>
              <a:rPr lang="en-US" altLang="ko-KR" sz="10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PV </a:t>
            </a:r>
            <a:r>
              <a:rPr lang="ko-KR" altLang="en-US" sz="10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품평회</a:t>
            </a:r>
            <a:endParaRPr lang="en-US" altLang="ko-KR" sz="1000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62" name="TextBox 61"/>
          <p:cNvSpPr txBox="1"/>
          <p:nvPr/>
        </p:nvSpPr>
        <p:spPr>
          <a:xfrm flipH="1">
            <a:off x="5533705" y="2287922"/>
            <a:ext cx="1147516" cy="195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>
            <a:defPPr>
              <a:defRPr lang="ko-KR"/>
            </a:defPPr>
            <a:lvl1pPr fontAlgn="ctr">
              <a:buFont typeface="Wingdings" panose="05000000000000000000" pitchFamily="2" charset="2"/>
              <a:buNone/>
              <a:defRPr sz="800" b="0">
                <a:solidFill>
                  <a:srgbClr val="006600"/>
                </a:solidFill>
                <a:latin typeface="Arial Narrow" panose="020B0606020202030204" pitchFamily="34" charset="0"/>
                <a:ea typeface="LG스마트체2.0 Regular" panose="020B0600000101010101" pitchFamily="50" charset="-127"/>
              </a:defRPr>
            </a:lvl1pPr>
          </a:lstStyle>
          <a:p>
            <a:pPr algn="ctr"/>
            <a:r>
              <a:rPr lang="en-US" altLang="ko-KR" dirty="0" err="1" smtClean="0"/>
              <a:t>Micom</a:t>
            </a:r>
            <a:r>
              <a:rPr lang="en-US" altLang="ko-KR" dirty="0" smtClean="0"/>
              <a:t> Full turn </a:t>
            </a:r>
            <a:r>
              <a:rPr lang="ko-KR" altLang="en-US" dirty="0" smtClean="0"/>
              <a:t>진행</a:t>
            </a:r>
            <a:endParaRPr lang="en-US" altLang="ko-KR" dirty="0" smtClean="0"/>
          </a:p>
        </p:txBody>
      </p:sp>
      <p:sp>
        <p:nvSpPr>
          <p:cNvPr id="63" name="TextBox 62"/>
          <p:cNvSpPr txBox="1"/>
          <p:nvPr/>
        </p:nvSpPr>
        <p:spPr>
          <a:xfrm flipH="1">
            <a:off x="2233741" y="2944220"/>
            <a:ext cx="834806" cy="195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>
            <a:defPPr>
              <a:defRPr lang="ko-KR"/>
            </a:defPPr>
            <a:lvl1pPr fontAlgn="ctr">
              <a:buFont typeface="Wingdings" panose="05000000000000000000" pitchFamily="2" charset="2"/>
              <a:buNone/>
              <a:defRPr sz="800" b="0">
                <a:solidFill>
                  <a:srgbClr val="006600"/>
                </a:solidFill>
                <a:latin typeface="Arial Narrow" panose="020B0606020202030204" pitchFamily="34" charset="0"/>
                <a:ea typeface="LG스마트체2.0 Regular" panose="020B0600000101010101" pitchFamily="50" charset="-127"/>
              </a:defRPr>
            </a:lvl1pPr>
          </a:lstStyle>
          <a:p>
            <a:r>
              <a:rPr lang="ko-KR" altLang="en-US" smtClean="0"/>
              <a:t>일정 협의 필요</a:t>
            </a:r>
            <a:endParaRPr lang="en-US" altLang="ko-KR" dirty="0" smtClean="0"/>
          </a:p>
        </p:txBody>
      </p:sp>
      <p:sp>
        <p:nvSpPr>
          <p:cNvPr id="66" name="TextBox 65"/>
          <p:cNvSpPr txBox="1"/>
          <p:nvPr/>
        </p:nvSpPr>
        <p:spPr>
          <a:xfrm flipH="1">
            <a:off x="8339592" y="990802"/>
            <a:ext cx="1147516" cy="3189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>
            <a:defPPr>
              <a:defRPr lang="ko-KR"/>
            </a:defPPr>
            <a:lvl1pPr fontAlgn="ctr">
              <a:buFont typeface="Wingdings" panose="05000000000000000000" pitchFamily="2" charset="2"/>
              <a:buNone/>
              <a:defRPr sz="800" b="0">
                <a:solidFill>
                  <a:srgbClr val="006600"/>
                </a:solidFill>
                <a:latin typeface="Arial Narrow" panose="020B0606020202030204" pitchFamily="34" charset="0"/>
                <a:ea typeface="LG스마트체2.0 Regular" panose="020B0600000101010101" pitchFamily="50" charset="-127"/>
              </a:defRPr>
            </a:lvl1pPr>
          </a:lstStyle>
          <a:p>
            <a:r>
              <a:rPr lang="en-US" altLang="ko-KR" dirty="0" smtClean="0"/>
              <a:t>1</a:t>
            </a:r>
            <a:r>
              <a:rPr lang="ko-KR" altLang="en-US" dirty="0" smtClean="0"/>
              <a:t>세대 </a:t>
            </a:r>
            <a:r>
              <a:rPr lang="en-US" altLang="ko-KR" dirty="0" smtClean="0"/>
              <a:t>Modify </a:t>
            </a:r>
            <a:r>
              <a:rPr lang="ko-KR" altLang="en-US" dirty="0" smtClean="0"/>
              <a:t>개발</a:t>
            </a:r>
            <a:endParaRPr lang="en-US" altLang="ko-KR" dirty="0" smtClean="0"/>
          </a:p>
          <a:p>
            <a:r>
              <a:rPr lang="ko-KR" altLang="en-US" dirty="0" smtClean="0"/>
              <a:t>구조적 문제점 다수 존재</a:t>
            </a:r>
            <a:endParaRPr lang="en-US" altLang="ko-KR" dirty="0" smtClean="0"/>
          </a:p>
        </p:txBody>
      </p:sp>
      <p:sp>
        <p:nvSpPr>
          <p:cNvPr id="67" name="TextBox 66"/>
          <p:cNvSpPr txBox="1"/>
          <p:nvPr/>
        </p:nvSpPr>
        <p:spPr>
          <a:xfrm flipH="1">
            <a:off x="5022006" y="2455925"/>
            <a:ext cx="1073994" cy="195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>
            <a:defPPr>
              <a:defRPr lang="ko-KR"/>
            </a:defPPr>
            <a:lvl1pPr fontAlgn="ctr">
              <a:buFont typeface="Wingdings" panose="05000000000000000000" pitchFamily="2" charset="2"/>
              <a:buNone/>
              <a:defRPr sz="800" b="0">
                <a:solidFill>
                  <a:srgbClr val="006600"/>
                </a:solidFill>
                <a:latin typeface="Arial Narrow" panose="020B0606020202030204" pitchFamily="34" charset="0"/>
                <a:ea typeface="LG스마트체2.0 Regular" panose="020B0600000101010101" pitchFamily="50" charset="-127"/>
              </a:defRPr>
            </a:lvl1pPr>
          </a:lstStyle>
          <a:p>
            <a:r>
              <a:rPr lang="ko-KR" altLang="en-US" smtClean="0"/>
              <a:t>부품 개발 동시 진행</a:t>
            </a:r>
            <a:endParaRPr lang="en-US" altLang="ko-KR" dirty="0" smtClean="0"/>
          </a:p>
        </p:txBody>
      </p:sp>
      <p:sp>
        <p:nvSpPr>
          <p:cNvPr id="70" name="Text Box 2"/>
          <p:cNvSpPr txBox="1">
            <a:spLocks noChangeArrowheads="1"/>
          </p:cNvSpPr>
          <p:nvPr/>
        </p:nvSpPr>
        <p:spPr bwMode="auto">
          <a:xfrm>
            <a:off x="5225774" y="3594825"/>
            <a:ext cx="4900948" cy="903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t" anchorCtr="0">
            <a:spAutoFit/>
          </a:bodyPr>
          <a:lstStyle>
            <a:defPPr>
              <a:defRPr lang="ko-KR"/>
            </a:defPPr>
            <a:lvl1pPr fontAlgn="ctr">
              <a:defRPr sz="1400" b="1">
                <a:solidFill>
                  <a:srgbClr val="000000"/>
                </a:solidFill>
                <a:latin typeface="Arial Narrow" panose="020B0606020202030204" pitchFamily="34" charset="0"/>
                <a:ea typeface="LG스마트체2.0 Regular" panose="020B0600000101010101" pitchFamily="50" charset="-127"/>
              </a:defRPr>
            </a:lvl1pPr>
          </a:lstStyle>
          <a:p>
            <a:pPr>
              <a:buFont typeface="Wingdings" panose="05000000000000000000" pitchFamily="2" charset="2"/>
              <a:buChar char="§"/>
            </a:pPr>
            <a:r>
              <a:rPr lang="ko-KR" altLang="en-US" sz="1100" b="0" dirty="0" smtClean="0"/>
              <a:t> </a:t>
            </a:r>
            <a:r>
              <a:rPr lang="ko-KR" altLang="en-US" sz="1100" dirty="0" smtClean="0"/>
              <a:t>제품 </a:t>
            </a:r>
            <a:r>
              <a:rPr lang="en-US" altLang="ko-KR" sz="1100" dirty="0" smtClean="0"/>
              <a:t>CMF </a:t>
            </a:r>
            <a:r>
              <a:rPr lang="ko-KR" altLang="en-US" sz="1100" smtClean="0"/>
              <a:t>변경 대응</a:t>
            </a:r>
            <a:endParaRPr lang="en-US" altLang="ko-KR" sz="1100" dirty="0" smtClean="0"/>
          </a:p>
          <a:p>
            <a:r>
              <a:rPr lang="en-US" altLang="ko-KR" sz="1100" b="0" dirty="0"/>
              <a:t> </a:t>
            </a:r>
            <a:r>
              <a:rPr lang="en-US" altLang="ko-KR" sz="1100" b="0" dirty="0" smtClean="0"/>
              <a:t>  </a:t>
            </a:r>
            <a:r>
              <a:rPr lang="ko-KR" altLang="en-US" sz="1100" b="0" smtClean="0"/>
              <a:t>기존 </a:t>
            </a:r>
            <a:r>
              <a:rPr lang="en-US" altLang="ko-KR" sz="1100" b="0" dirty="0" smtClean="0"/>
              <a:t>: </a:t>
            </a:r>
            <a:r>
              <a:rPr lang="ko-KR" altLang="en-US" sz="1100" b="0" smtClean="0"/>
              <a:t>전면 </a:t>
            </a:r>
            <a:r>
              <a:rPr lang="en-US" altLang="ko-KR" sz="1100" b="0" dirty="0" smtClean="0"/>
              <a:t>ACM </a:t>
            </a:r>
            <a:r>
              <a:rPr lang="ko-KR" altLang="en-US" sz="1100" b="0" smtClean="0"/>
              <a:t>판넬 </a:t>
            </a:r>
            <a:r>
              <a:rPr lang="en-US" altLang="ko-KR" sz="1100" b="0" dirty="0" smtClean="0"/>
              <a:t>1.8t</a:t>
            </a:r>
            <a:r>
              <a:rPr lang="ko-KR" altLang="en-US" sz="1100" b="0" smtClean="0"/>
              <a:t> </a:t>
            </a:r>
            <a:r>
              <a:rPr lang="en-US" altLang="ko-KR" sz="1100" b="0" dirty="0" smtClean="0"/>
              <a:t>(</a:t>
            </a:r>
            <a:r>
              <a:rPr lang="ko-KR" altLang="en-US" sz="1100" b="0" smtClean="0">
                <a:solidFill>
                  <a:srgbClr val="FF0000"/>
                </a:solidFill>
              </a:rPr>
              <a:t>재고 </a:t>
            </a:r>
            <a:r>
              <a:rPr lang="en-US" altLang="ko-KR" sz="1100" b="0" dirty="0" smtClean="0">
                <a:solidFill>
                  <a:srgbClr val="FF0000"/>
                </a:solidFill>
              </a:rPr>
              <a:t>76ea</a:t>
            </a:r>
            <a:r>
              <a:rPr lang="en-US" altLang="ko-KR" sz="1100" b="0" dirty="0" smtClean="0"/>
              <a:t>, 23</a:t>
            </a:r>
            <a:r>
              <a:rPr lang="ko-KR" altLang="en-US" sz="1100" b="0" smtClean="0"/>
              <a:t>년 제품 </a:t>
            </a:r>
            <a:r>
              <a:rPr lang="en-US" altLang="ko-KR" sz="1100" b="0" dirty="0" smtClean="0"/>
              <a:t>40</a:t>
            </a:r>
            <a:r>
              <a:rPr lang="ko-KR" altLang="en-US" sz="1100" b="0" smtClean="0"/>
              <a:t>대 생산</a:t>
            </a:r>
            <a:r>
              <a:rPr lang="en-US" altLang="ko-KR" sz="1100" b="0" dirty="0" smtClean="0"/>
              <a:t>, 2</a:t>
            </a:r>
            <a:r>
              <a:rPr lang="ko-KR" altLang="en-US" sz="1100" b="0" smtClean="0"/>
              <a:t>차 </a:t>
            </a:r>
            <a:r>
              <a:rPr lang="en-US" altLang="ko-KR" sz="1100" b="0" dirty="0" smtClean="0"/>
              <a:t>vendor</a:t>
            </a:r>
            <a:r>
              <a:rPr lang="ko-KR" altLang="en-US" sz="1100" b="0" smtClean="0"/>
              <a:t> 대응 </a:t>
            </a:r>
            <a:r>
              <a:rPr lang="en-US" altLang="ko-KR" sz="1100" b="0" dirty="0" smtClean="0"/>
              <a:t>X) </a:t>
            </a:r>
          </a:p>
          <a:p>
            <a:r>
              <a:rPr lang="en-US" altLang="ko-KR" sz="1100" b="0" dirty="0"/>
              <a:t> </a:t>
            </a:r>
            <a:r>
              <a:rPr lang="en-US" altLang="ko-KR" sz="1100" b="0" dirty="0" smtClean="0"/>
              <a:t>    1</a:t>
            </a:r>
            <a:r>
              <a:rPr lang="ko-KR" altLang="en-US" sz="1100" b="0" smtClean="0"/>
              <a:t>안</a:t>
            </a:r>
            <a:r>
              <a:rPr lang="en-US" altLang="ko-KR" sz="1100" b="0" dirty="0" smtClean="0"/>
              <a:t>. STS 304 0.7t : </a:t>
            </a:r>
            <a:r>
              <a:rPr lang="ko-KR" altLang="en-US" sz="1100" b="0" smtClean="0"/>
              <a:t>전면 </a:t>
            </a:r>
            <a:r>
              <a:rPr lang="en-US" altLang="ko-KR" sz="1100" b="0" dirty="0" smtClean="0"/>
              <a:t>H/L </a:t>
            </a:r>
            <a:r>
              <a:rPr lang="ko-KR" altLang="en-US" sz="1100" b="0" smtClean="0"/>
              <a:t>변경</a:t>
            </a:r>
            <a:r>
              <a:rPr lang="en-US" altLang="ko-KR" sz="1100" b="0" dirty="0" smtClean="0"/>
              <a:t>, </a:t>
            </a:r>
            <a:r>
              <a:rPr lang="ko-KR" altLang="en-US" sz="1100" b="0" smtClean="0"/>
              <a:t>모서리 </a:t>
            </a:r>
            <a:r>
              <a:rPr lang="en-US" altLang="ko-KR" sz="1100" b="0" dirty="0" smtClean="0"/>
              <a:t>R0.8 </a:t>
            </a:r>
            <a:r>
              <a:rPr lang="ko-KR" altLang="en-US" sz="1100" b="0" smtClean="0"/>
              <a:t>→ </a:t>
            </a:r>
            <a:r>
              <a:rPr lang="en-US" altLang="ko-KR" sz="1100" b="0" dirty="0" smtClean="0"/>
              <a:t>R2.0, </a:t>
            </a:r>
            <a:r>
              <a:rPr lang="ko-KR" altLang="en-US" sz="1100" b="0" smtClean="0"/>
              <a:t>두께 변경 외관 단차 발생</a:t>
            </a:r>
            <a:endParaRPr lang="en-US" altLang="ko-KR" sz="1100" b="0" dirty="0" smtClean="0"/>
          </a:p>
          <a:p>
            <a:r>
              <a:rPr lang="en-US" altLang="ko-KR" sz="1100" b="0" dirty="0"/>
              <a:t> </a:t>
            </a:r>
            <a:r>
              <a:rPr lang="en-US" altLang="ko-KR" sz="1100" b="0" dirty="0" smtClean="0"/>
              <a:t>    2</a:t>
            </a:r>
            <a:r>
              <a:rPr lang="ko-KR" altLang="en-US" sz="1100" b="0" smtClean="0"/>
              <a:t>안</a:t>
            </a:r>
            <a:r>
              <a:rPr lang="en-US" altLang="ko-KR" sz="1100" b="0" dirty="0" smtClean="0"/>
              <a:t>. AL 1.5t : </a:t>
            </a:r>
            <a:r>
              <a:rPr lang="ko-KR" altLang="en-US" sz="1100" b="0" smtClean="0"/>
              <a:t>전면 </a:t>
            </a:r>
            <a:r>
              <a:rPr lang="en-US" altLang="ko-KR" sz="1100" b="0" dirty="0" smtClean="0"/>
              <a:t>H/L </a:t>
            </a:r>
            <a:r>
              <a:rPr lang="ko-KR" altLang="en-US" sz="1100" b="0" smtClean="0"/>
              <a:t>미적용</a:t>
            </a:r>
            <a:r>
              <a:rPr lang="en-US" altLang="ko-KR" sz="1100" b="0" dirty="0" smtClean="0"/>
              <a:t>, </a:t>
            </a:r>
            <a:r>
              <a:rPr lang="ko-KR" altLang="en-US" sz="1100" b="0"/>
              <a:t>두께 변경 외관 단차 발생</a:t>
            </a:r>
            <a:endParaRPr lang="en-US" altLang="ko-KR" sz="1100" b="0" dirty="0" smtClean="0"/>
          </a:p>
          <a:p>
            <a:r>
              <a:rPr lang="en-US" altLang="ko-KR" sz="1000" b="0" dirty="0"/>
              <a:t> </a:t>
            </a:r>
            <a:r>
              <a:rPr lang="en-US" altLang="ko-KR" sz="1000" b="0" dirty="0" smtClean="0"/>
              <a:t>    </a:t>
            </a:r>
            <a:r>
              <a:rPr lang="ko-KR" altLang="en-US" sz="1000" b="0"/>
              <a:t> </a:t>
            </a:r>
            <a:r>
              <a:rPr lang="ko-KR" altLang="en-US" sz="1000" b="0" smtClean="0"/>
              <a:t> </a:t>
            </a:r>
            <a:r>
              <a:rPr lang="en-US" altLang="ko-KR" sz="1000" b="0" dirty="0">
                <a:solidFill>
                  <a:srgbClr val="006600"/>
                </a:solidFill>
              </a:rPr>
              <a:t>※ </a:t>
            </a:r>
            <a:r>
              <a:rPr lang="ko-KR" altLang="en-US" sz="1000" b="0">
                <a:solidFill>
                  <a:srgbClr val="006600"/>
                </a:solidFill>
              </a:rPr>
              <a:t> 대체</a:t>
            </a:r>
            <a:r>
              <a:rPr lang="en-US" altLang="ko-KR" sz="1000" b="0" dirty="0">
                <a:solidFill>
                  <a:srgbClr val="006600"/>
                </a:solidFill>
              </a:rPr>
              <a:t> </a:t>
            </a:r>
            <a:r>
              <a:rPr lang="ko-KR" altLang="en-US" sz="1000" b="0">
                <a:solidFill>
                  <a:srgbClr val="006600"/>
                </a:solidFill>
              </a:rPr>
              <a:t>소재 무게 증가로 동작신뢰성 재점검 필요</a:t>
            </a:r>
            <a:r>
              <a:rPr lang="en-US" altLang="ko-KR" sz="1000" b="0" dirty="0">
                <a:solidFill>
                  <a:srgbClr val="006600"/>
                </a:solidFill>
              </a:rPr>
              <a:t>,</a:t>
            </a:r>
            <a:r>
              <a:rPr lang="ko-KR" altLang="en-US" sz="1000" b="0">
                <a:solidFill>
                  <a:srgbClr val="006600"/>
                </a:solidFill>
              </a:rPr>
              <a:t> </a:t>
            </a:r>
            <a:r>
              <a:rPr lang="ko-KR" altLang="en-US" sz="1000" b="0" smtClean="0">
                <a:solidFill>
                  <a:srgbClr val="006600"/>
                </a:solidFill>
              </a:rPr>
              <a:t>판넬 무게 </a:t>
            </a:r>
            <a:r>
              <a:rPr lang="en-US" altLang="ko-KR" sz="1000" b="0" dirty="0">
                <a:solidFill>
                  <a:srgbClr val="006600"/>
                </a:solidFill>
              </a:rPr>
              <a:t>10% </a:t>
            </a:r>
            <a:r>
              <a:rPr lang="ko-KR" altLang="en-US" sz="1000" b="0">
                <a:solidFill>
                  <a:srgbClr val="006600"/>
                </a:solidFill>
              </a:rPr>
              <a:t>↑</a:t>
            </a:r>
            <a:r>
              <a:rPr lang="en-US" altLang="ko-KR" sz="1000" b="0" dirty="0">
                <a:solidFill>
                  <a:srgbClr val="006600"/>
                </a:solidFill>
              </a:rPr>
              <a:t> </a:t>
            </a:r>
            <a:r>
              <a:rPr lang="ko-KR" altLang="en-US" sz="1000" b="0">
                <a:solidFill>
                  <a:srgbClr val="006600"/>
                </a:solidFill>
              </a:rPr>
              <a:t> </a:t>
            </a:r>
            <a:endParaRPr lang="en-US" altLang="ko-KR" sz="1000" b="0" dirty="0">
              <a:solidFill>
                <a:srgbClr val="006600"/>
              </a:solidFill>
            </a:endParaRPr>
          </a:p>
        </p:txBody>
      </p:sp>
      <p:sp>
        <p:nvSpPr>
          <p:cNvPr id="2" name="실행 단추: 앞으로 또는 다음 1">
            <a:hlinkClick r:id="rId3" action="ppaction://hlinksldjump" highlightClick="1"/>
          </p:cNvPr>
          <p:cNvSpPr/>
          <p:nvPr/>
        </p:nvSpPr>
        <p:spPr bwMode="auto">
          <a:xfrm>
            <a:off x="6557319" y="3642375"/>
            <a:ext cx="205946" cy="130367"/>
          </a:xfrm>
          <a:prstGeom prst="actionButtonForwardNext">
            <a:avLst/>
          </a:prstGeom>
          <a:solidFill>
            <a:schemeClr val="bg1"/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000" b="1" i="0" u="sng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굴림" pitchFamily="50" charset="-127"/>
            </a:endParaRPr>
          </a:p>
        </p:txBody>
      </p:sp>
      <p:sp>
        <p:nvSpPr>
          <p:cNvPr id="75" name="Text Box 2"/>
          <p:cNvSpPr txBox="1">
            <a:spLocks noChangeArrowheads="1"/>
          </p:cNvSpPr>
          <p:nvPr/>
        </p:nvSpPr>
        <p:spPr bwMode="auto">
          <a:xfrm>
            <a:off x="1352161" y="1936287"/>
            <a:ext cx="1222057" cy="2112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t" anchorCtr="0">
            <a:spAutoFit/>
          </a:bodyPr>
          <a:lstStyle>
            <a:defPPr>
              <a:defRPr lang="ko-KR"/>
            </a:defPPr>
            <a:lvl1pPr fontAlgn="ctr">
              <a:defRPr sz="1400" b="1">
                <a:solidFill>
                  <a:srgbClr val="000000"/>
                </a:solidFill>
                <a:latin typeface="Arial Narrow" panose="020B0606020202030204" pitchFamily="34" charset="0"/>
                <a:ea typeface="LG스마트체2.0 Regular" panose="020B0600000101010101" pitchFamily="50" charset="-127"/>
              </a:defRPr>
            </a:lvl1pPr>
          </a:lstStyle>
          <a:p>
            <a:r>
              <a:rPr lang="en-US" altLang="ko-KR" sz="900" b="0" dirty="0" smtClean="0">
                <a:latin typeface="LG스마트체2.0 Light" panose="020B0600000101010101" pitchFamily="50" charset="-127"/>
                <a:ea typeface="LG스마트체2.0 Light" panose="020B0600000101010101" pitchFamily="50" charset="-127"/>
              </a:rPr>
              <a:t>~ 23</a:t>
            </a:r>
            <a:r>
              <a:rPr lang="ko-KR" altLang="en-US" sz="900" b="0" smtClean="0">
                <a:latin typeface="LG스마트체2.0 Light" panose="020B0600000101010101" pitchFamily="50" charset="-127"/>
                <a:ea typeface="LG스마트체2.0 Light" panose="020B0600000101010101" pitchFamily="50" charset="-127"/>
              </a:rPr>
              <a:t>년 </a:t>
            </a:r>
            <a:r>
              <a:rPr lang="en-US" altLang="ko-KR" sz="900" b="0" dirty="0" smtClean="0">
                <a:latin typeface="LG스마트체2.0 Light" panose="020B0600000101010101" pitchFamily="50" charset="-127"/>
                <a:ea typeface="LG스마트체2.0 Light" panose="020B0600000101010101" pitchFamily="50" charset="-127"/>
              </a:rPr>
              <a:t>6</a:t>
            </a:r>
            <a:r>
              <a:rPr lang="ko-KR" altLang="en-US" sz="900" b="0" smtClean="0">
                <a:latin typeface="LG스마트체2.0 Light" panose="020B0600000101010101" pitchFamily="50" charset="-127"/>
                <a:ea typeface="LG스마트체2.0 Light" panose="020B0600000101010101" pitchFamily="50" charset="-127"/>
              </a:rPr>
              <a:t>월 판매 </a:t>
            </a:r>
            <a:r>
              <a:rPr lang="en-US" altLang="ko-KR" sz="900" b="0" dirty="0" smtClean="0">
                <a:latin typeface="LG스마트체2.0 Light" panose="020B0600000101010101" pitchFamily="50" charset="-127"/>
                <a:ea typeface="LG스마트체2.0 Light" panose="020B0600000101010101" pitchFamily="50" charset="-127"/>
              </a:rPr>
              <a:t>:</a:t>
            </a:r>
            <a:r>
              <a:rPr lang="ko-KR" altLang="en-US" sz="900" b="0" smtClean="0">
                <a:latin typeface="LG스마트체2.0 Light" panose="020B0600000101010101" pitchFamily="50" charset="-127"/>
                <a:ea typeface="LG스마트체2.0 Light" panose="020B0600000101010101" pitchFamily="50" charset="-127"/>
              </a:rPr>
              <a:t> </a:t>
            </a:r>
            <a:r>
              <a:rPr lang="en-US" altLang="ko-KR" sz="900" b="0" dirty="0" smtClean="0">
                <a:latin typeface="LG스마트체2.0 Light" panose="020B0600000101010101" pitchFamily="50" charset="-127"/>
                <a:ea typeface="LG스마트체2.0 Light" panose="020B0600000101010101" pitchFamily="50" charset="-127"/>
              </a:rPr>
              <a:t>66</a:t>
            </a:r>
            <a:r>
              <a:rPr lang="ko-KR" altLang="en-US" sz="900" b="0" smtClean="0">
                <a:latin typeface="LG스마트체2.0 Light" panose="020B0600000101010101" pitchFamily="50" charset="-127"/>
                <a:ea typeface="LG스마트체2.0 Light" panose="020B0600000101010101" pitchFamily="50" charset="-127"/>
              </a:rPr>
              <a:t>대</a:t>
            </a:r>
            <a:endParaRPr lang="en-US" altLang="ko-KR" sz="900" b="0" dirty="0" smtClean="0">
              <a:latin typeface="LG스마트체2.0 Light" panose="020B0600000101010101" pitchFamily="50" charset="-127"/>
              <a:ea typeface="LG스마트체2.0 Light" panose="020B0600000101010101" pitchFamily="50" charset="-127"/>
            </a:endParaRPr>
          </a:p>
        </p:txBody>
      </p:sp>
      <p:graphicFrame>
        <p:nvGraphicFramePr>
          <p:cNvPr id="76" name="표 7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6839561"/>
              </p:ext>
            </p:extLst>
          </p:nvPr>
        </p:nvGraphicFramePr>
        <p:xfrm>
          <a:off x="1374226" y="879371"/>
          <a:ext cx="1608305" cy="1069440"/>
        </p:xfrm>
        <a:graphic>
          <a:graphicData uri="http://schemas.openxmlformats.org/drawingml/2006/table">
            <a:tbl>
              <a:tblPr/>
              <a:tblGrid>
                <a:gridCol w="240787"/>
                <a:gridCol w="240787"/>
                <a:gridCol w="294763"/>
                <a:gridCol w="294763"/>
                <a:gridCol w="294763"/>
                <a:gridCol w="242442"/>
              </a:tblGrid>
              <a:tr h="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9pPr>
                    </a:lstStyle>
                    <a:p>
                      <a:pPr algn="ctr" fontAlgn="ctr"/>
                      <a:r>
                        <a:rPr lang="ko-KR" altLang="en-US" sz="8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 Light" panose="020B0600000101010101" pitchFamily="50" charset="-127"/>
                        </a:rPr>
                        <a:t>년도</a:t>
                      </a:r>
                      <a:endParaRPr lang="ko-KR" altLang="en-US" sz="800" b="0" i="0" u="none" strike="noStrike" baseline="0" dirty="0"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LG스마트체 Light" panose="020B0600000101010101" pitchFamily="50" charset="-127"/>
                      </a:endParaRPr>
                    </a:p>
                  </a:txBody>
                  <a:tcPr marL="18000" marR="18000" marT="18000" marB="18000" anchor="ctr"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9pPr>
                    </a:lstStyle>
                    <a:p>
                      <a:pPr algn="ctr" fontAlgn="ctr"/>
                      <a:r>
                        <a:rPr lang="ko-KR" altLang="en-US" sz="8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 Light" panose="020B0600000101010101" pitchFamily="50" charset="-127"/>
                        </a:rPr>
                        <a:t>제품</a:t>
                      </a:r>
                      <a:endParaRPr lang="ko-KR" altLang="en-US" sz="800" b="0" i="0" u="none" strike="noStrike" baseline="0" dirty="0"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LG스마트체 Light" panose="020B0600000101010101" pitchFamily="50" charset="-127"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9pPr>
                    </a:lstStyle>
                    <a:p>
                      <a:pPr algn="ctr" fontAlgn="ctr"/>
                      <a:r>
                        <a:rPr lang="ko-KR" altLang="en-US" sz="8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 Light" panose="020B0600000101010101" pitchFamily="50" charset="-127"/>
                        </a:rPr>
                        <a:t>수량</a:t>
                      </a:r>
                      <a:endParaRPr lang="en-US" altLang="ko-KR" sz="800" b="0" i="0" u="none" strike="noStrike" baseline="0" dirty="0" smtClean="0"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LG스마트체 Light" panose="020B0600000101010101" pitchFamily="50" charset="-127"/>
                      </a:endParaRPr>
                    </a:p>
                    <a:p>
                      <a:pPr algn="ctr" fontAlgn="ctr"/>
                      <a:r>
                        <a:rPr lang="en-US" altLang="ko-KR" sz="8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 Light" panose="020B0600000101010101" pitchFamily="50" charset="-127"/>
                        </a:rPr>
                        <a:t>(</a:t>
                      </a:r>
                      <a:r>
                        <a:rPr lang="ko-KR" altLang="en-US" sz="800" b="0" i="0" u="none" strike="noStrike" baseline="0" smtClean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 Light" panose="020B0600000101010101" pitchFamily="50" charset="-127"/>
                        </a:rPr>
                        <a:t>천대</a:t>
                      </a:r>
                      <a:r>
                        <a:rPr lang="en-US" altLang="ko-KR" sz="8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 Light" panose="020B0600000101010101" pitchFamily="50" charset="-127"/>
                        </a:rPr>
                        <a:t>)</a:t>
                      </a:r>
                      <a:endParaRPr lang="ko-KR" altLang="en-US" sz="800" b="0" i="0" u="none" strike="noStrike" baseline="0" dirty="0"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LG스마트체 Light" panose="020B0600000101010101" pitchFamily="50" charset="-127"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 Light" panose="020B0600000101010101" pitchFamily="50" charset="-127"/>
                        </a:rPr>
                        <a:t>매출</a:t>
                      </a:r>
                      <a:endParaRPr lang="en-US" altLang="ko-KR" sz="800" b="0" i="0" u="none" strike="noStrike" baseline="0" dirty="0" smtClean="0"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LG스마트체 Light" panose="020B0600000101010101" pitchFamily="50" charset="-127"/>
                      </a:endParaRPr>
                    </a:p>
                    <a:p>
                      <a:pPr algn="ctr" fontAlgn="ctr"/>
                      <a:r>
                        <a:rPr lang="en-US" altLang="ko-KR" sz="8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 Light" panose="020B0600000101010101" pitchFamily="50" charset="-127"/>
                        </a:rPr>
                        <a:t>(</a:t>
                      </a:r>
                      <a:r>
                        <a:rPr lang="ko-KR" altLang="en-US" sz="800" b="0" i="0" u="none" strike="noStrike" baseline="0" smtClean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 Light" panose="020B0600000101010101" pitchFamily="50" charset="-127"/>
                        </a:rPr>
                        <a:t>억원</a:t>
                      </a:r>
                      <a:r>
                        <a:rPr lang="en-US" altLang="ko-KR" sz="8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 Light" panose="020B0600000101010101" pitchFamily="50" charset="-127"/>
                        </a:rPr>
                        <a:t>)</a:t>
                      </a:r>
                      <a:endParaRPr lang="ko-KR" altLang="en-US" sz="800" b="0" i="0" u="none" strike="noStrike" baseline="0" dirty="0"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LG스마트체 Light" panose="020B0600000101010101" pitchFamily="50" charset="-127"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 Light" panose="020B0600000101010101" pitchFamily="50" charset="-127"/>
                        </a:rPr>
                        <a:t>COI</a:t>
                      </a:r>
                    </a:p>
                    <a:p>
                      <a:pPr algn="ctr" fontAlgn="ctr"/>
                      <a:r>
                        <a:rPr lang="en-US" altLang="ko-KR" sz="8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 Light" panose="020B0600000101010101" pitchFamily="50" charset="-127"/>
                        </a:rPr>
                        <a:t>(</a:t>
                      </a:r>
                      <a:r>
                        <a:rPr lang="ko-KR" altLang="en-US" sz="800" b="0" i="0" u="none" strike="noStrike" baseline="0" smtClean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 Light" panose="020B0600000101010101" pitchFamily="50" charset="-127"/>
                        </a:rPr>
                        <a:t>억원</a:t>
                      </a:r>
                      <a:r>
                        <a:rPr lang="en-US" altLang="ko-KR" sz="8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 Light" panose="020B0600000101010101" pitchFamily="50" charset="-127"/>
                        </a:rPr>
                        <a:t>)</a:t>
                      </a:r>
                      <a:endParaRPr lang="ko-KR" altLang="en-US" sz="800" b="0" i="0" u="none" strike="noStrike" baseline="0" dirty="0"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LG스마트체 Light" panose="020B0600000101010101" pitchFamily="50" charset="-127"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 Light" panose="020B0600000101010101" pitchFamily="50" charset="-127"/>
                        </a:rPr>
                        <a:t>COI</a:t>
                      </a:r>
                    </a:p>
                    <a:p>
                      <a:pPr algn="ctr" fontAlgn="ctr"/>
                      <a:r>
                        <a:rPr lang="en-US" altLang="ko-KR" sz="8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 Light" panose="020B0600000101010101" pitchFamily="50" charset="-127"/>
                        </a:rPr>
                        <a:t>(%)</a:t>
                      </a:r>
                      <a:endParaRPr lang="ko-KR" altLang="en-US" sz="800" b="0" i="0" u="none" strike="noStrike" baseline="0" dirty="0"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LG스마트체 Light" panose="020B0600000101010101" pitchFamily="50" charset="-127"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9pPr>
                    </a:lstStyle>
                    <a:p>
                      <a:pPr algn="ctr" fontAlgn="ctr"/>
                      <a:r>
                        <a:rPr lang="en-US" sz="8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 Light" panose="020B0600000101010101" pitchFamily="50" charset="-127"/>
                        </a:rPr>
                        <a:t>‘19</a:t>
                      </a:r>
                      <a:endParaRPr lang="en-US" sz="800" b="0" i="0" u="none" strike="noStrike" baseline="0" dirty="0"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LG스마트체 Light" panose="020B0600000101010101" pitchFamily="50" charset="-127"/>
                      </a:endParaRPr>
                    </a:p>
                  </a:txBody>
                  <a:tcPr marL="18000" marR="18000" marT="18000" marB="18000" anchor="ctr"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9pPr>
                    </a:lstStyle>
                    <a:p>
                      <a:pPr algn="ctr" fontAlgn="ctr"/>
                      <a:r>
                        <a:rPr lang="en-US" altLang="ko-KR" sz="8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 Light" panose="020B0600000101010101" pitchFamily="50" charset="-127"/>
                        </a:rPr>
                        <a:t>H/P</a:t>
                      </a:r>
                      <a:endParaRPr lang="ko-KR" altLang="en-US" sz="800" b="0" i="0" u="none" strike="noStrike" baseline="0" dirty="0"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LG스마트체 Light" panose="020B0600000101010101" pitchFamily="50" charset="-127"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9pPr>
                    </a:lstStyle>
                    <a:p>
                      <a:pPr algn="ctr" fontAlgn="ctr"/>
                      <a:r>
                        <a:rPr lang="en-US" altLang="ko-KR" sz="8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 Light" panose="020B0600000101010101" pitchFamily="50" charset="-127"/>
                        </a:rPr>
                        <a:t>0.1</a:t>
                      </a:r>
                      <a:endParaRPr lang="ko-KR" altLang="en-US" sz="800" b="0" i="0" u="none" strike="noStrike" baseline="0" dirty="0"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LG스마트체 Light" panose="020B0600000101010101" pitchFamily="50" charset="-127"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 Light" panose="020B0600000101010101" pitchFamily="50" charset="-127"/>
                        </a:rPr>
                        <a:t>7.3</a:t>
                      </a:r>
                      <a:endParaRPr lang="ko-KR" altLang="en-US" sz="800" b="0" i="0" u="none" strike="noStrike" baseline="0" dirty="0"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LG스마트체 Light" panose="020B0600000101010101" pitchFamily="50" charset="-127"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 Light" panose="020B0600000101010101" pitchFamily="50" charset="-127"/>
                        </a:rPr>
                        <a:t>0.8</a:t>
                      </a:r>
                      <a:endParaRPr lang="ko-KR" altLang="en-US" sz="800" b="0" i="0" u="none" strike="noStrike" baseline="0" dirty="0"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LG스마트체 Light" panose="020B0600000101010101" pitchFamily="50" charset="-127"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 Light" panose="020B0600000101010101" pitchFamily="50" charset="-127"/>
                        </a:rPr>
                        <a:t>10.6</a:t>
                      </a:r>
                      <a:endParaRPr lang="ko-KR" altLang="en-US" sz="800" b="0" i="0" u="none" strike="noStrike" baseline="0" dirty="0"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LG스마트체 Light" panose="020B0600000101010101" pitchFamily="50" charset="-127"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9pPr>
                    </a:lstStyle>
                    <a:p>
                      <a:pPr algn="ctr" fontAlgn="ctr"/>
                      <a:r>
                        <a:rPr lang="en-US" sz="8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 Light" panose="020B0600000101010101" pitchFamily="50" charset="-127"/>
                        </a:rPr>
                        <a:t>‘20</a:t>
                      </a:r>
                      <a:endParaRPr lang="en-US" sz="800" b="0" i="0" u="none" strike="noStrike" baseline="0" dirty="0"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LG스마트체 Light" panose="020B0600000101010101" pitchFamily="50" charset="-127"/>
                      </a:endParaRPr>
                    </a:p>
                  </a:txBody>
                  <a:tcPr marL="18000" marR="18000" marT="18000" marB="18000" anchor="ctr"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9pPr>
                    </a:lstStyle>
                    <a:p>
                      <a:pPr algn="ctr" fontAlgn="ctr"/>
                      <a:r>
                        <a:rPr lang="en-US" altLang="ko-KR" sz="8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 Light" panose="020B0600000101010101" pitchFamily="50" charset="-127"/>
                        </a:rPr>
                        <a:t>C/O</a:t>
                      </a:r>
                      <a:endParaRPr lang="ko-KR" altLang="en-US" sz="800" b="0" i="0" u="none" strike="noStrike" baseline="0" dirty="0"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LG스마트체 Light" panose="020B0600000101010101" pitchFamily="50" charset="-127"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9pPr>
                    </a:lstStyle>
                    <a:p>
                      <a:pPr algn="ctr" fontAlgn="ctr"/>
                      <a:r>
                        <a:rPr lang="en-US" sz="8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 Light" panose="020B0600000101010101" pitchFamily="50" charset="-127"/>
                        </a:rPr>
                        <a:t>0.3</a:t>
                      </a:r>
                      <a:endParaRPr lang="en-US" sz="800" b="0" i="0" u="none" strike="noStrike" baseline="0" dirty="0"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LG스마트체 Light" panose="020B0600000101010101" pitchFamily="50" charset="-127"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 Light" panose="020B0600000101010101" pitchFamily="50" charset="-127"/>
                        </a:rPr>
                        <a:t>18.8</a:t>
                      </a:r>
                      <a:endParaRPr lang="en-US" sz="800" b="0" i="0" u="none" strike="noStrike" baseline="0" dirty="0"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LG스마트체 Light" panose="020B0600000101010101" pitchFamily="50" charset="-127"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 Light" panose="020B0600000101010101" pitchFamily="50" charset="-127"/>
                        </a:rPr>
                        <a:t>2.8</a:t>
                      </a:r>
                      <a:endParaRPr lang="en-US" sz="800" b="0" i="0" u="none" strike="noStrike" baseline="0" dirty="0"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LG스마트체 Light" panose="020B0600000101010101" pitchFamily="50" charset="-127"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 Light" panose="020B0600000101010101" pitchFamily="50" charset="-127"/>
                        </a:rPr>
                        <a:t>15.1</a:t>
                      </a:r>
                      <a:endParaRPr lang="en-US" sz="800" b="0" i="0" u="none" strike="noStrike" baseline="0" dirty="0"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LG스마트체 Light" panose="020B0600000101010101" pitchFamily="50" charset="-127"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9pPr>
                    </a:lstStyle>
                    <a:p>
                      <a:pPr algn="ctr" fontAlgn="ctr"/>
                      <a:r>
                        <a:rPr lang="en-US" sz="8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 Light" panose="020B0600000101010101" pitchFamily="50" charset="-127"/>
                        </a:rPr>
                        <a:t>‘21</a:t>
                      </a:r>
                      <a:endParaRPr lang="en-US" sz="800" b="0" i="0" u="none" strike="noStrike" baseline="0" dirty="0"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LG스마트체 Light" panose="020B0600000101010101" pitchFamily="50" charset="-127"/>
                      </a:endParaRPr>
                    </a:p>
                  </a:txBody>
                  <a:tcPr marL="18000" marR="18000" marT="18000" marB="18000" anchor="ctr"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9pPr>
                    </a:lstStyle>
                    <a:p>
                      <a:pPr algn="ctr" fontAlgn="ctr"/>
                      <a:r>
                        <a:rPr lang="en-US" altLang="ko-KR" sz="8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 Light" panose="020B0600000101010101" pitchFamily="50" charset="-127"/>
                        </a:rPr>
                        <a:t>C/O</a:t>
                      </a:r>
                      <a:endParaRPr lang="ko-KR" altLang="en-US" sz="800" b="0" i="0" u="none" strike="noStrike" baseline="0" dirty="0"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LG스마트체 Light" panose="020B0600000101010101" pitchFamily="50" charset="-127"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9pPr>
                    </a:lstStyle>
                    <a:p>
                      <a:pPr algn="ctr" fontAlgn="ctr"/>
                      <a:r>
                        <a:rPr lang="en-US" sz="8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 Light" panose="020B0600000101010101" pitchFamily="50" charset="-127"/>
                        </a:rPr>
                        <a:t>0.2</a:t>
                      </a:r>
                      <a:endParaRPr lang="en-US" sz="800" b="0" i="0" u="none" strike="noStrike" baseline="0" dirty="0"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LG스마트체 Light" panose="020B0600000101010101" pitchFamily="50" charset="-127"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 Light" panose="020B0600000101010101" pitchFamily="50" charset="-127"/>
                        </a:rPr>
                        <a:t>13.3</a:t>
                      </a:r>
                      <a:endParaRPr lang="en-US" sz="800" b="0" i="0" u="none" strike="noStrike" baseline="0" dirty="0"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LG스마트체 Light" panose="020B0600000101010101" pitchFamily="50" charset="-127"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 Light" panose="020B0600000101010101" pitchFamily="50" charset="-127"/>
                        </a:rPr>
                        <a:t>0.4</a:t>
                      </a:r>
                      <a:endParaRPr lang="en-US" sz="800" b="0" i="0" u="none" strike="noStrike" baseline="0" dirty="0"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LG스마트체 Light" panose="020B0600000101010101" pitchFamily="50" charset="-127"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 Light" panose="020B0600000101010101" pitchFamily="50" charset="-127"/>
                        </a:rPr>
                        <a:t>3.2</a:t>
                      </a:r>
                      <a:endParaRPr lang="en-US" sz="800" b="0" i="0" u="none" strike="noStrike" baseline="0" dirty="0"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LG스마트체 Light" panose="020B0600000101010101" pitchFamily="50" charset="-127"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 Light" panose="020B0600000101010101" pitchFamily="50" charset="-127"/>
                        </a:rPr>
                        <a:t>‘22</a:t>
                      </a:r>
                      <a:endParaRPr lang="en-US" sz="800" b="0" i="0" u="none" strike="noStrike" baseline="0" dirty="0"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LG스마트체 Light" panose="020B0600000101010101" pitchFamily="50" charset="-127"/>
                      </a:endParaRPr>
                    </a:p>
                  </a:txBody>
                  <a:tcPr marL="18000" marR="18000" marT="18000" marB="18000" anchor="ctr"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9pPr>
                    </a:lstStyle>
                    <a:p>
                      <a:pPr algn="ctr" fontAlgn="ctr"/>
                      <a:r>
                        <a:rPr lang="en-US" sz="8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 Light" panose="020B0600000101010101" pitchFamily="50" charset="-127"/>
                        </a:rPr>
                        <a:t>C/O</a:t>
                      </a:r>
                      <a:endParaRPr lang="en-US" sz="800" b="0" i="0" u="none" strike="noStrike" baseline="0" dirty="0"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LG스마트체 Light" panose="020B0600000101010101" pitchFamily="50" charset="-127"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 Light" panose="020B0600000101010101" pitchFamily="50" charset="-127"/>
                        </a:rPr>
                        <a:t>0.1</a:t>
                      </a:r>
                      <a:endParaRPr lang="en-US" sz="800" b="0" i="0" u="none" strike="noStrike" baseline="0" dirty="0"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LG스마트체 Light" panose="020B0600000101010101" pitchFamily="50" charset="-127"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 Light" panose="020B0600000101010101" pitchFamily="50" charset="-127"/>
                        </a:rPr>
                        <a:t>6.9</a:t>
                      </a:r>
                      <a:endParaRPr lang="en-US" sz="800" b="0" i="0" u="none" strike="noStrike" baseline="0" dirty="0"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LG스마트체 Light" panose="020B0600000101010101" pitchFamily="50" charset="-127"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 Light" panose="020B0600000101010101" pitchFamily="50" charset="-127"/>
                        </a:rPr>
                        <a:t>0.2</a:t>
                      </a:r>
                      <a:endParaRPr lang="en-US" sz="800" b="0" i="0" u="none" strike="noStrike" baseline="0" dirty="0"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LG스마트체 Light" panose="020B0600000101010101" pitchFamily="50" charset="-127"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 Light" panose="020B0600000101010101" pitchFamily="50" charset="-127"/>
                        </a:rPr>
                        <a:t>2.7</a:t>
                      </a:r>
                      <a:endParaRPr lang="en-US" sz="800" b="0" i="0" u="none" strike="noStrike" baseline="0" dirty="0"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LG스마트체 Light" panose="020B0600000101010101" pitchFamily="50" charset="-127"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fontAlgn="ctr"/>
                      <a:endParaRPr lang="en-US" sz="800" b="0" i="0" u="none" strike="noStrike" baseline="0" dirty="0"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LG스마트체 Light" panose="020B0600000101010101" pitchFamily="50" charset="-127"/>
                      </a:endParaRPr>
                    </a:p>
                  </a:txBody>
                  <a:tcPr marL="18000" marR="18000" marT="18000" marB="18000"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800" b="0" i="0" u="none" strike="noStrike" baseline="0" dirty="0"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LG스마트체 Light" panose="020B0600000101010101" pitchFamily="50" charset="-127"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 Light" panose="020B0600000101010101" pitchFamily="50" charset="-127"/>
                        </a:rPr>
                        <a:t>0.8</a:t>
                      </a:r>
                      <a:endParaRPr lang="en-US" sz="800" b="0" i="0" u="none" strike="noStrike" baseline="0" dirty="0"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LG스마트체 Light" panose="020B0600000101010101" pitchFamily="50" charset="-127"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 Light" panose="020B0600000101010101" pitchFamily="50" charset="-127"/>
                        </a:rPr>
                        <a:t>46.3</a:t>
                      </a:r>
                      <a:endParaRPr lang="en-US" sz="800" b="0" i="0" u="none" strike="noStrike" baseline="0" dirty="0"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LG스마트체 Light" panose="020B0600000101010101" pitchFamily="50" charset="-127"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 Light" panose="020B0600000101010101" pitchFamily="50" charset="-127"/>
                        </a:rPr>
                        <a:t>4.2</a:t>
                      </a:r>
                      <a:endParaRPr lang="en-US" sz="800" b="0" i="0" u="none" strike="noStrike" baseline="0" dirty="0"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LG스마트체 Light" panose="020B0600000101010101" pitchFamily="50" charset="-127"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800" b="0" i="0" u="none" strike="noStrike" baseline="0" dirty="0"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LG스마트체 Light" panose="020B0600000101010101" pitchFamily="50" charset="-127"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77" name="Text Box 2"/>
          <p:cNvSpPr txBox="1">
            <a:spLocks noChangeArrowheads="1"/>
          </p:cNvSpPr>
          <p:nvPr/>
        </p:nvSpPr>
        <p:spPr bwMode="auto">
          <a:xfrm>
            <a:off x="2986438" y="1146072"/>
            <a:ext cx="287506" cy="2112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t" anchorCtr="0">
            <a:spAutoFit/>
          </a:bodyPr>
          <a:lstStyle>
            <a:defPPr>
              <a:defRPr lang="ko-KR"/>
            </a:defPPr>
            <a:lvl1pPr fontAlgn="ctr">
              <a:defRPr sz="1400" b="1">
                <a:solidFill>
                  <a:srgbClr val="000000"/>
                </a:solidFill>
                <a:latin typeface="Arial Narrow" panose="020B0606020202030204" pitchFamily="34" charset="0"/>
                <a:ea typeface="LG스마트체2.0 Regular" panose="020B0600000101010101" pitchFamily="50" charset="-127"/>
              </a:defRPr>
            </a:lvl1pPr>
          </a:lstStyle>
          <a:p>
            <a:r>
              <a:rPr lang="ko-KR" altLang="en-US" sz="900" b="0" dirty="0" smtClean="0">
                <a:latin typeface="LG스마트체2.0 Light" panose="020B0600000101010101" pitchFamily="50" charset="-127"/>
                <a:ea typeface="LG스마트체2.0 Light" panose="020B0600000101010101" pitchFamily="50" charset="-127"/>
              </a:rPr>
              <a:t>단종</a:t>
            </a:r>
            <a:endParaRPr lang="en-US" altLang="ko-KR" sz="900" b="0" dirty="0" smtClean="0">
              <a:latin typeface="LG스마트체2.0 Light" panose="020B0600000101010101" pitchFamily="50" charset="-127"/>
              <a:ea typeface="LG스마트체2.0 Light" panose="020B0600000101010101" pitchFamily="50" charset="-127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4808028" y="6602685"/>
            <a:ext cx="36099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kumimoji="1" lang="en-US" altLang="ko-KR" sz="1000" smtClean="0">
                <a:solidFill>
                  <a:srgbClr val="000000"/>
                </a:solidFill>
                <a:latin typeface="Arial" charset="0"/>
                <a:ea typeface="돋움" pitchFamily="50" charset="-127"/>
                <a:cs typeface="Arial" charset="0"/>
              </a:rPr>
              <a:t>1/1</a:t>
            </a:r>
            <a:endParaRPr kumimoji="1" lang="ko-KR" altLang="en-US" sz="1000">
              <a:solidFill>
                <a:srgbClr val="000000"/>
              </a:solidFill>
              <a:latin typeface="Arial" charset="0"/>
              <a:ea typeface="돋움" pitchFamily="50" charset="-127"/>
              <a:cs typeface="Arial" charset="0"/>
            </a:endParaRPr>
          </a:p>
        </p:txBody>
      </p:sp>
      <p:sp>
        <p:nvSpPr>
          <p:cNvPr id="65" name="실행 단추: 앞으로 또는 다음 64">
            <a:hlinkClick r:id="rId4" action="ppaction://hlinksldjump" highlightClick="1"/>
          </p:cNvPr>
          <p:cNvSpPr/>
          <p:nvPr/>
        </p:nvSpPr>
        <p:spPr bwMode="auto">
          <a:xfrm>
            <a:off x="3255351" y="1177540"/>
            <a:ext cx="205946" cy="130367"/>
          </a:xfrm>
          <a:prstGeom prst="actionButtonForwardNext">
            <a:avLst/>
          </a:prstGeom>
          <a:solidFill>
            <a:schemeClr val="bg1"/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000" b="1" i="0" u="sng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굴림" pitchFamily="50" charset="-127"/>
            </a:endParaRPr>
          </a:p>
        </p:txBody>
      </p:sp>
      <p:sp>
        <p:nvSpPr>
          <p:cNvPr id="72" name="Text Box 2"/>
          <p:cNvSpPr txBox="1">
            <a:spLocks noChangeArrowheads="1"/>
          </p:cNvSpPr>
          <p:nvPr/>
        </p:nvSpPr>
        <p:spPr bwMode="auto">
          <a:xfrm>
            <a:off x="698112" y="3642139"/>
            <a:ext cx="1052138" cy="226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t" anchorCtr="0">
            <a:spAutoFit/>
          </a:bodyPr>
          <a:lstStyle>
            <a:defPPr>
              <a:defRPr lang="ko-KR"/>
            </a:defPPr>
            <a:lvl1pPr fontAlgn="ctr">
              <a:defRPr sz="1400" b="1">
                <a:solidFill>
                  <a:srgbClr val="000000"/>
                </a:solidFill>
                <a:latin typeface="Arial Narrow" panose="020B0606020202030204" pitchFamily="34" charset="0"/>
                <a:ea typeface="LG스마트체2.0 Regular" panose="020B0600000101010101" pitchFamily="50" charset="-127"/>
              </a:defRPr>
            </a:lvl1pPr>
          </a:lstStyle>
          <a:p>
            <a:r>
              <a:rPr lang="en-US" altLang="ko-KR" sz="10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1</a:t>
            </a:r>
            <a:r>
              <a:rPr lang="ko-KR" altLang="en-US" sz="100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안</a:t>
            </a:r>
            <a:r>
              <a:rPr lang="en-US" altLang="ko-KR" sz="10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) </a:t>
            </a:r>
            <a:r>
              <a:rPr lang="ko-KR" altLang="en-US" sz="100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시그니처 개선</a:t>
            </a:r>
            <a:endParaRPr lang="ko-KR" altLang="en-US" sz="1000" b="0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73" name="Text Box 2"/>
          <p:cNvSpPr txBox="1">
            <a:spLocks noChangeArrowheads="1"/>
          </p:cNvSpPr>
          <p:nvPr/>
        </p:nvSpPr>
        <p:spPr bwMode="auto">
          <a:xfrm>
            <a:off x="722826" y="3794262"/>
            <a:ext cx="1359915" cy="226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t" anchorCtr="0">
            <a:spAutoFit/>
          </a:bodyPr>
          <a:lstStyle>
            <a:defPPr>
              <a:defRPr lang="ko-KR"/>
            </a:defPPr>
            <a:lvl1pPr fontAlgn="ctr">
              <a:defRPr sz="1400" b="1">
                <a:solidFill>
                  <a:srgbClr val="000000"/>
                </a:solidFill>
                <a:latin typeface="Arial Narrow" panose="020B0606020202030204" pitchFamily="34" charset="0"/>
                <a:ea typeface="LG스마트체2.0 Regular" panose="020B0600000101010101" pitchFamily="50" charset="-127"/>
              </a:defRPr>
            </a:lvl1pPr>
          </a:lstStyle>
          <a:p>
            <a:r>
              <a:rPr lang="en-US" altLang="ko-KR" sz="1000" b="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1) </a:t>
            </a:r>
            <a:r>
              <a:rPr lang="ko-KR" altLang="en-US" sz="1000" b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효율</a:t>
            </a:r>
            <a:r>
              <a:rPr lang="en-US" altLang="ko-KR" sz="1000" b="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(3</a:t>
            </a:r>
            <a:r>
              <a:rPr lang="ko-KR" altLang="en-US" sz="1000" b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등급 → </a:t>
            </a:r>
            <a:r>
              <a:rPr lang="en-US" altLang="ko-KR" sz="1000" b="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2</a:t>
            </a:r>
            <a:r>
              <a:rPr lang="ko-KR" altLang="en-US" sz="1000" b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등급</a:t>
            </a:r>
            <a:r>
              <a:rPr lang="en-US" altLang="ko-KR" sz="1000" b="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)</a:t>
            </a:r>
            <a:endParaRPr lang="ko-KR" altLang="en-US" sz="1000" b="0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79" name="Rectangle 3"/>
          <p:cNvSpPr>
            <a:spLocks noChangeArrowheads="1"/>
          </p:cNvSpPr>
          <p:nvPr/>
        </p:nvSpPr>
        <p:spPr bwMode="auto">
          <a:xfrm>
            <a:off x="1343811" y="4522766"/>
            <a:ext cx="360040" cy="37127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wrap="none" anchor="ctr"/>
          <a:lstStyle>
            <a:lvl1pPr>
              <a:defRPr sz="12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9pPr>
          </a:lstStyle>
          <a:p>
            <a:pPr algn="ctr" eaLnBrk="0" latinLnBrk="0" hangingPunct="0">
              <a:defRPr/>
            </a:pPr>
            <a:endParaRPr lang="ko-KR" altLang="en-US" kern="0" dirty="0" smtClean="0">
              <a:solidFill>
                <a:srgbClr val="000000"/>
              </a:solidFill>
              <a:latin typeface="Arial Narrow" panose="020B0606020202030204" pitchFamily="34" charset="0"/>
              <a:ea typeface="LG스마트체2.0 Regular" panose="020B0600000101010101" pitchFamily="50" charset="-127"/>
              <a:cs typeface="Arial" charset="0"/>
            </a:endParaRPr>
          </a:p>
        </p:txBody>
      </p:sp>
      <p:cxnSp>
        <p:nvCxnSpPr>
          <p:cNvPr id="80" name="직선 연결선 79"/>
          <p:cNvCxnSpPr/>
          <p:nvPr/>
        </p:nvCxnSpPr>
        <p:spPr>
          <a:xfrm>
            <a:off x="1147826" y="4894028"/>
            <a:ext cx="3458166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 Box 137"/>
          <p:cNvSpPr txBox="1">
            <a:spLocks noChangeArrowheads="1"/>
          </p:cNvSpPr>
          <p:nvPr/>
        </p:nvSpPr>
        <p:spPr bwMode="auto">
          <a:xfrm>
            <a:off x="1395307" y="4365670"/>
            <a:ext cx="257049" cy="1384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0" rIns="36000" bIns="0" anchor="ctr" anchorCtr="1">
            <a:spAutoFit/>
          </a:bodyPr>
          <a:lstStyle>
            <a:defPPr>
              <a:defRPr lang="ko-KR"/>
            </a:defPPr>
            <a:lvl1pPr fontAlgn="ctr">
              <a:buFont typeface="Wingdings" panose="05000000000000000000" pitchFamily="2" charset="2"/>
              <a:buNone/>
              <a:defRPr sz="900" b="0">
                <a:solidFill>
                  <a:srgbClr val="000000"/>
                </a:solidFill>
                <a:latin typeface="Arial Narrow" panose="020B0606020202030204" pitchFamily="34" charset="0"/>
                <a:ea typeface="LG스마트체2.0 Regular" panose="020B0600000101010101" pitchFamily="50" charset="-127"/>
              </a:defRPr>
            </a:lvl1pPr>
          </a:lstStyle>
          <a:p>
            <a:r>
              <a:rPr lang="en-US" altLang="ko-KR" dirty="0"/>
              <a:t>6.15</a:t>
            </a:r>
          </a:p>
        </p:txBody>
      </p:sp>
      <p:sp>
        <p:nvSpPr>
          <p:cNvPr id="82" name="Text Box 137"/>
          <p:cNvSpPr txBox="1">
            <a:spLocks noChangeArrowheads="1"/>
          </p:cNvSpPr>
          <p:nvPr/>
        </p:nvSpPr>
        <p:spPr bwMode="auto">
          <a:xfrm>
            <a:off x="1379277" y="4899712"/>
            <a:ext cx="289109" cy="1384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0" rIns="36000" bIns="0" anchor="ctr" anchorCtr="1">
            <a:spAutoFit/>
          </a:bodyPr>
          <a:lstStyle>
            <a:defPPr>
              <a:defRPr lang="ko-KR"/>
            </a:defPPr>
            <a:lvl1pPr fontAlgn="ctr">
              <a:buFont typeface="Wingdings" panose="05000000000000000000" pitchFamily="2" charset="2"/>
              <a:buNone/>
              <a:defRPr sz="900" b="0">
                <a:solidFill>
                  <a:srgbClr val="000000"/>
                </a:solidFill>
                <a:latin typeface="Arial Narrow" panose="020B0606020202030204" pitchFamily="34" charset="0"/>
                <a:ea typeface="LG스마트체2.0 Regular" panose="020B0600000101010101" pitchFamily="50" charset="-127"/>
              </a:defRPr>
            </a:lvl1pPr>
          </a:lstStyle>
          <a:p>
            <a:r>
              <a:rPr lang="en-US" altLang="ko-KR" dirty="0"/>
              <a:t>Base</a:t>
            </a:r>
          </a:p>
        </p:txBody>
      </p:sp>
      <p:sp>
        <p:nvSpPr>
          <p:cNvPr id="83" name="Rectangle 3"/>
          <p:cNvSpPr>
            <a:spLocks noChangeArrowheads="1"/>
          </p:cNvSpPr>
          <p:nvPr/>
        </p:nvSpPr>
        <p:spPr bwMode="auto">
          <a:xfrm>
            <a:off x="4118392" y="3746200"/>
            <a:ext cx="360040" cy="114915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wrap="none" anchor="ctr"/>
          <a:lstStyle>
            <a:lvl1pPr>
              <a:defRPr sz="12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9pPr>
          </a:lstStyle>
          <a:p>
            <a:pPr algn="ctr" eaLnBrk="0" latinLnBrk="0" hangingPunct="0">
              <a:defRPr/>
            </a:pPr>
            <a:endParaRPr lang="ko-KR" altLang="en-US" kern="0" dirty="0" smtClean="0">
              <a:solidFill>
                <a:srgbClr val="000000"/>
              </a:solidFill>
              <a:latin typeface="Arial Narrow" panose="020B0606020202030204" pitchFamily="34" charset="0"/>
              <a:ea typeface="LG스마트체2.0 Regular" panose="020B0600000101010101" pitchFamily="50" charset="-127"/>
              <a:cs typeface="Arial" charset="0"/>
            </a:endParaRPr>
          </a:p>
        </p:txBody>
      </p:sp>
      <p:sp>
        <p:nvSpPr>
          <p:cNvPr id="84" name="Text Box 254"/>
          <p:cNvSpPr txBox="1">
            <a:spLocks noChangeArrowheads="1"/>
          </p:cNvSpPr>
          <p:nvPr/>
        </p:nvSpPr>
        <p:spPr bwMode="auto">
          <a:xfrm>
            <a:off x="3418441" y="4160618"/>
            <a:ext cx="527956" cy="2112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t" anchorCtr="0">
            <a:spAutoFit/>
          </a:bodyPr>
          <a:lstStyle>
            <a:defPPr>
              <a:defRPr lang="ko-KR"/>
            </a:defPPr>
            <a:lvl1pPr fontAlgn="ctr">
              <a:buFont typeface="Wingdings" panose="05000000000000000000" pitchFamily="2" charset="2"/>
              <a:buNone/>
              <a:defRPr sz="900" b="0">
                <a:solidFill>
                  <a:srgbClr val="006600"/>
                </a:solidFill>
                <a:latin typeface="Arial Narrow" panose="020B0606020202030204" pitchFamily="34" charset="0"/>
                <a:ea typeface="LG스마트체2.0 Regular" panose="020B0600000101010101" pitchFamily="50" charset="-127"/>
              </a:defRPr>
            </a:lvl1pPr>
          </a:lstStyle>
          <a:p>
            <a:r>
              <a:rPr lang="ko-KR" altLang="en-US" dirty="0" err="1" smtClean="0"/>
              <a:t>금형</a:t>
            </a:r>
            <a:r>
              <a:rPr lang="ko-KR" altLang="en-US" dirty="0" smtClean="0"/>
              <a:t> 신작</a:t>
            </a:r>
            <a:endParaRPr lang="en-US" altLang="ko-KR" dirty="0"/>
          </a:p>
        </p:txBody>
      </p:sp>
      <p:sp>
        <p:nvSpPr>
          <p:cNvPr id="87" name="Text Box 137"/>
          <p:cNvSpPr txBox="1">
            <a:spLocks noChangeArrowheads="1"/>
          </p:cNvSpPr>
          <p:nvPr/>
        </p:nvSpPr>
        <p:spPr bwMode="auto">
          <a:xfrm>
            <a:off x="4070481" y="4865453"/>
            <a:ext cx="452368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ko-KR" sz="900" dirty="0" smtClean="0">
                <a:solidFill>
                  <a:srgbClr val="000000"/>
                </a:solidFill>
                <a:latin typeface="Arial Narrow" panose="020B0606020202030204" pitchFamily="34" charset="0"/>
                <a:ea typeface="LG스마트체2.0 Regular" panose="020B0600000101010101" pitchFamily="50" charset="-127"/>
              </a:rPr>
              <a:t>2</a:t>
            </a:r>
            <a:r>
              <a:rPr lang="ko-KR" altLang="en-US" sz="900" dirty="0" smtClean="0">
                <a:solidFill>
                  <a:srgbClr val="000000"/>
                </a:solidFill>
                <a:latin typeface="Arial Narrow" panose="020B0606020202030204" pitchFamily="34" charset="0"/>
                <a:ea typeface="LG스마트체2.0 Regular" panose="020B0600000101010101" pitchFamily="50" charset="-127"/>
              </a:rPr>
              <a:t>등급</a:t>
            </a:r>
            <a:endParaRPr lang="en-US" altLang="ko-KR" sz="900" dirty="0">
              <a:solidFill>
                <a:srgbClr val="000000"/>
              </a:solidFill>
              <a:latin typeface="Arial Narrow" panose="020B0606020202030204" pitchFamily="34" charset="0"/>
              <a:ea typeface="LG스마트체2.0 Regular" panose="020B0600000101010101" pitchFamily="50" charset="-127"/>
            </a:endParaRPr>
          </a:p>
        </p:txBody>
      </p:sp>
      <p:sp>
        <p:nvSpPr>
          <p:cNvPr id="88" name="Text Box 137"/>
          <p:cNvSpPr txBox="1">
            <a:spLocks noChangeArrowheads="1"/>
          </p:cNvSpPr>
          <p:nvPr/>
        </p:nvSpPr>
        <p:spPr bwMode="auto">
          <a:xfrm>
            <a:off x="4169888" y="3606408"/>
            <a:ext cx="257049" cy="1384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0" rIns="36000" bIns="0" anchor="ctr" anchorCtr="1">
            <a:spAutoFit/>
          </a:bodyPr>
          <a:lstStyle>
            <a:defPPr>
              <a:defRPr lang="ko-KR"/>
            </a:defPPr>
            <a:lvl1pPr fontAlgn="ctr">
              <a:buFont typeface="Wingdings" panose="05000000000000000000" pitchFamily="2" charset="2"/>
              <a:buNone/>
              <a:defRPr sz="900" b="0">
                <a:solidFill>
                  <a:srgbClr val="000000"/>
                </a:solidFill>
                <a:latin typeface="Arial Narrow" panose="020B0606020202030204" pitchFamily="34" charset="0"/>
                <a:ea typeface="LG스마트체2.0 Regular" panose="020B0600000101010101" pitchFamily="50" charset="-127"/>
              </a:defRPr>
            </a:lvl1pPr>
          </a:lstStyle>
          <a:p>
            <a:r>
              <a:rPr lang="en-US" altLang="ko-KR" b="1" dirty="0" smtClean="0"/>
              <a:t>6.54</a:t>
            </a:r>
            <a:endParaRPr lang="en-US" altLang="ko-KR" b="1" dirty="0"/>
          </a:p>
        </p:txBody>
      </p:sp>
      <p:sp>
        <p:nvSpPr>
          <p:cNvPr id="89" name="Rectangle 3"/>
          <p:cNvSpPr>
            <a:spLocks noChangeArrowheads="1"/>
          </p:cNvSpPr>
          <p:nvPr/>
        </p:nvSpPr>
        <p:spPr bwMode="auto">
          <a:xfrm>
            <a:off x="1766211" y="4390720"/>
            <a:ext cx="360040" cy="108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wrap="none" anchor="ctr"/>
          <a:lstStyle>
            <a:lvl1pPr>
              <a:defRPr sz="12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9pPr>
          </a:lstStyle>
          <a:p>
            <a:pPr algn="ctr" eaLnBrk="0" latinLnBrk="0" hangingPunct="0">
              <a:defRPr/>
            </a:pPr>
            <a:endParaRPr lang="ko-KR" altLang="en-US" kern="0" dirty="0" smtClean="0">
              <a:solidFill>
                <a:srgbClr val="000000"/>
              </a:solidFill>
              <a:latin typeface="Arial Narrow" panose="020B0606020202030204" pitchFamily="34" charset="0"/>
              <a:ea typeface="LG스마트체2.0 Regular" panose="020B0600000101010101" pitchFamily="50" charset="-127"/>
              <a:cs typeface="Arial" charset="0"/>
            </a:endParaRPr>
          </a:p>
        </p:txBody>
      </p:sp>
      <p:sp>
        <p:nvSpPr>
          <p:cNvPr id="90" name="Text Box 137"/>
          <p:cNvSpPr txBox="1">
            <a:spLocks noChangeArrowheads="1"/>
          </p:cNvSpPr>
          <p:nvPr/>
        </p:nvSpPr>
        <p:spPr bwMode="auto">
          <a:xfrm>
            <a:off x="1723652" y="4512014"/>
            <a:ext cx="457424" cy="1231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0" rIns="36000" bIns="0" anchor="ctr" anchorCtr="1">
            <a:spAutoFit/>
          </a:bodyPr>
          <a:lstStyle>
            <a:defPPr>
              <a:defRPr lang="ko-KR"/>
            </a:defPPr>
            <a:lvl1pPr fontAlgn="ctr">
              <a:buFont typeface="Wingdings" panose="05000000000000000000" pitchFamily="2" charset="2"/>
              <a:buNone/>
              <a:defRPr sz="900" b="0">
                <a:solidFill>
                  <a:srgbClr val="000000"/>
                </a:solidFill>
                <a:latin typeface="Arial Narrow" panose="020B0606020202030204" pitchFamily="34" charset="0"/>
                <a:ea typeface="LG스마트체2.0 Regular" panose="020B0600000101010101" pitchFamily="50" charset="-127"/>
              </a:defRPr>
            </a:lvl1pPr>
          </a:lstStyle>
          <a:p>
            <a:r>
              <a:rPr lang="ko-KR" altLang="en-US" sz="800" dirty="0"/>
              <a:t>모터변경</a:t>
            </a:r>
            <a:endParaRPr lang="en-US" altLang="ko-KR" sz="800" dirty="0"/>
          </a:p>
        </p:txBody>
      </p:sp>
      <p:sp>
        <p:nvSpPr>
          <p:cNvPr id="92" name="Rectangle 3"/>
          <p:cNvSpPr>
            <a:spLocks noChangeArrowheads="1"/>
          </p:cNvSpPr>
          <p:nvPr/>
        </p:nvSpPr>
        <p:spPr bwMode="auto">
          <a:xfrm>
            <a:off x="2183405" y="4243288"/>
            <a:ext cx="360040" cy="14401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wrap="none" anchor="ctr"/>
          <a:lstStyle>
            <a:lvl1pPr>
              <a:defRPr sz="12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9pPr>
          </a:lstStyle>
          <a:p>
            <a:pPr algn="ctr" eaLnBrk="0" latinLnBrk="0" hangingPunct="0">
              <a:defRPr/>
            </a:pPr>
            <a:endParaRPr lang="ko-KR" altLang="en-US" kern="0" dirty="0" smtClean="0">
              <a:solidFill>
                <a:srgbClr val="000000"/>
              </a:solidFill>
              <a:latin typeface="Arial Narrow" panose="020B0606020202030204" pitchFamily="34" charset="0"/>
              <a:ea typeface="LG스마트체2.0 Regular" panose="020B0600000101010101" pitchFamily="50" charset="-127"/>
              <a:cs typeface="Arial" charset="0"/>
            </a:endParaRPr>
          </a:p>
        </p:txBody>
      </p:sp>
      <p:sp>
        <p:nvSpPr>
          <p:cNvPr id="93" name="Text Box 137"/>
          <p:cNvSpPr txBox="1">
            <a:spLocks noChangeArrowheads="1"/>
          </p:cNvSpPr>
          <p:nvPr/>
        </p:nvSpPr>
        <p:spPr bwMode="auto">
          <a:xfrm>
            <a:off x="2125095" y="4403231"/>
            <a:ext cx="476660" cy="1231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0" rIns="36000" bIns="0" anchor="ctr" anchorCtr="1">
            <a:spAutoFit/>
          </a:bodyPr>
          <a:lstStyle>
            <a:defPPr>
              <a:defRPr lang="ko-KR"/>
            </a:defPPr>
            <a:lvl1pPr fontAlgn="ctr">
              <a:buFont typeface="Wingdings" panose="05000000000000000000" pitchFamily="2" charset="2"/>
              <a:buNone/>
              <a:defRPr sz="900" b="0">
                <a:solidFill>
                  <a:srgbClr val="000000"/>
                </a:solidFill>
                <a:latin typeface="Arial Narrow" panose="020B0606020202030204" pitchFamily="34" charset="0"/>
                <a:ea typeface="LG스마트체2.0 Regular" panose="020B0600000101010101" pitchFamily="50" charset="-127"/>
              </a:defRPr>
            </a:lvl1pPr>
          </a:lstStyle>
          <a:p>
            <a:r>
              <a:rPr lang="ko-KR" altLang="en-US" sz="800" dirty="0" smtClean="0"/>
              <a:t>타워 </a:t>
            </a:r>
            <a:r>
              <a:rPr lang="en-US" altLang="ko-KR" sz="800" dirty="0" smtClean="0"/>
              <a:t>MCE</a:t>
            </a:r>
            <a:endParaRPr lang="en-US" altLang="ko-KR" sz="800" dirty="0"/>
          </a:p>
        </p:txBody>
      </p:sp>
      <p:sp>
        <p:nvSpPr>
          <p:cNvPr id="96" name="Text Box 137"/>
          <p:cNvSpPr txBox="1">
            <a:spLocks noChangeArrowheads="1"/>
          </p:cNvSpPr>
          <p:nvPr/>
        </p:nvSpPr>
        <p:spPr bwMode="auto">
          <a:xfrm>
            <a:off x="2585084" y="4257516"/>
            <a:ext cx="361244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0" rIns="36000" bIns="0" anchor="ctr" anchorCtr="1">
            <a:spAutoFit/>
          </a:bodyPr>
          <a:lstStyle>
            <a:defPPr>
              <a:defRPr lang="ko-KR"/>
            </a:defPPr>
            <a:lvl1pPr fontAlgn="ctr">
              <a:buFont typeface="Wingdings" panose="05000000000000000000" pitchFamily="2" charset="2"/>
              <a:buNone/>
              <a:defRPr sz="800" b="0">
                <a:solidFill>
                  <a:srgbClr val="000000"/>
                </a:solidFill>
                <a:latin typeface="Arial Narrow" panose="020B0606020202030204" pitchFamily="34" charset="0"/>
                <a:ea typeface="LG스마트체2.0 Regular" panose="020B0600000101010101" pitchFamily="50" charset="-127"/>
              </a:defRPr>
            </a:lvl1pPr>
          </a:lstStyle>
          <a:p>
            <a:pPr algn="ctr"/>
            <a:r>
              <a:rPr lang="ko-KR" altLang="en-US" dirty="0" smtClean="0"/>
              <a:t>압축기</a:t>
            </a:r>
            <a:endParaRPr lang="en-US" altLang="ko-KR" dirty="0"/>
          </a:p>
          <a:p>
            <a:pPr algn="ctr"/>
            <a:r>
              <a:rPr lang="ko-KR" altLang="en-US" dirty="0" smtClean="0"/>
              <a:t>변경</a:t>
            </a:r>
            <a:endParaRPr lang="en-US" altLang="ko-KR" dirty="0"/>
          </a:p>
        </p:txBody>
      </p:sp>
      <p:sp>
        <p:nvSpPr>
          <p:cNvPr id="99" name="Text Box 137"/>
          <p:cNvSpPr txBox="1">
            <a:spLocks noChangeArrowheads="1"/>
          </p:cNvSpPr>
          <p:nvPr/>
        </p:nvSpPr>
        <p:spPr bwMode="auto">
          <a:xfrm>
            <a:off x="1817707" y="4245414"/>
            <a:ext cx="257049" cy="1384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0" rIns="36000" bIns="0" anchor="ctr" anchorCtr="1">
            <a:spAutoFit/>
          </a:bodyPr>
          <a:lstStyle>
            <a:defPPr>
              <a:defRPr lang="ko-KR"/>
            </a:defPPr>
            <a:lvl1pPr fontAlgn="ctr">
              <a:buFont typeface="Wingdings" panose="05000000000000000000" pitchFamily="2" charset="2"/>
              <a:buNone/>
              <a:defRPr sz="900" b="0">
                <a:solidFill>
                  <a:srgbClr val="000000"/>
                </a:solidFill>
                <a:latin typeface="Arial Narrow" panose="020B0606020202030204" pitchFamily="34" charset="0"/>
                <a:ea typeface="LG스마트체2.0 Regular" panose="020B0600000101010101" pitchFamily="50" charset="-127"/>
              </a:defRPr>
            </a:lvl1pPr>
          </a:lstStyle>
          <a:p>
            <a:r>
              <a:rPr lang="en-US" altLang="ko-KR" dirty="0"/>
              <a:t>6.19</a:t>
            </a:r>
          </a:p>
        </p:txBody>
      </p:sp>
      <p:sp>
        <p:nvSpPr>
          <p:cNvPr id="103" name="Text Box 137"/>
          <p:cNvSpPr txBox="1">
            <a:spLocks noChangeArrowheads="1"/>
          </p:cNvSpPr>
          <p:nvPr/>
        </p:nvSpPr>
        <p:spPr bwMode="auto">
          <a:xfrm>
            <a:off x="2234901" y="4101646"/>
            <a:ext cx="257049" cy="1384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0" rIns="36000" bIns="0" anchor="ctr" anchorCtr="1">
            <a:spAutoFit/>
          </a:bodyPr>
          <a:lstStyle>
            <a:defPPr>
              <a:defRPr lang="ko-KR"/>
            </a:defPPr>
            <a:lvl1pPr fontAlgn="ctr">
              <a:buFont typeface="Wingdings" panose="05000000000000000000" pitchFamily="2" charset="2"/>
              <a:buNone/>
              <a:defRPr sz="900" b="0">
                <a:solidFill>
                  <a:srgbClr val="000000"/>
                </a:solidFill>
                <a:latin typeface="Arial Narrow" panose="020B0606020202030204" pitchFamily="34" charset="0"/>
                <a:ea typeface="LG스마트체2.0 Regular" panose="020B0600000101010101" pitchFamily="50" charset="-127"/>
              </a:defRPr>
            </a:lvl1pPr>
          </a:lstStyle>
          <a:p>
            <a:r>
              <a:rPr lang="en-US" altLang="ko-KR" dirty="0" smtClean="0"/>
              <a:t>6.22</a:t>
            </a:r>
            <a:endParaRPr lang="en-US" altLang="ko-KR" dirty="0"/>
          </a:p>
        </p:txBody>
      </p:sp>
      <p:sp>
        <p:nvSpPr>
          <p:cNvPr id="121" name="Text Box 137"/>
          <p:cNvSpPr txBox="1">
            <a:spLocks noChangeArrowheads="1"/>
          </p:cNvSpPr>
          <p:nvPr/>
        </p:nvSpPr>
        <p:spPr bwMode="auto">
          <a:xfrm>
            <a:off x="2637182" y="3933829"/>
            <a:ext cx="257049" cy="1384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0" rIns="36000" bIns="0" anchor="ctr" anchorCtr="1">
            <a:spAutoFit/>
          </a:bodyPr>
          <a:lstStyle>
            <a:defPPr>
              <a:defRPr lang="ko-KR"/>
            </a:defPPr>
            <a:lvl1pPr fontAlgn="ctr">
              <a:buFont typeface="Wingdings" panose="05000000000000000000" pitchFamily="2" charset="2"/>
              <a:buNone/>
              <a:defRPr sz="900" b="0">
                <a:solidFill>
                  <a:srgbClr val="000000"/>
                </a:solidFill>
                <a:latin typeface="Arial Narrow" panose="020B0606020202030204" pitchFamily="34" charset="0"/>
                <a:ea typeface="LG스마트체2.0 Regular" panose="020B0600000101010101" pitchFamily="50" charset="-127"/>
              </a:defRPr>
            </a:lvl1pPr>
          </a:lstStyle>
          <a:p>
            <a:r>
              <a:rPr lang="en-US" altLang="ko-KR" dirty="0" smtClean="0"/>
              <a:t>6.27</a:t>
            </a:r>
            <a:endParaRPr lang="en-US" altLang="ko-KR" dirty="0"/>
          </a:p>
        </p:txBody>
      </p:sp>
      <p:sp>
        <p:nvSpPr>
          <p:cNvPr id="122" name="Text Box 137"/>
          <p:cNvSpPr txBox="1">
            <a:spLocks noChangeArrowheads="1"/>
          </p:cNvSpPr>
          <p:nvPr/>
        </p:nvSpPr>
        <p:spPr bwMode="auto">
          <a:xfrm>
            <a:off x="3052544" y="3795584"/>
            <a:ext cx="257049" cy="1384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0" rIns="36000" bIns="0" anchor="ctr" anchorCtr="1">
            <a:spAutoFit/>
          </a:bodyPr>
          <a:lstStyle>
            <a:defPPr>
              <a:defRPr lang="ko-KR"/>
            </a:defPPr>
            <a:lvl1pPr fontAlgn="ctr">
              <a:buFont typeface="Wingdings" panose="05000000000000000000" pitchFamily="2" charset="2"/>
              <a:buNone/>
              <a:defRPr sz="900" b="0">
                <a:solidFill>
                  <a:srgbClr val="000000"/>
                </a:solidFill>
                <a:latin typeface="Arial Narrow" panose="020B0606020202030204" pitchFamily="34" charset="0"/>
                <a:ea typeface="LG스마트체2.0 Regular" panose="020B0600000101010101" pitchFamily="50" charset="-127"/>
              </a:defRPr>
            </a:lvl1pPr>
          </a:lstStyle>
          <a:p>
            <a:r>
              <a:rPr lang="en-US" altLang="ko-KR" dirty="0" smtClean="0"/>
              <a:t>6.35</a:t>
            </a:r>
            <a:endParaRPr lang="en-US" altLang="ko-KR" dirty="0"/>
          </a:p>
        </p:txBody>
      </p:sp>
      <p:sp>
        <p:nvSpPr>
          <p:cNvPr id="125" name="Text Box 137"/>
          <p:cNvSpPr txBox="1">
            <a:spLocks noChangeArrowheads="1"/>
          </p:cNvSpPr>
          <p:nvPr/>
        </p:nvSpPr>
        <p:spPr bwMode="auto">
          <a:xfrm>
            <a:off x="3054147" y="4104142"/>
            <a:ext cx="253843" cy="1231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0" rIns="36000" bIns="0" anchor="ctr" anchorCtr="1">
            <a:spAutoFit/>
          </a:bodyPr>
          <a:lstStyle>
            <a:defPPr>
              <a:defRPr lang="ko-KR"/>
            </a:defPPr>
            <a:lvl1pPr algn="ctr" fontAlgn="ctr">
              <a:buFont typeface="Wingdings" panose="05000000000000000000" pitchFamily="2" charset="2"/>
              <a:buNone/>
              <a:defRPr sz="800" b="0">
                <a:solidFill>
                  <a:srgbClr val="000000"/>
                </a:solidFill>
                <a:latin typeface="Arial Narrow" panose="020B0606020202030204" pitchFamily="34" charset="0"/>
                <a:ea typeface="LG스마트체2.0 Regular" panose="020B0600000101010101" pitchFamily="50" charset="-127"/>
              </a:defRPr>
            </a:lvl1pPr>
          </a:lstStyle>
          <a:p>
            <a:r>
              <a:rPr lang="en-US" altLang="ko-KR" dirty="0" smtClean="0"/>
              <a:t>R-32</a:t>
            </a:r>
            <a:endParaRPr lang="en-US" altLang="ko-KR" dirty="0"/>
          </a:p>
        </p:txBody>
      </p:sp>
      <p:cxnSp>
        <p:nvCxnSpPr>
          <p:cNvPr id="128" name="직선 연결선 127"/>
          <p:cNvCxnSpPr/>
          <p:nvPr/>
        </p:nvCxnSpPr>
        <p:spPr>
          <a:xfrm>
            <a:off x="3829581" y="3743995"/>
            <a:ext cx="283760" cy="0"/>
          </a:xfrm>
          <a:prstGeom prst="line">
            <a:avLst/>
          </a:prstGeom>
          <a:ln>
            <a:solidFill>
              <a:srgbClr val="0066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Text Box 137"/>
          <p:cNvSpPr txBox="1">
            <a:spLocks noChangeArrowheads="1"/>
          </p:cNvSpPr>
          <p:nvPr/>
        </p:nvSpPr>
        <p:spPr bwMode="auto">
          <a:xfrm>
            <a:off x="1838830" y="4390089"/>
            <a:ext cx="214802" cy="1077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ctr" anchorCtr="1">
            <a:spAutoFit/>
          </a:bodyPr>
          <a:lstStyle>
            <a:defPPr>
              <a:defRPr lang="ko-KR"/>
            </a:defPPr>
            <a:lvl1pPr fontAlgn="ctr">
              <a:buFont typeface="Wingdings" panose="05000000000000000000" pitchFamily="2" charset="2"/>
              <a:buNone/>
              <a:defRPr sz="900" b="0">
                <a:solidFill>
                  <a:srgbClr val="000000"/>
                </a:solidFill>
                <a:latin typeface="Arial Narrow" panose="020B0606020202030204" pitchFamily="34" charset="0"/>
                <a:ea typeface="LG스마트체2.0 Regular" panose="020B0600000101010101" pitchFamily="50" charset="-127"/>
              </a:defRPr>
            </a:lvl1pPr>
          </a:lstStyle>
          <a:p>
            <a:r>
              <a:rPr lang="en-US" altLang="ko-KR" sz="700" dirty="0" smtClean="0"/>
              <a:t>0.3%</a:t>
            </a:r>
            <a:r>
              <a:rPr lang="ko-KR" altLang="en-US" sz="700" b="1" smtClean="0"/>
              <a:t>↑</a:t>
            </a:r>
            <a:endParaRPr lang="en-US" altLang="ko-KR" sz="700" b="1" dirty="0"/>
          </a:p>
        </p:txBody>
      </p:sp>
      <p:sp>
        <p:nvSpPr>
          <p:cNvPr id="130" name="Text Box 137"/>
          <p:cNvSpPr txBox="1">
            <a:spLocks noChangeArrowheads="1"/>
          </p:cNvSpPr>
          <p:nvPr/>
        </p:nvSpPr>
        <p:spPr bwMode="auto">
          <a:xfrm>
            <a:off x="2256024" y="4263092"/>
            <a:ext cx="214802" cy="1077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ctr" anchorCtr="1">
            <a:spAutoFit/>
          </a:bodyPr>
          <a:lstStyle>
            <a:defPPr>
              <a:defRPr lang="ko-KR"/>
            </a:defPPr>
            <a:lvl1pPr fontAlgn="ctr">
              <a:buFont typeface="Wingdings" panose="05000000000000000000" pitchFamily="2" charset="2"/>
              <a:buNone/>
              <a:defRPr sz="900" b="0">
                <a:solidFill>
                  <a:srgbClr val="000000"/>
                </a:solidFill>
                <a:latin typeface="Arial Narrow" panose="020B0606020202030204" pitchFamily="34" charset="0"/>
                <a:ea typeface="LG스마트체2.0 Regular" panose="020B0600000101010101" pitchFamily="50" charset="-127"/>
              </a:defRPr>
            </a:lvl1pPr>
          </a:lstStyle>
          <a:p>
            <a:r>
              <a:rPr lang="en-US" altLang="ko-KR" sz="700" dirty="0" smtClean="0"/>
              <a:t>0.6%</a:t>
            </a:r>
            <a:r>
              <a:rPr lang="ko-KR" altLang="en-US" sz="700" b="1" dirty="0" smtClean="0"/>
              <a:t>↑</a:t>
            </a:r>
            <a:endParaRPr lang="en-US" altLang="ko-KR" sz="700" b="1" dirty="0"/>
          </a:p>
        </p:txBody>
      </p:sp>
      <p:grpSp>
        <p:nvGrpSpPr>
          <p:cNvPr id="131" name="그룹 130"/>
          <p:cNvGrpSpPr/>
          <p:nvPr/>
        </p:nvGrpSpPr>
        <p:grpSpPr>
          <a:xfrm>
            <a:off x="2585686" y="4073353"/>
            <a:ext cx="360040" cy="162000"/>
            <a:chOff x="7335034" y="2776879"/>
            <a:chExt cx="360040" cy="162000"/>
          </a:xfrm>
        </p:grpSpPr>
        <p:sp>
          <p:nvSpPr>
            <p:cNvPr id="132" name="Rectangle 3"/>
            <p:cNvSpPr>
              <a:spLocks noChangeArrowheads="1"/>
            </p:cNvSpPr>
            <p:nvPr/>
          </p:nvSpPr>
          <p:spPr bwMode="auto">
            <a:xfrm>
              <a:off x="7335034" y="2776879"/>
              <a:ext cx="360040" cy="162000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/>
          </p:spPr>
          <p:txBody>
            <a:bodyPr wrap="none" anchor="ctr"/>
            <a:lstStyle>
              <a:lvl1pPr>
                <a:defRPr sz="1200">
                  <a:solidFill>
                    <a:schemeClr val="tx1"/>
                  </a:solidFill>
                  <a:latin typeface="Arial" charset="0"/>
                  <a:ea typeface="돋움" pitchFamily="50" charset="-127"/>
                </a:defRPr>
              </a:lvl1pPr>
              <a:lvl2pPr marL="742950" indent="-285750">
                <a:defRPr sz="1200">
                  <a:solidFill>
                    <a:schemeClr val="tx1"/>
                  </a:solidFill>
                  <a:latin typeface="Arial" charset="0"/>
                  <a:ea typeface="돋움" pitchFamily="50" charset="-127"/>
                </a:defRPr>
              </a:lvl2pPr>
              <a:lvl3pPr marL="1143000" indent="-228600">
                <a:defRPr sz="1200">
                  <a:solidFill>
                    <a:schemeClr val="tx1"/>
                  </a:solidFill>
                  <a:latin typeface="Arial" charset="0"/>
                  <a:ea typeface="돋움" pitchFamily="50" charset="-127"/>
                </a:defRPr>
              </a:lvl3pPr>
              <a:lvl4pPr marL="1600200" indent="-228600">
                <a:defRPr sz="1200">
                  <a:solidFill>
                    <a:schemeClr val="tx1"/>
                  </a:solidFill>
                  <a:latin typeface="Arial" charset="0"/>
                  <a:ea typeface="돋움" pitchFamily="50" charset="-127"/>
                </a:defRPr>
              </a:lvl4pPr>
              <a:lvl5pPr marL="2057400" indent="-228600">
                <a:defRPr sz="1200">
                  <a:solidFill>
                    <a:schemeClr val="tx1"/>
                  </a:solidFill>
                  <a:latin typeface="Arial" charset="0"/>
                  <a:ea typeface="돋움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charset="0"/>
                  <a:ea typeface="돋움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charset="0"/>
                  <a:ea typeface="돋움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charset="0"/>
                  <a:ea typeface="돋움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charset="0"/>
                  <a:ea typeface="돋움" pitchFamily="50" charset="-127"/>
                </a:defRPr>
              </a:lvl9pPr>
            </a:lstStyle>
            <a:p>
              <a:pPr algn="ctr" eaLnBrk="0" latinLnBrk="0" hangingPunct="0">
                <a:defRPr/>
              </a:pPr>
              <a:endParaRPr lang="ko-KR" altLang="en-US" kern="0" dirty="0" smtClean="0">
                <a:solidFill>
                  <a:srgbClr val="000000"/>
                </a:solidFill>
                <a:latin typeface="Arial Narrow" panose="020B0606020202030204" pitchFamily="34" charset="0"/>
                <a:ea typeface="LG스마트체2.0 Regular" panose="020B0600000101010101" pitchFamily="50" charset="-127"/>
                <a:cs typeface="Arial" charset="0"/>
              </a:endParaRPr>
            </a:p>
          </p:txBody>
        </p:sp>
        <p:sp>
          <p:nvSpPr>
            <p:cNvPr id="133" name="Text Box 137"/>
            <p:cNvSpPr txBox="1">
              <a:spLocks noChangeArrowheads="1"/>
            </p:cNvSpPr>
            <p:nvPr/>
          </p:nvSpPr>
          <p:spPr bwMode="auto">
            <a:xfrm>
              <a:off x="7407653" y="2814084"/>
              <a:ext cx="214802" cy="1077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 anchor="ctr" anchorCtr="1">
              <a:spAutoFit/>
            </a:bodyPr>
            <a:lstStyle>
              <a:defPPr>
                <a:defRPr lang="ko-KR"/>
              </a:defPPr>
              <a:lvl1pPr fontAlgn="ctr">
                <a:buFont typeface="Wingdings" panose="05000000000000000000" pitchFamily="2" charset="2"/>
                <a:buNone/>
                <a:defRPr sz="900" b="0">
                  <a:solidFill>
                    <a:srgbClr val="000000"/>
                  </a:solidFill>
                  <a:latin typeface="Arial Narrow" panose="020B0606020202030204" pitchFamily="34" charset="0"/>
                  <a:ea typeface="LG스마트체2.0 Regular" panose="020B0600000101010101" pitchFamily="50" charset="-127"/>
                </a:defRPr>
              </a:lvl1pPr>
            </a:lstStyle>
            <a:p>
              <a:r>
                <a:rPr lang="en-US" altLang="ko-KR" sz="700" dirty="0" smtClean="0"/>
                <a:t>0.8%</a:t>
              </a:r>
              <a:r>
                <a:rPr lang="ko-KR" altLang="en-US" sz="700" b="1" dirty="0" smtClean="0"/>
                <a:t>↑</a:t>
              </a:r>
              <a:endParaRPr lang="en-US" altLang="ko-KR" sz="700" b="1" dirty="0"/>
            </a:p>
          </p:txBody>
        </p:sp>
      </p:grpSp>
      <p:grpSp>
        <p:nvGrpSpPr>
          <p:cNvPr id="134" name="그룹 133"/>
          <p:cNvGrpSpPr/>
          <p:nvPr/>
        </p:nvGrpSpPr>
        <p:grpSpPr>
          <a:xfrm>
            <a:off x="3001048" y="3940401"/>
            <a:ext cx="360040" cy="144017"/>
            <a:chOff x="7750396" y="2703196"/>
            <a:chExt cx="360040" cy="144017"/>
          </a:xfrm>
        </p:grpSpPr>
        <p:sp>
          <p:nvSpPr>
            <p:cNvPr id="135" name="Rectangle 3"/>
            <p:cNvSpPr>
              <a:spLocks noChangeArrowheads="1"/>
            </p:cNvSpPr>
            <p:nvPr/>
          </p:nvSpPr>
          <p:spPr bwMode="auto">
            <a:xfrm>
              <a:off x="7750396" y="2703196"/>
              <a:ext cx="360040" cy="144017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/>
          </p:spPr>
          <p:txBody>
            <a:bodyPr wrap="none" anchor="ctr"/>
            <a:lstStyle>
              <a:lvl1pPr>
                <a:defRPr sz="1200">
                  <a:solidFill>
                    <a:schemeClr val="tx1"/>
                  </a:solidFill>
                  <a:latin typeface="Arial" charset="0"/>
                  <a:ea typeface="돋움" pitchFamily="50" charset="-127"/>
                </a:defRPr>
              </a:lvl1pPr>
              <a:lvl2pPr marL="742950" indent="-285750">
                <a:defRPr sz="1200">
                  <a:solidFill>
                    <a:schemeClr val="tx1"/>
                  </a:solidFill>
                  <a:latin typeface="Arial" charset="0"/>
                  <a:ea typeface="돋움" pitchFamily="50" charset="-127"/>
                </a:defRPr>
              </a:lvl2pPr>
              <a:lvl3pPr marL="1143000" indent="-228600">
                <a:defRPr sz="1200">
                  <a:solidFill>
                    <a:schemeClr val="tx1"/>
                  </a:solidFill>
                  <a:latin typeface="Arial" charset="0"/>
                  <a:ea typeface="돋움" pitchFamily="50" charset="-127"/>
                </a:defRPr>
              </a:lvl3pPr>
              <a:lvl4pPr marL="1600200" indent="-228600">
                <a:defRPr sz="1200">
                  <a:solidFill>
                    <a:schemeClr val="tx1"/>
                  </a:solidFill>
                  <a:latin typeface="Arial" charset="0"/>
                  <a:ea typeface="돋움" pitchFamily="50" charset="-127"/>
                </a:defRPr>
              </a:lvl4pPr>
              <a:lvl5pPr marL="2057400" indent="-228600">
                <a:defRPr sz="1200">
                  <a:solidFill>
                    <a:schemeClr val="tx1"/>
                  </a:solidFill>
                  <a:latin typeface="Arial" charset="0"/>
                  <a:ea typeface="돋움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charset="0"/>
                  <a:ea typeface="돋움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charset="0"/>
                  <a:ea typeface="돋움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charset="0"/>
                  <a:ea typeface="돋움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charset="0"/>
                  <a:ea typeface="돋움" pitchFamily="50" charset="-127"/>
                </a:defRPr>
              </a:lvl9pPr>
            </a:lstStyle>
            <a:p>
              <a:pPr algn="ctr" eaLnBrk="0" latinLnBrk="0" hangingPunct="0">
                <a:defRPr/>
              </a:pPr>
              <a:endParaRPr lang="ko-KR" altLang="en-US" kern="0" dirty="0" smtClean="0">
                <a:solidFill>
                  <a:srgbClr val="000000"/>
                </a:solidFill>
                <a:latin typeface="Arial Narrow" panose="020B0606020202030204" pitchFamily="34" charset="0"/>
                <a:ea typeface="LG스마트체2.0 Regular" panose="020B0600000101010101" pitchFamily="50" charset="-127"/>
                <a:cs typeface="Arial" charset="0"/>
              </a:endParaRPr>
            </a:p>
          </p:txBody>
        </p:sp>
        <p:sp>
          <p:nvSpPr>
            <p:cNvPr id="136" name="Text Box 137"/>
            <p:cNvSpPr txBox="1">
              <a:spLocks noChangeArrowheads="1"/>
            </p:cNvSpPr>
            <p:nvPr/>
          </p:nvSpPr>
          <p:spPr bwMode="auto">
            <a:xfrm>
              <a:off x="7823015" y="2723616"/>
              <a:ext cx="214802" cy="1077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 anchor="ctr" anchorCtr="1">
              <a:spAutoFit/>
            </a:bodyPr>
            <a:lstStyle>
              <a:defPPr>
                <a:defRPr lang="ko-KR"/>
              </a:defPPr>
              <a:lvl1pPr fontAlgn="ctr">
                <a:buFont typeface="Wingdings" panose="05000000000000000000" pitchFamily="2" charset="2"/>
                <a:buNone/>
                <a:defRPr sz="900" b="0">
                  <a:solidFill>
                    <a:srgbClr val="000000"/>
                  </a:solidFill>
                  <a:latin typeface="Arial Narrow" panose="020B0606020202030204" pitchFamily="34" charset="0"/>
                  <a:ea typeface="LG스마트체2.0 Regular" panose="020B0600000101010101" pitchFamily="50" charset="-127"/>
                </a:defRPr>
              </a:lvl1pPr>
            </a:lstStyle>
            <a:p>
              <a:r>
                <a:rPr lang="en-US" altLang="ko-KR" sz="700" dirty="0" smtClean="0"/>
                <a:t>1.2%</a:t>
              </a:r>
              <a:r>
                <a:rPr lang="ko-KR" altLang="en-US" sz="700" b="1" dirty="0" smtClean="0"/>
                <a:t>↑</a:t>
              </a:r>
              <a:endParaRPr lang="en-US" altLang="ko-KR" sz="700" b="1" dirty="0"/>
            </a:p>
          </p:txBody>
        </p:sp>
      </p:grpSp>
      <p:sp>
        <p:nvSpPr>
          <p:cNvPr id="137" name="TextBox 136"/>
          <p:cNvSpPr txBox="1"/>
          <p:nvPr/>
        </p:nvSpPr>
        <p:spPr>
          <a:xfrm>
            <a:off x="2155819" y="4485722"/>
            <a:ext cx="457424" cy="3189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t" anchorCtr="0">
            <a:spAutoFit/>
          </a:bodyPr>
          <a:lstStyle>
            <a:defPPr>
              <a:defRPr lang="ko-KR"/>
            </a:defPPr>
            <a:lvl1pPr fontAlgn="ctr">
              <a:buFont typeface="Wingdings" panose="05000000000000000000" pitchFamily="2" charset="2"/>
              <a:buChar char="§"/>
              <a:defRPr sz="1100" b="1">
                <a:solidFill>
                  <a:srgbClr val="000000"/>
                </a:solidFill>
                <a:latin typeface="Arial Narrow" panose="020B0606020202030204" pitchFamily="34" charset="0"/>
                <a:ea typeface="LG스마트체2.0 Regular" panose="020B0600000101010101" pitchFamily="50" charset="-127"/>
              </a:defRPr>
            </a:lvl1pPr>
          </a:lstStyle>
          <a:p>
            <a:pPr algn="ctr">
              <a:buNone/>
            </a:pPr>
            <a:r>
              <a:rPr lang="ko-KR" altLang="en-US" sz="800" b="0" dirty="0" smtClean="0">
                <a:solidFill>
                  <a:srgbClr val="006600"/>
                </a:solidFill>
              </a:rPr>
              <a:t>금형수정</a:t>
            </a:r>
            <a:endParaRPr lang="en-US" altLang="ko-KR" sz="800" b="0" dirty="0" smtClean="0">
              <a:solidFill>
                <a:srgbClr val="006600"/>
              </a:solidFill>
            </a:endParaRPr>
          </a:p>
          <a:p>
            <a:pPr algn="ctr">
              <a:buNone/>
            </a:pPr>
            <a:r>
              <a:rPr lang="ko-KR" altLang="en-US" sz="800" b="0" dirty="0" smtClean="0">
                <a:solidFill>
                  <a:srgbClr val="006600"/>
                </a:solidFill>
              </a:rPr>
              <a:t>필</a:t>
            </a:r>
            <a:r>
              <a:rPr lang="ko-KR" altLang="en-US" sz="800" b="0" dirty="0">
                <a:solidFill>
                  <a:srgbClr val="006600"/>
                </a:solidFill>
              </a:rPr>
              <a:t>요</a:t>
            </a:r>
            <a:endParaRPr lang="en-US" altLang="ko-KR" sz="800" b="0" dirty="0">
              <a:solidFill>
                <a:srgbClr val="006600"/>
              </a:solidFill>
            </a:endParaRPr>
          </a:p>
        </p:txBody>
      </p:sp>
      <p:cxnSp>
        <p:nvCxnSpPr>
          <p:cNvPr id="138" name="직선 화살표 연결선 137"/>
          <p:cNvCxnSpPr/>
          <p:nvPr/>
        </p:nvCxnSpPr>
        <p:spPr bwMode="auto">
          <a:xfrm flipV="1">
            <a:off x="3937594" y="3741017"/>
            <a:ext cx="0" cy="1800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066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139" name="직사각형 138"/>
          <p:cNvSpPr/>
          <p:nvPr/>
        </p:nvSpPr>
        <p:spPr>
          <a:xfrm>
            <a:off x="3080572" y="4424296"/>
            <a:ext cx="1430447" cy="3497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t" anchorCtr="0">
            <a:spAutoFit/>
          </a:bodyPr>
          <a:lstStyle/>
          <a:p>
            <a:pPr fontAlgn="ctr">
              <a:buFont typeface="Wingdings" panose="05000000000000000000" pitchFamily="2" charset="2"/>
              <a:buNone/>
            </a:pPr>
            <a:r>
              <a:rPr lang="en-US" altLang="ko-KR" sz="900" dirty="0" smtClean="0">
                <a:solidFill>
                  <a:srgbClr val="006600"/>
                </a:solidFill>
                <a:latin typeface="Arial Narrow" panose="020B0606020202030204" pitchFamily="34" charset="0"/>
                <a:ea typeface="LG스마트체2.0 Regular" panose="020B0600000101010101" pitchFamily="50" charset="-127"/>
              </a:rPr>
              <a:t>- </a:t>
            </a:r>
            <a:r>
              <a:rPr lang="ko-KR" altLang="en-US" sz="900" smtClean="0">
                <a:solidFill>
                  <a:srgbClr val="006600"/>
                </a:solidFill>
                <a:latin typeface="Arial Narrow" panose="020B0606020202030204" pitchFamily="34" charset="0"/>
                <a:ea typeface="LG스마트체2.0 Regular" panose="020B0600000101010101" pitchFamily="50" charset="-127"/>
              </a:rPr>
              <a:t>흡입 면적</a:t>
            </a:r>
            <a:r>
              <a:rPr lang="en-US" altLang="ko-KR" sz="900" dirty="0">
                <a:solidFill>
                  <a:srgbClr val="006600"/>
                </a:solidFill>
                <a:latin typeface="Arial Narrow" panose="020B0606020202030204" pitchFamily="34" charset="0"/>
                <a:ea typeface="LG스마트체2.0 Regular" panose="020B0600000101010101" pitchFamily="50" charset="-127"/>
              </a:rPr>
              <a:t> </a:t>
            </a:r>
            <a:r>
              <a:rPr lang="ko-KR" altLang="en-US" sz="900" smtClean="0">
                <a:solidFill>
                  <a:srgbClr val="006600"/>
                </a:solidFill>
                <a:latin typeface="Arial Narrow" panose="020B0606020202030204" pitchFamily="34" charset="0"/>
                <a:ea typeface="LG스마트체2.0 Regular" panose="020B0600000101010101" pitchFamily="50" charset="-127"/>
              </a:rPr>
              <a:t>타워</a:t>
            </a:r>
            <a:r>
              <a:rPr lang="en-US" altLang="ko-KR" sz="900" dirty="0" smtClean="0">
                <a:solidFill>
                  <a:srgbClr val="006600"/>
                </a:solidFill>
                <a:latin typeface="Arial Narrow" panose="020B0606020202030204" pitchFamily="34" charset="0"/>
                <a:ea typeface="LG스마트체2.0 Regular" panose="020B0600000101010101" pitchFamily="50" charset="-127"/>
              </a:rPr>
              <a:t> </a:t>
            </a:r>
            <a:r>
              <a:rPr lang="ko-KR" altLang="en-US" sz="900" smtClean="0">
                <a:solidFill>
                  <a:srgbClr val="006600"/>
                </a:solidFill>
                <a:latin typeface="Arial Narrow" panose="020B0606020202030204" pitchFamily="34" charset="0"/>
                <a:ea typeface="LG스마트체2.0 Regular" panose="020B0600000101010101" pitchFamily="50" charset="-127"/>
              </a:rPr>
              <a:t>대비 </a:t>
            </a:r>
            <a:r>
              <a:rPr lang="en-US" altLang="ko-KR" sz="900" dirty="0">
                <a:solidFill>
                  <a:srgbClr val="006600"/>
                </a:solidFill>
                <a:latin typeface="Arial Narrow" panose="020B0606020202030204" pitchFamily="34" charset="0"/>
                <a:ea typeface="LG스마트체2.0 Regular" panose="020B0600000101010101" pitchFamily="50" charset="-127"/>
              </a:rPr>
              <a:t>78.6</a:t>
            </a:r>
            <a:r>
              <a:rPr lang="en-US" altLang="ko-KR" sz="900" dirty="0" smtClean="0">
                <a:solidFill>
                  <a:srgbClr val="006600"/>
                </a:solidFill>
                <a:latin typeface="Arial Narrow" panose="020B0606020202030204" pitchFamily="34" charset="0"/>
                <a:ea typeface="LG스마트체2.0 Regular" panose="020B0600000101010101" pitchFamily="50" charset="-127"/>
              </a:rPr>
              <a:t>%</a:t>
            </a:r>
          </a:p>
          <a:p>
            <a:pPr fontAlgn="ctr">
              <a:buFont typeface="Wingdings" panose="05000000000000000000" pitchFamily="2" charset="2"/>
              <a:buNone/>
            </a:pPr>
            <a:r>
              <a:rPr lang="en-US" altLang="ko-KR" sz="900" dirty="0" smtClean="0">
                <a:solidFill>
                  <a:srgbClr val="006600"/>
                </a:solidFill>
                <a:latin typeface="Arial Narrow" panose="020B0606020202030204" pitchFamily="34" charset="0"/>
                <a:ea typeface="LG스마트체2.0 Regular" panose="020B0600000101010101" pitchFamily="50" charset="-127"/>
              </a:rPr>
              <a:t>- </a:t>
            </a:r>
            <a:r>
              <a:rPr lang="ko-KR" altLang="en-US" sz="900" smtClean="0">
                <a:solidFill>
                  <a:srgbClr val="006600"/>
                </a:solidFill>
                <a:latin typeface="Arial Narrow" panose="020B0606020202030204" pitchFamily="34" charset="0"/>
                <a:ea typeface="LG스마트체2.0 Regular" panose="020B0600000101010101" pitchFamily="50" charset="-127"/>
              </a:rPr>
              <a:t>풍량 </a:t>
            </a:r>
            <a:r>
              <a:rPr lang="en-US" altLang="ko-KR" sz="900" dirty="0">
                <a:solidFill>
                  <a:srgbClr val="006600"/>
                </a:solidFill>
                <a:latin typeface="Arial Narrow" panose="020B0606020202030204" pitchFamily="34" charset="0"/>
                <a:ea typeface="LG스마트체2.0 Regular" panose="020B0600000101010101" pitchFamily="50" charset="-127"/>
              </a:rPr>
              <a:t>25CMM </a:t>
            </a:r>
            <a:r>
              <a:rPr lang="ko-KR" altLang="en-US" sz="900">
                <a:solidFill>
                  <a:srgbClr val="006600"/>
                </a:solidFill>
                <a:latin typeface="Arial Narrow" panose="020B0606020202030204" pitchFamily="34" charset="0"/>
                <a:ea typeface="LG스마트체2.0 Regular" panose="020B0600000101010101" pitchFamily="50" charset="-127"/>
              </a:rPr>
              <a:t>기준 </a:t>
            </a:r>
            <a:r>
              <a:rPr lang="en-US" altLang="ko-KR" sz="900" dirty="0" smtClean="0">
                <a:solidFill>
                  <a:srgbClr val="006600"/>
                </a:solidFill>
                <a:latin typeface="Arial Narrow" panose="020B0606020202030204" pitchFamily="34" charset="0"/>
                <a:ea typeface="LG스마트체2.0 Regular" panose="020B0600000101010101" pitchFamily="50" charset="-127"/>
              </a:rPr>
              <a:t>48W</a:t>
            </a:r>
            <a:r>
              <a:rPr lang="ko-KR" altLang="en-US" sz="900">
                <a:solidFill>
                  <a:srgbClr val="006600"/>
                </a:solidFill>
                <a:latin typeface="Arial Narrow" panose="020B0606020202030204" pitchFamily="34" charset="0"/>
                <a:ea typeface="LG스마트체2.0 Regular" panose="020B0600000101010101" pitchFamily="50" charset="-127"/>
              </a:rPr>
              <a:t> </a:t>
            </a:r>
            <a:r>
              <a:rPr lang="ko-KR" altLang="en-US" sz="900" smtClean="0">
                <a:solidFill>
                  <a:srgbClr val="006600"/>
                </a:solidFill>
                <a:latin typeface="Arial Narrow" panose="020B0606020202030204" pitchFamily="34" charset="0"/>
                <a:ea typeface="LG스마트체2.0 Regular" panose="020B0600000101010101" pitchFamily="50" charset="-127"/>
              </a:rPr>
              <a:t>높음</a:t>
            </a:r>
            <a:r>
              <a:rPr lang="en-US" altLang="ko-KR" sz="900" dirty="0" smtClean="0">
                <a:solidFill>
                  <a:srgbClr val="006600"/>
                </a:solidFill>
                <a:latin typeface="Arial Narrow" panose="020B0606020202030204" pitchFamily="34" charset="0"/>
                <a:ea typeface="LG스마트체2.0 Regular" panose="020B0600000101010101" pitchFamily="50" charset="-127"/>
              </a:rPr>
              <a:t> </a:t>
            </a:r>
            <a:endParaRPr lang="en-US" altLang="ko-KR" sz="900" dirty="0">
              <a:solidFill>
                <a:srgbClr val="006600"/>
              </a:solidFill>
              <a:latin typeface="Arial Narrow" panose="020B0606020202030204" pitchFamily="34" charset="0"/>
              <a:ea typeface="LG스마트체2.0 Regular" panose="020B0600000101010101" pitchFamily="50" charset="-127"/>
            </a:endParaRPr>
          </a:p>
        </p:txBody>
      </p:sp>
      <p:grpSp>
        <p:nvGrpSpPr>
          <p:cNvPr id="140" name="그룹 139"/>
          <p:cNvGrpSpPr/>
          <p:nvPr/>
        </p:nvGrpSpPr>
        <p:grpSpPr>
          <a:xfrm>
            <a:off x="3463326" y="3743535"/>
            <a:ext cx="360040" cy="188119"/>
            <a:chOff x="7750396" y="2703196"/>
            <a:chExt cx="360040" cy="144017"/>
          </a:xfrm>
        </p:grpSpPr>
        <p:sp>
          <p:nvSpPr>
            <p:cNvPr id="141" name="Rectangle 3"/>
            <p:cNvSpPr>
              <a:spLocks noChangeArrowheads="1"/>
            </p:cNvSpPr>
            <p:nvPr/>
          </p:nvSpPr>
          <p:spPr bwMode="auto">
            <a:xfrm>
              <a:off x="7750396" y="2703196"/>
              <a:ext cx="360040" cy="144017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/>
          </p:spPr>
          <p:txBody>
            <a:bodyPr wrap="none" anchor="ctr"/>
            <a:lstStyle>
              <a:lvl1pPr>
                <a:defRPr sz="1200">
                  <a:solidFill>
                    <a:schemeClr val="tx1"/>
                  </a:solidFill>
                  <a:latin typeface="Arial" charset="0"/>
                  <a:ea typeface="돋움" pitchFamily="50" charset="-127"/>
                </a:defRPr>
              </a:lvl1pPr>
              <a:lvl2pPr marL="742950" indent="-285750">
                <a:defRPr sz="1200">
                  <a:solidFill>
                    <a:schemeClr val="tx1"/>
                  </a:solidFill>
                  <a:latin typeface="Arial" charset="0"/>
                  <a:ea typeface="돋움" pitchFamily="50" charset="-127"/>
                </a:defRPr>
              </a:lvl2pPr>
              <a:lvl3pPr marL="1143000" indent="-228600">
                <a:defRPr sz="1200">
                  <a:solidFill>
                    <a:schemeClr val="tx1"/>
                  </a:solidFill>
                  <a:latin typeface="Arial" charset="0"/>
                  <a:ea typeface="돋움" pitchFamily="50" charset="-127"/>
                </a:defRPr>
              </a:lvl3pPr>
              <a:lvl4pPr marL="1600200" indent="-228600">
                <a:defRPr sz="1200">
                  <a:solidFill>
                    <a:schemeClr val="tx1"/>
                  </a:solidFill>
                  <a:latin typeface="Arial" charset="0"/>
                  <a:ea typeface="돋움" pitchFamily="50" charset="-127"/>
                </a:defRPr>
              </a:lvl4pPr>
              <a:lvl5pPr marL="2057400" indent="-228600">
                <a:defRPr sz="1200">
                  <a:solidFill>
                    <a:schemeClr val="tx1"/>
                  </a:solidFill>
                  <a:latin typeface="Arial" charset="0"/>
                  <a:ea typeface="돋움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charset="0"/>
                  <a:ea typeface="돋움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charset="0"/>
                  <a:ea typeface="돋움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charset="0"/>
                  <a:ea typeface="돋움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charset="0"/>
                  <a:ea typeface="돋움" pitchFamily="50" charset="-127"/>
                </a:defRPr>
              </a:lvl9pPr>
            </a:lstStyle>
            <a:p>
              <a:pPr algn="ctr" eaLnBrk="0" latinLnBrk="0" hangingPunct="0">
                <a:defRPr/>
              </a:pPr>
              <a:endParaRPr lang="ko-KR" altLang="en-US" kern="0" dirty="0" smtClean="0">
                <a:solidFill>
                  <a:srgbClr val="000000"/>
                </a:solidFill>
                <a:latin typeface="Arial Narrow" panose="020B0606020202030204" pitchFamily="34" charset="0"/>
                <a:ea typeface="LG스마트체2.0 Regular" panose="020B0600000101010101" pitchFamily="50" charset="-127"/>
                <a:cs typeface="Arial" charset="0"/>
              </a:endParaRPr>
            </a:p>
          </p:txBody>
        </p:sp>
        <p:sp>
          <p:nvSpPr>
            <p:cNvPr id="142" name="Text Box 137"/>
            <p:cNvSpPr txBox="1">
              <a:spLocks noChangeArrowheads="1"/>
            </p:cNvSpPr>
            <p:nvPr/>
          </p:nvSpPr>
          <p:spPr bwMode="auto">
            <a:xfrm>
              <a:off x="7838255" y="2736787"/>
              <a:ext cx="214802" cy="813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 anchor="ctr" anchorCtr="1">
              <a:spAutoFit/>
            </a:bodyPr>
            <a:lstStyle>
              <a:defPPr>
                <a:defRPr lang="ko-KR"/>
              </a:defPPr>
              <a:lvl1pPr fontAlgn="ctr">
                <a:buFont typeface="Wingdings" panose="05000000000000000000" pitchFamily="2" charset="2"/>
                <a:buNone/>
                <a:defRPr sz="900" b="0">
                  <a:solidFill>
                    <a:srgbClr val="000000"/>
                  </a:solidFill>
                  <a:latin typeface="Arial Narrow" panose="020B0606020202030204" pitchFamily="34" charset="0"/>
                  <a:ea typeface="LG스마트체2.0 Regular" panose="020B0600000101010101" pitchFamily="50" charset="-127"/>
                </a:defRPr>
              </a:lvl1pPr>
            </a:lstStyle>
            <a:p>
              <a:r>
                <a:rPr lang="en-US" altLang="ko-KR" sz="700" dirty="0" smtClean="0"/>
                <a:t>2.5%</a:t>
              </a:r>
              <a:r>
                <a:rPr lang="ko-KR" altLang="en-US" sz="700" b="1" dirty="0" smtClean="0"/>
                <a:t>↑</a:t>
              </a:r>
              <a:endParaRPr lang="en-US" altLang="ko-KR" sz="700" b="1" dirty="0"/>
            </a:p>
          </p:txBody>
        </p:sp>
      </p:grpSp>
      <p:sp>
        <p:nvSpPr>
          <p:cNvPr id="143" name="Text Box 137"/>
          <p:cNvSpPr txBox="1">
            <a:spLocks noChangeArrowheads="1"/>
          </p:cNvSpPr>
          <p:nvPr/>
        </p:nvSpPr>
        <p:spPr bwMode="auto">
          <a:xfrm>
            <a:off x="3387721" y="3951800"/>
            <a:ext cx="57765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0" rIns="36000" bIns="0" anchor="ctr" anchorCtr="1">
            <a:spAutoFit/>
          </a:bodyPr>
          <a:lstStyle>
            <a:defPPr>
              <a:defRPr lang="ko-KR"/>
            </a:defPPr>
            <a:lvl1pPr fontAlgn="ctr">
              <a:buFont typeface="Wingdings" panose="05000000000000000000" pitchFamily="2" charset="2"/>
              <a:buNone/>
              <a:defRPr sz="900" b="0">
                <a:solidFill>
                  <a:srgbClr val="000000"/>
                </a:solidFill>
                <a:latin typeface="Arial Narrow" panose="020B0606020202030204" pitchFamily="34" charset="0"/>
                <a:ea typeface="LG스마트체2.0 Regular" panose="020B0600000101010101" pitchFamily="50" charset="-127"/>
              </a:defRPr>
            </a:lvl1pPr>
          </a:lstStyle>
          <a:p>
            <a:pPr algn="ctr"/>
            <a:r>
              <a:rPr lang="ko-KR" altLang="en-US" sz="800" dirty="0" smtClean="0"/>
              <a:t>실내기 </a:t>
            </a:r>
            <a:endParaRPr lang="en-US" altLang="ko-KR" sz="800" dirty="0" smtClean="0"/>
          </a:p>
          <a:p>
            <a:pPr algn="ctr"/>
            <a:r>
              <a:rPr lang="ko-KR" altLang="en-US" sz="800" dirty="0" err="1" smtClean="0"/>
              <a:t>유로부</a:t>
            </a:r>
            <a:r>
              <a:rPr lang="ko-KR" altLang="en-US" sz="800" dirty="0" smtClean="0"/>
              <a:t> 변경</a:t>
            </a:r>
            <a:endParaRPr lang="en-US" altLang="ko-KR" sz="800" dirty="0"/>
          </a:p>
        </p:txBody>
      </p:sp>
      <p:sp>
        <p:nvSpPr>
          <p:cNvPr id="144" name="TextBox 143"/>
          <p:cNvSpPr txBox="1"/>
          <p:nvPr/>
        </p:nvSpPr>
        <p:spPr>
          <a:xfrm>
            <a:off x="755415" y="3966889"/>
            <a:ext cx="1467316" cy="4420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t" anchorCtr="0">
            <a:spAutoFit/>
          </a:bodyPr>
          <a:lstStyle>
            <a:defPPr>
              <a:defRPr lang="ko-KR"/>
            </a:defPPr>
            <a:lvl1pPr fontAlgn="ctr">
              <a:buFont typeface="Wingdings" panose="05000000000000000000" pitchFamily="2" charset="2"/>
              <a:buNone/>
              <a:defRPr sz="800" b="0">
                <a:solidFill>
                  <a:srgbClr val="0066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defRPr>
            </a:lvl1pPr>
          </a:lstStyle>
          <a:p>
            <a:r>
              <a:rPr lang="ko-KR" altLang="en-US" dirty="0" smtClean="0"/>
              <a:t>제품 </a:t>
            </a:r>
            <a:r>
              <a:rPr lang="en-US" altLang="ko-KR" dirty="0" smtClean="0"/>
              <a:t>(4</a:t>
            </a:r>
            <a:r>
              <a:rPr lang="ko-KR" altLang="en-US" smtClean="0"/>
              <a:t>명</a:t>
            </a:r>
            <a:r>
              <a:rPr lang="en-US" altLang="ko-KR" dirty="0"/>
              <a:t>)</a:t>
            </a:r>
            <a:r>
              <a:rPr lang="ko-KR" altLang="en-US"/>
              <a:t> </a:t>
            </a:r>
            <a:r>
              <a:rPr lang="en-US" altLang="ko-KR" dirty="0" smtClean="0"/>
              <a:t>: </a:t>
            </a:r>
            <a:r>
              <a:rPr lang="ko-KR" altLang="en-US" smtClean="0"/>
              <a:t>기구 </a:t>
            </a:r>
            <a:r>
              <a:rPr lang="en-US" altLang="ko-KR" dirty="0" smtClean="0"/>
              <a:t>2</a:t>
            </a:r>
            <a:r>
              <a:rPr lang="ko-KR" altLang="en-US" smtClean="0"/>
              <a:t>명</a:t>
            </a:r>
            <a:r>
              <a:rPr lang="en-US" altLang="ko-KR" dirty="0" smtClean="0"/>
              <a:t>, </a:t>
            </a:r>
            <a:r>
              <a:rPr lang="ko-KR" altLang="en-US" smtClean="0"/>
              <a:t>사이클</a:t>
            </a:r>
            <a:r>
              <a:rPr lang="en-US" altLang="ko-KR" dirty="0" smtClean="0"/>
              <a:t> 2</a:t>
            </a:r>
            <a:r>
              <a:rPr lang="ko-KR" altLang="en-US" smtClean="0"/>
              <a:t>명</a:t>
            </a:r>
            <a:endParaRPr lang="en-US" altLang="ko-KR" dirty="0" smtClean="0"/>
          </a:p>
          <a:p>
            <a:r>
              <a:rPr lang="en-US" altLang="ko-KR" dirty="0" smtClean="0"/>
              <a:t>-. </a:t>
            </a:r>
            <a:r>
              <a:rPr lang="ko-KR" altLang="en-US" smtClean="0"/>
              <a:t>유로 구조 개선</a:t>
            </a:r>
            <a:endParaRPr lang="en-US" altLang="ko-KR" dirty="0" smtClean="0"/>
          </a:p>
          <a:p>
            <a:r>
              <a:rPr lang="en-US" altLang="ko-KR" dirty="0" smtClean="0"/>
              <a:t>-. </a:t>
            </a:r>
            <a:r>
              <a:rPr lang="ko-KR" altLang="en-US" smtClean="0"/>
              <a:t>효율 </a:t>
            </a:r>
            <a:r>
              <a:rPr lang="en-US" altLang="ko-KR" dirty="0" smtClean="0"/>
              <a:t>2</a:t>
            </a:r>
            <a:r>
              <a:rPr lang="ko-KR" altLang="en-US" smtClean="0"/>
              <a:t>등급 개발</a:t>
            </a:r>
            <a:endParaRPr lang="en-US" altLang="ko-KR" dirty="0"/>
          </a:p>
        </p:txBody>
      </p:sp>
      <p:sp>
        <p:nvSpPr>
          <p:cNvPr id="146" name="Text Box 2"/>
          <p:cNvSpPr txBox="1">
            <a:spLocks noChangeArrowheads="1"/>
          </p:cNvSpPr>
          <p:nvPr/>
        </p:nvSpPr>
        <p:spPr bwMode="auto">
          <a:xfrm>
            <a:off x="722826" y="4999076"/>
            <a:ext cx="462233" cy="226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t" anchorCtr="0">
            <a:spAutoFit/>
          </a:bodyPr>
          <a:lstStyle>
            <a:defPPr>
              <a:defRPr lang="ko-KR"/>
            </a:defPPr>
            <a:lvl1pPr fontAlgn="ctr">
              <a:defRPr sz="1400" b="1">
                <a:solidFill>
                  <a:srgbClr val="000000"/>
                </a:solidFill>
                <a:latin typeface="Arial Narrow" panose="020B0606020202030204" pitchFamily="34" charset="0"/>
                <a:ea typeface="LG스마트체2.0 Regular" panose="020B0600000101010101" pitchFamily="50" charset="-127"/>
              </a:defRPr>
            </a:lvl1pPr>
          </a:lstStyle>
          <a:p>
            <a:r>
              <a:rPr lang="en-US" altLang="ko-KR" sz="1000" b="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2) </a:t>
            </a:r>
            <a:r>
              <a:rPr lang="ko-KR" altLang="en-US" sz="1000" b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위생</a:t>
            </a:r>
            <a:endParaRPr lang="ko-KR" altLang="en-US" sz="1000" b="0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147" name="Text Box 2"/>
          <p:cNvSpPr txBox="1">
            <a:spLocks noChangeArrowheads="1"/>
          </p:cNvSpPr>
          <p:nvPr/>
        </p:nvSpPr>
        <p:spPr bwMode="auto">
          <a:xfrm>
            <a:off x="798702" y="5135519"/>
            <a:ext cx="2680789" cy="5497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t" anchorCtr="0">
            <a:spAutoFit/>
          </a:bodyPr>
          <a:lstStyle>
            <a:defPPr>
              <a:defRPr lang="ko-KR"/>
            </a:defPPr>
            <a:lvl1pPr fontAlgn="ctr">
              <a:defRPr sz="1400" b="1">
                <a:solidFill>
                  <a:srgbClr val="000000"/>
                </a:solidFill>
                <a:latin typeface="Arial Narrow" panose="020B0606020202030204" pitchFamily="34" charset="0"/>
                <a:ea typeface="LG스마트체2.0 Regular" panose="020B0600000101010101" pitchFamily="50" charset="-127"/>
              </a:defRPr>
            </a:lvl1pPr>
          </a:lstStyle>
          <a:p>
            <a:pPr>
              <a:defRPr/>
            </a:pPr>
            <a:r>
              <a:rPr lang="ko-KR" altLang="en-US" sz="1000" b="0" dirty="0">
                <a:ea typeface="LG스마트체 Regular" panose="020B0600000101010101" pitchFamily="50" charset="-127"/>
              </a:rPr>
              <a:t>클린 </a:t>
            </a:r>
            <a:r>
              <a:rPr lang="ko-KR" altLang="en-US" sz="1000" b="0" dirty="0" smtClean="0">
                <a:ea typeface="LG스마트체 Regular" panose="020B0600000101010101" pitchFamily="50" charset="-127"/>
              </a:rPr>
              <a:t>케이스 </a:t>
            </a:r>
            <a:r>
              <a:rPr lang="en-US" altLang="ko-KR" sz="1000" b="0" dirty="0" smtClean="0">
                <a:ea typeface="LG스마트체 Regular" panose="020B0600000101010101" pitchFamily="50" charset="-127"/>
              </a:rPr>
              <a:t>:</a:t>
            </a:r>
            <a:r>
              <a:rPr lang="ko-KR" altLang="en-US" sz="1000" b="0" smtClean="0">
                <a:ea typeface="LG스마트체 Regular" panose="020B0600000101010101" pitchFamily="50" charset="-127"/>
              </a:rPr>
              <a:t> 항균 레진 대응 이슈</a:t>
            </a:r>
            <a:r>
              <a:rPr lang="en-US" altLang="ko-KR" sz="1000" b="0" dirty="0" smtClean="0">
                <a:ea typeface="LG스마트체 Regular" panose="020B0600000101010101" pitchFamily="50" charset="-127"/>
              </a:rPr>
              <a:t>(100</a:t>
            </a:r>
            <a:r>
              <a:rPr lang="ko-KR" altLang="en-US" sz="1000" b="0" smtClean="0">
                <a:ea typeface="LG스마트체 Regular" panose="020B0600000101010101" pitchFamily="50" charset="-127"/>
              </a:rPr>
              <a:t>대</a:t>
            </a:r>
            <a:r>
              <a:rPr lang="en-US" altLang="ko-KR" sz="1000" b="0" dirty="0" smtClean="0">
                <a:ea typeface="LG스마트체 Regular" panose="020B0600000101010101" pitchFamily="50" charset="-127"/>
              </a:rPr>
              <a:t>/</a:t>
            </a:r>
            <a:r>
              <a:rPr lang="ko-KR" altLang="en-US" sz="1000" b="0" smtClean="0">
                <a:ea typeface="LG스마트체 Regular" panose="020B0600000101010101" pitchFamily="50" charset="-127"/>
              </a:rPr>
              <a:t>년</a:t>
            </a:r>
            <a:r>
              <a:rPr lang="en-US" altLang="ko-KR" sz="1000" b="0" dirty="0" smtClean="0">
                <a:ea typeface="LG스마트체 Regular" panose="020B0600000101010101" pitchFamily="50" charset="-127"/>
              </a:rPr>
              <a:t>)</a:t>
            </a:r>
            <a:r>
              <a:rPr lang="ko-KR" altLang="en-US" sz="1000" b="0" smtClean="0">
                <a:ea typeface="LG스마트체 Regular" panose="020B0600000101010101" pitchFamily="50" charset="-127"/>
              </a:rPr>
              <a:t>  </a:t>
            </a:r>
            <a:endParaRPr lang="en-US" altLang="ko-KR" sz="1000" b="0" dirty="0" smtClean="0">
              <a:ea typeface="LG스마트체 Regular" panose="020B0600000101010101" pitchFamily="50" charset="-127"/>
            </a:endParaRPr>
          </a:p>
          <a:p>
            <a:pPr>
              <a:defRPr/>
            </a:pPr>
            <a:r>
              <a:rPr lang="en-US" altLang="ko-KR" sz="1000" b="0" dirty="0" smtClean="0">
                <a:ea typeface="LG스마트체 Regular" panose="020B0600000101010101" pitchFamily="50" charset="-127"/>
              </a:rPr>
              <a:t>UV LED : </a:t>
            </a:r>
            <a:r>
              <a:rPr lang="ko-KR" altLang="en-US" sz="1000" b="0" smtClean="0">
                <a:ea typeface="LG스마트체 Regular" panose="020B0600000101010101" pitchFamily="50" charset="-127"/>
              </a:rPr>
              <a:t>서큘레이터 전면 </a:t>
            </a:r>
            <a:r>
              <a:rPr lang="en-US" altLang="ko-KR" sz="1000" b="0" dirty="0" smtClean="0">
                <a:ea typeface="LG스마트체 Regular" panose="020B0600000101010101" pitchFamily="50" charset="-127"/>
              </a:rPr>
              <a:t>open</a:t>
            </a:r>
            <a:r>
              <a:rPr lang="ko-KR" altLang="en-US" sz="1000" b="0" smtClean="0">
                <a:ea typeface="LG스마트체 Regular" panose="020B0600000101010101" pitchFamily="50" charset="-127"/>
              </a:rPr>
              <a:t> 구조로</a:t>
            </a:r>
            <a:r>
              <a:rPr lang="en-US" altLang="ko-KR" sz="1000" b="0" dirty="0" smtClean="0">
                <a:ea typeface="LG스마트체 Regular" panose="020B0600000101010101" pitchFamily="50" charset="-127"/>
              </a:rPr>
              <a:t> UV </a:t>
            </a:r>
            <a:r>
              <a:rPr lang="ko-KR" altLang="en-US" sz="1000" b="0" smtClean="0">
                <a:ea typeface="LG스마트체 Regular" panose="020B0600000101010101" pitchFamily="50" charset="-127"/>
              </a:rPr>
              <a:t>방출 우려</a:t>
            </a:r>
            <a:endParaRPr lang="en-US" altLang="ko-KR" sz="1000" b="0" dirty="0" smtClean="0">
              <a:ea typeface="LG스마트체 Regular" panose="020B0600000101010101" pitchFamily="50" charset="-127"/>
            </a:endParaRPr>
          </a:p>
          <a:p>
            <a:pPr>
              <a:defRPr/>
            </a:pPr>
            <a:r>
              <a:rPr lang="en-US" altLang="ko-KR" sz="1000" b="0" dirty="0"/>
              <a:t>AI</a:t>
            </a:r>
            <a:r>
              <a:rPr lang="ko-KR" altLang="en-US" sz="1000" b="0"/>
              <a:t>건조 </a:t>
            </a:r>
            <a:r>
              <a:rPr lang="en-US" altLang="ko-KR" sz="1000" b="0" dirty="0"/>
              <a:t>/ </a:t>
            </a:r>
            <a:r>
              <a:rPr lang="ko-KR" altLang="en-US" sz="1000" b="0"/>
              <a:t>열교환기 </a:t>
            </a:r>
            <a:r>
              <a:rPr lang="ko-KR" altLang="en-US" sz="1000" b="0" smtClean="0"/>
              <a:t>세척 추가</a:t>
            </a:r>
            <a:endParaRPr lang="ko-KR" altLang="en-US" sz="1000" b="0">
              <a:ea typeface="LG스마트체 Regular" panose="020B0600000101010101" pitchFamily="50" charset="-127"/>
            </a:endParaRPr>
          </a:p>
        </p:txBody>
      </p:sp>
      <p:sp>
        <p:nvSpPr>
          <p:cNvPr id="148" name="Text Box 2"/>
          <p:cNvSpPr txBox="1">
            <a:spLocks noChangeArrowheads="1"/>
          </p:cNvSpPr>
          <p:nvPr/>
        </p:nvSpPr>
        <p:spPr bwMode="auto">
          <a:xfrm>
            <a:off x="698112" y="5641572"/>
            <a:ext cx="1391975" cy="226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t" anchorCtr="0">
            <a:spAutoFit/>
          </a:bodyPr>
          <a:lstStyle>
            <a:defPPr>
              <a:defRPr lang="ko-KR"/>
            </a:defPPr>
            <a:lvl1pPr fontAlgn="ctr">
              <a:defRPr sz="1400" b="1">
                <a:solidFill>
                  <a:srgbClr val="000000"/>
                </a:solidFill>
                <a:latin typeface="Arial Narrow" panose="020B0606020202030204" pitchFamily="34" charset="0"/>
                <a:ea typeface="LG스마트체2.0 Regular" panose="020B0600000101010101" pitchFamily="50" charset="-127"/>
              </a:defRPr>
            </a:lvl1pPr>
          </a:lstStyle>
          <a:p>
            <a:r>
              <a:rPr lang="en-US" altLang="ko-KR" sz="10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2</a:t>
            </a:r>
            <a:r>
              <a:rPr lang="ko-KR" altLang="en-US" sz="100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안</a:t>
            </a:r>
            <a:r>
              <a:rPr lang="en-US" altLang="ko-KR" sz="10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) </a:t>
            </a:r>
            <a:r>
              <a:rPr lang="ko-KR" altLang="en-US" sz="100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타워 메탈 </a:t>
            </a:r>
            <a:r>
              <a:rPr lang="en-US" altLang="ko-KR" sz="10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Look </a:t>
            </a:r>
            <a:r>
              <a:rPr lang="ko-KR" altLang="en-US" sz="100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적용</a:t>
            </a:r>
            <a:endParaRPr lang="ko-KR" altLang="en-US" sz="1000" b="0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3378736" y="5318833"/>
            <a:ext cx="1130685" cy="2112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t" anchorCtr="0">
            <a:spAutoFit/>
          </a:bodyPr>
          <a:lstStyle>
            <a:defPPr>
              <a:defRPr lang="ko-KR"/>
            </a:defPPr>
            <a:lvl1pPr algn="r" fontAlgn="ctr">
              <a:buFont typeface="Wingdings" panose="05000000000000000000" pitchFamily="2" charset="2"/>
              <a:buNone/>
              <a:defRPr sz="900" b="0">
                <a:solidFill>
                  <a:srgbClr val="006600"/>
                </a:solidFill>
                <a:latin typeface="Arial Narrow" panose="020B0606020202030204" pitchFamily="34" charset="0"/>
                <a:ea typeface="LG스마트체2.0 Regular" panose="020B0600000101010101" pitchFamily="50" charset="-127"/>
              </a:defRPr>
            </a:lvl1pPr>
          </a:lstStyle>
          <a:p>
            <a:r>
              <a:rPr lang="ko-KR" altLang="en-US" dirty="0"/>
              <a:t>방출 기준 </a:t>
            </a:r>
            <a:r>
              <a:rPr lang="en-US" altLang="ko-KR" dirty="0"/>
              <a:t>0.2 </a:t>
            </a:r>
            <a:r>
              <a:rPr lang="ko-KR" altLang="ko-KR"/>
              <a:t>μm</a:t>
            </a:r>
            <a:r>
              <a:rPr lang="en-US" altLang="ko-KR" dirty="0"/>
              <a:t>/cm</a:t>
            </a:r>
            <a:r>
              <a:rPr lang="en-US" altLang="ko-KR" baseline="30000" dirty="0"/>
              <a:t>2 </a:t>
            </a:r>
            <a:r>
              <a:rPr lang="ko-KR" altLang="en-US"/>
              <a:t>↓</a:t>
            </a:r>
            <a:endParaRPr lang="ko-KR" altLang="en-US" dirty="0"/>
          </a:p>
        </p:txBody>
      </p:sp>
      <p:sp>
        <p:nvSpPr>
          <p:cNvPr id="150" name="직사각형 149"/>
          <p:cNvSpPr/>
          <p:nvPr/>
        </p:nvSpPr>
        <p:spPr>
          <a:xfrm>
            <a:off x="726646" y="4470604"/>
            <a:ext cx="580856" cy="3497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t" anchorCtr="0">
            <a:spAutoFit/>
          </a:bodyPr>
          <a:lstStyle/>
          <a:p>
            <a:pPr algn="ctr" fontAlgn="ctr">
              <a:buFont typeface="Wingdings" panose="05000000000000000000" pitchFamily="2" charset="2"/>
              <a:buNone/>
            </a:pPr>
            <a:r>
              <a:rPr lang="en-US" altLang="ko-KR" sz="900" dirty="0" smtClean="0">
                <a:solidFill>
                  <a:srgbClr val="006600"/>
                </a:solidFill>
                <a:latin typeface="Arial Narrow" panose="020B0606020202030204" pitchFamily="34" charset="0"/>
                <a:ea typeface="LG스마트체2.0 Regular" panose="020B0600000101010101" pitchFamily="50" charset="-127"/>
              </a:rPr>
              <a:t>2</a:t>
            </a:r>
            <a:r>
              <a:rPr lang="ko-KR" altLang="en-US" sz="900" smtClean="0">
                <a:solidFill>
                  <a:srgbClr val="006600"/>
                </a:solidFill>
                <a:latin typeface="Arial Narrow" panose="020B0606020202030204" pitchFamily="34" charset="0"/>
                <a:ea typeface="LG스마트체2.0 Regular" panose="020B0600000101010101" pitchFamily="50" charset="-127"/>
              </a:rPr>
              <a:t>등급 구현</a:t>
            </a:r>
            <a:endParaRPr lang="en-US" altLang="ko-KR" sz="900" dirty="0" smtClean="0">
              <a:solidFill>
                <a:srgbClr val="006600"/>
              </a:solidFill>
              <a:latin typeface="Arial Narrow" panose="020B0606020202030204" pitchFamily="34" charset="0"/>
              <a:ea typeface="LG스마트체2.0 Regular" panose="020B0600000101010101" pitchFamily="50" charset="-127"/>
            </a:endParaRPr>
          </a:p>
          <a:p>
            <a:pPr algn="ctr" fontAlgn="ctr">
              <a:buFont typeface="Wingdings" panose="05000000000000000000" pitchFamily="2" charset="2"/>
              <a:buNone/>
            </a:pPr>
            <a:r>
              <a:rPr lang="en-US" altLang="ko-KR" sz="900" dirty="0" smtClean="0">
                <a:solidFill>
                  <a:srgbClr val="006600"/>
                </a:solidFill>
                <a:latin typeface="Arial Narrow" panose="020B0606020202030204" pitchFamily="34" charset="0"/>
                <a:ea typeface="LG스마트체2.0 Regular" panose="020B0600000101010101" pitchFamily="50" charset="-127"/>
              </a:rPr>
              <a:t>6.0</a:t>
            </a:r>
            <a:r>
              <a:rPr lang="ko-KR" altLang="en-US" sz="900" smtClean="0">
                <a:solidFill>
                  <a:srgbClr val="006600"/>
                </a:solidFill>
                <a:latin typeface="Arial Narrow" panose="020B0606020202030204" pitchFamily="34" charset="0"/>
                <a:ea typeface="LG스마트체2.0 Regular" panose="020B0600000101010101" pitchFamily="50" charset="-127"/>
              </a:rPr>
              <a:t>억</a:t>
            </a:r>
            <a:endParaRPr lang="en-US" altLang="ko-KR" sz="900" dirty="0">
              <a:solidFill>
                <a:srgbClr val="006600"/>
              </a:solidFill>
              <a:latin typeface="Arial Narrow" panose="020B0606020202030204" pitchFamily="34" charset="0"/>
              <a:ea typeface="LG스마트체2.0 Regular" panose="020B0600000101010101" pitchFamily="50" charset="-127"/>
            </a:endParaRPr>
          </a:p>
        </p:txBody>
      </p:sp>
      <p:sp>
        <p:nvSpPr>
          <p:cNvPr id="151" name="Text Box 2"/>
          <p:cNvSpPr txBox="1">
            <a:spLocks noChangeArrowheads="1"/>
          </p:cNvSpPr>
          <p:nvPr/>
        </p:nvSpPr>
        <p:spPr bwMode="auto">
          <a:xfrm>
            <a:off x="722826" y="5818608"/>
            <a:ext cx="3132836" cy="380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t" anchorCtr="0">
            <a:spAutoFit/>
          </a:bodyPr>
          <a:lstStyle>
            <a:defPPr>
              <a:defRPr lang="ko-KR"/>
            </a:defPPr>
            <a:lvl1pPr fontAlgn="ctr">
              <a:defRPr sz="1400" b="1">
                <a:solidFill>
                  <a:srgbClr val="000000"/>
                </a:solidFill>
                <a:latin typeface="Arial Narrow" panose="020B0606020202030204" pitchFamily="34" charset="0"/>
                <a:ea typeface="LG스마트체2.0 Regular" panose="020B0600000101010101" pitchFamily="50" charset="-127"/>
              </a:defRPr>
            </a:lvl1pPr>
          </a:lstStyle>
          <a:p>
            <a:r>
              <a:rPr lang="en-US" altLang="ko-KR" sz="1000" b="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1) </a:t>
            </a:r>
            <a:r>
              <a:rPr lang="ko-KR" altLang="en-US" sz="1000" b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메탈릭 도장</a:t>
            </a:r>
            <a:endParaRPr lang="en-US" altLang="ko-KR" sz="1000" b="0" dirty="0" smtClean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r>
              <a:rPr lang="en-US" altLang="ko-KR" sz="1000" b="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   </a:t>
            </a:r>
            <a:r>
              <a:rPr lang="ko-KR" altLang="en-US" sz="1000" b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기존 공압출 </a:t>
            </a:r>
            <a:r>
              <a:rPr lang="en-US" altLang="ko-KR" sz="1000" b="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+ </a:t>
            </a:r>
            <a:r>
              <a:rPr lang="ko-KR" altLang="en-US" sz="1000" b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메탈릭</a:t>
            </a:r>
            <a:r>
              <a:rPr lang="en-US" altLang="ko-KR" sz="1000" b="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</a:t>
            </a:r>
            <a:r>
              <a:rPr lang="ko-KR" altLang="en-US" sz="1000" b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도장 적용 </a:t>
            </a:r>
            <a:r>
              <a:rPr lang="en-US" altLang="ko-KR" sz="1000" b="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: </a:t>
            </a:r>
            <a:r>
              <a:rPr lang="ko-KR" altLang="en-US" sz="1000" b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도장</a:t>
            </a:r>
            <a:r>
              <a:rPr lang="en-US" altLang="ko-KR" sz="1000" b="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</a:t>
            </a:r>
            <a:r>
              <a:rPr lang="ko-KR" altLang="en-US" sz="1000" b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후 변형 검토 필요</a:t>
            </a:r>
            <a:endParaRPr lang="ko-KR" altLang="en-US" sz="1000" b="0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152" name="Text Box 2"/>
          <p:cNvSpPr txBox="1">
            <a:spLocks noChangeArrowheads="1"/>
          </p:cNvSpPr>
          <p:nvPr/>
        </p:nvSpPr>
        <p:spPr bwMode="auto">
          <a:xfrm>
            <a:off x="722826" y="6200151"/>
            <a:ext cx="1544260" cy="5343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t" anchorCtr="0">
            <a:spAutoFit/>
          </a:bodyPr>
          <a:lstStyle>
            <a:defPPr>
              <a:defRPr lang="ko-KR"/>
            </a:defPPr>
            <a:lvl1pPr fontAlgn="ctr">
              <a:defRPr sz="1400" b="1">
                <a:solidFill>
                  <a:srgbClr val="000000"/>
                </a:solidFill>
                <a:latin typeface="Arial Narrow" panose="020B0606020202030204" pitchFamily="34" charset="0"/>
                <a:ea typeface="LG스마트체2.0 Regular" panose="020B0600000101010101" pitchFamily="50" charset="-127"/>
              </a:defRPr>
            </a:lvl1pPr>
          </a:lstStyle>
          <a:p>
            <a:r>
              <a:rPr lang="en-US" altLang="ko-KR" sz="1000" b="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2</a:t>
            </a:r>
            <a:r>
              <a:rPr lang="en-US" altLang="ko-KR" sz="1000" b="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) </a:t>
            </a:r>
            <a:r>
              <a:rPr lang="ko-KR" altLang="en-US" sz="1000" b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리얼 메탈 적용</a:t>
            </a:r>
            <a:endParaRPr lang="en-US" altLang="ko-KR" sz="1000" b="0" dirty="0" smtClean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r>
              <a:rPr lang="en-US" altLang="ko-KR" sz="1000" b="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</a:t>
            </a:r>
            <a:r>
              <a:rPr lang="en-US" altLang="ko-KR" sz="1000" b="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 - STS</a:t>
            </a:r>
            <a:r>
              <a:rPr lang="ko-KR" altLang="en-US" sz="1000" b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</a:t>
            </a:r>
            <a:r>
              <a:rPr lang="en-US" altLang="ko-KR" sz="1000" b="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0.7t </a:t>
            </a:r>
            <a:r>
              <a:rPr lang="ko-KR" altLang="en-US" sz="1000" b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롤 포밍 </a:t>
            </a:r>
            <a:r>
              <a:rPr lang="en-US" altLang="ko-KR" sz="1000" b="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+ </a:t>
            </a:r>
            <a:r>
              <a:rPr lang="ko-KR" altLang="en-US" sz="1000" b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절곡</a:t>
            </a:r>
            <a:endParaRPr lang="en-US" altLang="ko-KR" sz="1000" b="0" dirty="0" smtClean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r>
              <a:rPr lang="en-US" altLang="ko-KR" sz="1000" b="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</a:t>
            </a:r>
            <a:r>
              <a:rPr lang="en-US" altLang="ko-KR" sz="1000" b="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 - AL 1.5t </a:t>
            </a:r>
            <a:r>
              <a:rPr lang="ko-KR" altLang="en-US" sz="1000" b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압출</a:t>
            </a:r>
            <a:endParaRPr lang="ko-KR" altLang="en-US" sz="1000" b="0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153" name="TextBox 152"/>
          <p:cNvSpPr txBox="1"/>
          <p:nvPr/>
        </p:nvSpPr>
        <p:spPr>
          <a:xfrm>
            <a:off x="2275324" y="6274617"/>
            <a:ext cx="2204450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Aft>
                <a:spcPct val="0"/>
              </a:spcAft>
            </a:pPr>
            <a:r>
              <a:rPr kumimoji="1" lang="en-US" altLang="ko-KR" sz="900" dirty="0" smtClean="0">
                <a:solidFill>
                  <a:srgbClr val="008000"/>
                </a:solidFill>
                <a:latin typeface="Arial Narrow" panose="020B0606020202030204" pitchFamily="34" charset="0"/>
                <a:cs typeface="Arial" charset="0"/>
              </a:rPr>
              <a:t>- </a:t>
            </a:r>
            <a:r>
              <a:rPr kumimoji="1" lang="ko-KR" altLang="en-US" sz="900" smtClean="0">
                <a:solidFill>
                  <a:srgbClr val="008000"/>
                </a:solidFill>
                <a:latin typeface="Arial Narrow" panose="020B0606020202030204" pitchFamily="34" charset="0"/>
                <a:cs typeface="Arial" charset="0"/>
              </a:rPr>
              <a:t>이슬맺힘</a:t>
            </a:r>
            <a:r>
              <a:rPr kumimoji="1" lang="en-US" altLang="ko-KR" sz="900" dirty="0" smtClean="0">
                <a:solidFill>
                  <a:srgbClr val="008000"/>
                </a:solidFill>
                <a:latin typeface="Arial Narrow" panose="020B0606020202030204" pitchFamily="34" charset="0"/>
                <a:cs typeface="Arial" charset="0"/>
              </a:rPr>
              <a:t>, </a:t>
            </a:r>
            <a:r>
              <a:rPr kumimoji="1" lang="ko-KR" altLang="en-US" sz="900" smtClean="0">
                <a:solidFill>
                  <a:srgbClr val="008000"/>
                </a:solidFill>
                <a:latin typeface="Arial Narrow" panose="020B0606020202030204" pitchFamily="34" charset="0"/>
                <a:cs typeface="Arial" charset="0"/>
              </a:rPr>
              <a:t>구조변경 이슈 예상 </a:t>
            </a:r>
            <a:r>
              <a:rPr kumimoji="1" lang="en-US" altLang="ko-KR" sz="900" dirty="0" smtClean="0">
                <a:solidFill>
                  <a:srgbClr val="008000"/>
                </a:solidFill>
                <a:latin typeface="Arial Narrow" panose="020B0606020202030204" pitchFamily="34" charset="0"/>
                <a:cs typeface="Arial" charset="0"/>
              </a:rPr>
              <a:t>(</a:t>
            </a:r>
            <a:r>
              <a:rPr kumimoji="1" lang="ko-KR" altLang="en-US" sz="900" smtClean="0">
                <a:solidFill>
                  <a:srgbClr val="008000"/>
                </a:solidFill>
                <a:latin typeface="Arial Narrow" panose="020B0606020202030204" pitchFamily="34" charset="0"/>
                <a:cs typeface="Arial" charset="0"/>
              </a:rPr>
              <a:t>개발팀 협업</a:t>
            </a:r>
            <a:r>
              <a:rPr kumimoji="1" lang="en-US" altLang="ko-KR" sz="900" dirty="0" smtClean="0">
                <a:solidFill>
                  <a:srgbClr val="008000"/>
                </a:solidFill>
                <a:latin typeface="Arial Narrow" panose="020B0606020202030204" pitchFamily="34" charset="0"/>
                <a:cs typeface="Arial" charset="0"/>
              </a:rPr>
              <a:t>)</a:t>
            </a:r>
          </a:p>
          <a:p>
            <a:pPr fontAlgn="base">
              <a:spcAft>
                <a:spcPct val="0"/>
              </a:spcAft>
            </a:pPr>
            <a:r>
              <a:rPr kumimoji="1" lang="en-US" altLang="ko-KR" sz="900" dirty="0" smtClean="0">
                <a:solidFill>
                  <a:srgbClr val="008000"/>
                </a:solidFill>
                <a:latin typeface="Arial Narrow" panose="020B0606020202030204" pitchFamily="34" charset="0"/>
                <a:cs typeface="Arial" charset="0"/>
              </a:rPr>
              <a:t>- </a:t>
            </a:r>
            <a:r>
              <a:rPr kumimoji="1" lang="ko-KR" altLang="en-US" sz="900" smtClean="0">
                <a:solidFill>
                  <a:srgbClr val="008000"/>
                </a:solidFill>
                <a:latin typeface="Arial Narrow" panose="020B0606020202030204" pitchFamily="34" charset="0"/>
                <a:cs typeface="Arial" charset="0"/>
              </a:rPr>
              <a:t>키버튼 </a:t>
            </a:r>
            <a:r>
              <a:rPr kumimoji="1" lang="ko-KR" altLang="en-US" sz="900" dirty="0" smtClean="0">
                <a:solidFill>
                  <a:srgbClr val="008000"/>
                </a:solidFill>
                <a:latin typeface="Arial Narrow" panose="020B0606020202030204" pitchFamily="34" charset="0"/>
                <a:cs typeface="Arial" charset="0"/>
              </a:rPr>
              <a:t>신규 개발 필요</a:t>
            </a:r>
            <a:r>
              <a:rPr kumimoji="1" lang="en-US" altLang="ko-KR" sz="900" dirty="0" smtClean="0">
                <a:solidFill>
                  <a:srgbClr val="008000"/>
                </a:solidFill>
                <a:latin typeface="Arial Narrow" panose="020B0606020202030204" pitchFamily="34" charset="0"/>
                <a:cs typeface="Arial" charset="0"/>
              </a:rPr>
              <a:t>(</a:t>
            </a:r>
            <a:r>
              <a:rPr kumimoji="1" lang="ko-KR" altLang="en-US" sz="900" smtClean="0">
                <a:solidFill>
                  <a:srgbClr val="008000"/>
                </a:solidFill>
                <a:latin typeface="Arial Narrow" panose="020B0606020202030204" pitchFamily="34" charset="0"/>
                <a:cs typeface="Arial" charset="0"/>
              </a:rPr>
              <a:t>정전 방식 적용 不</a:t>
            </a:r>
            <a:r>
              <a:rPr kumimoji="1" lang="en-US" altLang="ko-KR" sz="900" dirty="0" smtClean="0">
                <a:solidFill>
                  <a:srgbClr val="008000"/>
                </a:solidFill>
                <a:latin typeface="Arial Narrow" panose="020B0606020202030204" pitchFamily="34" charset="0"/>
                <a:cs typeface="Arial" charset="0"/>
              </a:rPr>
              <a:t>)</a:t>
            </a:r>
          </a:p>
          <a:p>
            <a:pPr fontAlgn="base">
              <a:spcAft>
                <a:spcPct val="0"/>
              </a:spcAft>
            </a:pPr>
            <a:r>
              <a:rPr kumimoji="1" lang="en-US" altLang="ko-KR" sz="900" dirty="0" smtClean="0">
                <a:solidFill>
                  <a:srgbClr val="008000"/>
                </a:solidFill>
                <a:latin typeface="Arial Narrow" panose="020B0606020202030204" pitchFamily="34" charset="0"/>
                <a:cs typeface="Arial" charset="0"/>
              </a:rPr>
              <a:t>   STS</a:t>
            </a:r>
            <a:r>
              <a:rPr kumimoji="1" lang="ko-KR" altLang="en-US" sz="900" smtClean="0">
                <a:solidFill>
                  <a:srgbClr val="008000"/>
                </a:solidFill>
                <a:latin typeface="Arial Narrow" panose="020B0606020202030204" pitchFamily="34" charset="0"/>
                <a:cs typeface="Arial" charset="0"/>
              </a:rPr>
              <a:t>또는 </a:t>
            </a:r>
            <a:r>
              <a:rPr kumimoji="1" lang="en-US" altLang="ko-KR" sz="900" dirty="0" smtClean="0">
                <a:solidFill>
                  <a:srgbClr val="008000"/>
                </a:solidFill>
                <a:latin typeface="Arial Narrow" panose="020B0606020202030204" pitchFamily="34" charset="0"/>
                <a:cs typeface="Arial" charset="0"/>
              </a:rPr>
              <a:t>Al </a:t>
            </a:r>
            <a:r>
              <a:rPr kumimoji="1" lang="ko-KR" altLang="en-US" sz="900" smtClean="0">
                <a:solidFill>
                  <a:srgbClr val="008000"/>
                </a:solidFill>
                <a:latin typeface="Arial Narrow" panose="020B0606020202030204" pitchFamily="34" charset="0"/>
                <a:cs typeface="Arial" charset="0"/>
              </a:rPr>
              <a:t>판금 외관 구현방안 내부 논의중</a:t>
            </a:r>
            <a:endParaRPr kumimoji="1" lang="ko-KR" altLang="en-US" sz="900">
              <a:solidFill>
                <a:srgbClr val="008000"/>
              </a:solidFill>
              <a:latin typeface="Arial Narrow" panose="020B0606020202030204" pitchFamily="34" charset="0"/>
              <a:cs typeface="Arial" charset="0"/>
            </a:endParaRPr>
          </a:p>
        </p:txBody>
      </p:sp>
      <p:sp>
        <p:nvSpPr>
          <p:cNvPr id="154" name="TextBox 153"/>
          <p:cNvSpPr txBox="1"/>
          <p:nvPr/>
        </p:nvSpPr>
        <p:spPr>
          <a:xfrm>
            <a:off x="1148471" y="5006400"/>
            <a:ext cx="850160" cy="2112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t" anchorCtr="0">
            <a:spAutoFit/>
          </a:bodyPr>
          <a:lstStyle>
            <a:defPPr>
              <a:defRPr lang="ko-KR"/>
            </a:defPPr>
            <a:lvl1pPr algn="r" fontAlgn="ctr">
              <a:buFont typeface="Wingdings" panose="05000000000000000000" pitchFamily="2" charset="2"/>
              <a:buNone/>
              <a:defRPr sz="900" b="0">
                <a:solidFill>
                  <a:srgbClr val="006600"/>
                </a:solidFill>
                <a:latin typeface="Arial Narrow" panose="020B0606020202030204" pitchFamily="34" charset="0"/>
                <a:ea typeface="LG스마트체2.0 Regular" panose="020B0600000101010101" pitchFamily="50" charset="-127"/>
              </a:defRPr>
            </a:lvl1pPr>
          </a:lstStyle>
          <a:p>
            <a:r>
              <a:rPr lang="ko-KR" altLang="en-US" dirty="0" smtClean="0"/>
              <a:t>이지오픈 미적용</a:t>
            </a:r>
            <a:endParaRPr lang="ko-KR" altLang="en-US" dirty="0"/>
          </a:p>
        </p:txBody>
      </p:sp>
      <p:sp>
        <p:nvSpPr>
          <p:cNvPr id="155" name="실행 단추: 앞으로 또는 다음 154">
            <a:hlinkClick r:id="rId5" action="ppaction://hlinksldjump" highlightClick="1"/>
          </p:cNvPr>
          <p:cNvSpPr/>
          <p:nvPr/>
        </p:nvSpPr>
        <p:spPr bwMode="auto">
          <a:xfrm>
            <a:off x="4470740" y="1814574"/>
            <a:ext cx="205946" cy="130367"/>
          </a:xfrm>
          <a:prstGeom prst="actionButtonForwardNext">
            <a:avLst/>
          </a:prstGeom>
          <a:solidFill>
            <a:schemeClr val="bg1"/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000" b="1" i="0" u="sng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굴림" pitchFamily="50" charset="-127"/>
            </a:endParaRPr>
          </a:p>
        </p:txBody>
      </p:sp>
      <p:sp>
        <p:nvSpPr>
          <p:cNvPr id="156" name="Text Box 2"/>
          <p:cNvSpPr txBox="1">
            <a:spLocks noChangeArrowheads="1"/>
          </p:cNvSpPr>
          <p:nvPr/>
        </p:nvSpPr>
        <p:spPr bwMode="auto">
          <a:xfrm>
            <a:off x="2946314" y="1766811"/>
            <a:ext cx="1545863" cy="2419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t" anchorCtr="0">
            <a:spAutoFit/>
          </a:bodyPr>
          <a:lstStyle>
            <a:defPPr>
              <a:defRPr lang="ko-KR"/>
            </a:defPPr>
            <a:lvl1pPr fontAlgn="ctr">
              <a:defRPr sz="1400" b="1">
                <a:solidFill>
                  <a:srgbClr val="000000"/>
                </a:solidFill>
                <a:latin typeface="Arial Narrow" panose="020B0606020202030204" pitchFamily="34" charset="0"/>
                <a:ea typeface="LG스마트체2.0 Regular" panose="020B0600000101010101" pitchFamily="50" charset="-127"/>
              </a:defRPr>
            </a:lvl1pPr>
          </a:lstStyle>
          <a:p>
            <a:r>
              <a:rPr lang="ko-KR" altLang="en-US" sz="1100" u="sng" dirty="0" err="1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시그니처</a:t>
            </a:r>
            <a:r>
              <a:rPr lang="ko-KR" altLang="en-US" sz="1100" u="sng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제품 경쟁력 분석</a:t>
            </a:r>
            <a:endParaRPr lang="en-US" altLang="ko-KR" sz="1100" dirty="0" smtClean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157" name="실행 단추: 앞으로 또는 다음 156">
            <a:hlinkClick r:id="rId6" action="ppaction://hlinksldjump" highlightClick="1"/>
          </p:cNvPr>
          <p:cNvSpPr/>
          <p:nvPr/>
        </p:nvSpPr>
        <p:spPr bwMode="auto">
          <a:xfrm>
            <a:off x="345855" y="5681653"/>
            <a:ext cx="163026" cy="103198"/>
          </a:xfrm>
          <a:prstGeom prst="actionButtonForwardNext">
            <a:avLst/>
          </a:prstGeom>
          <a:solidFill>
            <a:schemeClr val="bg1"/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000" b="1" i="0" u="sng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굴림" pitchFamily="50" charset="-127"/>
            </a:endParaRPr>
          </a:p>
        </p:txBody>
      </p:sp>
      <p:pic>
        <p:nvPicPr>
          <p:cNvPr id="158" name="그림 15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85135" y="3139507"/>
            <a:ext cx="109234" cy="492670"/>
          </a:xfrm>
          <a:prstGeom prst="rect">
            <a:avLst/>
          </a:prstGeom>
        </p:spPr>
      </p:pic>
      <p:pic>
        <p:nvPicPr>
          <p:cNvPr id="159" name="그림 15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22986" y="3139507"/>
            <a:ext cx="137586" cy="492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487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66" name="Picture 1"/>
          <p:cNvPicPr preferRelativeResize="0"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915150" y="59045475"/>
            <a:ext cx="971550" cy="0"/>
          </a:xfrm>
          <a:prstGeom prst="rect">
            <a:avLst/>
          </a:prstGeom>
          <a:noFill/>
          <a:ln w="1">
            <a:noFill/>
            <a:miter lim="800000"/>
            <a:headEnd/>
            <a:tailEnd/>
          </a:ln>
        </p:spPr>
      </p:pic>
      <p:pic>
        <p:nvPicPr>
          <p:cNvPr id="4167" name="Picture 2"/>
          <p:cNvPicPr preferRelativeResize="0"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972425" y="59045475"/>
            <a:ext cx="971550" cy="0"/>
          </a:xfrm>
          <a:prstGeom prst="rect">
            <a:avLst/>
          </a:prstGeom>
          <a:noFill/>
          <a:ln w="1">
            <a:noFill/>
            <a:miter lim="800000"/>
            <a:headEnd/>
            <a:tailEnd/>
          </a:ln>
        </p:spPr>
      </p:pic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56456" y="98072"/>
            <a:ext cx="2099798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6" tIns="45718" rIns="91436" bIns="45718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b="1" dirty="0" smtClean="0">
                <a:solidFill>
                  <a:srgbClr val="000000"/>
                </a:solidFill>
                <a:latin typeface="Arial Narrow" pitchFamily="34" charset="0"/>
                <a:cs typeface="Arial" charset="0"/>
              </a:rPr>
              <a:t>유첨</a:t>
            </a:r>
            <a:r>
              <a:rPr kumimoji="1" lang="en-US" altLang="ko-KR" b="1" dirty="0" smtClean="0">
                <a:solidFill>
                  <a:srgbClr val="000000"/>
                </a:solidFill>
                <a:latin typeface="Arial Narrow" pitchFamily="34" charset="0"/>
                <a:cs typeface="Arial" charset="0"/>
              </a:rPr>
              <a:t>. ACM Cost </a:t>
            </a:r>
            <a:r>
              <a:rPr kumimoji="1" lang="ko-KR" altLang="en-US" b="1" smtClean="0">
                <a:solidFill>
                  <a:srgbClr val="000000"/>
                </a:solidFill>
                <a:latin typeface="Arial Narrow" pitchFamily="34" charset="0"/>
                <a:cs typeface="Arial" charset="0"/>
              </a:rPr>
              <a:t>내역</a:t>
            </a:r>
            <a:r>
              <a:rPr kumimoji="1" lang="en-US" altLang="ko-KR" b="1" dirty="0" smtClean="0">
                <a:solidFill>
                  <a:srgbClr val="000000"/>
                </a:solidFill>
                <a:latin typeface="Arial Narrow" pitchFamily="34" charset="0"/>
                <a:cs typeface="Arial" charset="0"/>
              </a:rPr>
              <a:t> </a:t>
            </a:r>
            <a:endParaRPr kumimoji="1" lang="ko-KR" altLang="en-US" b="1" dirty="0" smtClean="0">
              <a:solidFill>
                <a:srgbClr val="000000"/>
              </a:solidFill>
              <a:latin typeface="Arial Narrow" pitchFamily="34" charset="0"/>
              <a:cs typeface="Arial" charset="0"/>
            </a:endParaRPr>
          </a:p>
        </p:txBody>
      </p:sp>
      <p:cxnSp>
        <p:nvCxnSpPr>
          <p:cNvPr id="55" name="직선 연결선 54"/>
          <p:cNvCxnSpPr/>
          <p:nvPr/>
        </p:nvCxnSpPr>
        <p:spPr bwMode="auto">
          <a:xfrm>
            <a:off x="435546" y="4030955"/>
            <a:ext cx="9073008" cy="0"/>
          </a:xfrm>
          <a:prstGeom prst="lin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2" name="Text Box 2"/>
          <p:cNvSpPr txBox="1">
            <a:spLocks noChangeArrowheads="1"/>
          </p:cNvSpPr>
          <p:nvPr/>
        </p:nvSpPr>
        <p:spPr bwMode="auto">
          <a:xfrm>
            <a:off x="1856656" y="1115219"/>
            <a:ext cx="1912695" cy="276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6" tIns="45718" rIns="91436" bIns="45718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200" b="1" smtClean="0">
                <a:solidFill>
                  <a:srgbClr val="000000"/>
                </a:solidFill>
                <a:latin typeface="Arial Narrow" pitchFamily="34" charset="0"/>
                <a:cs typeface="Arial" charset="0"/>
              </a:rPr>
              <a:t>시그너쳐 에어컨  </a:t>
            </a:r>
            <a:r>
              <a:rPr kumimoji="1" lang="en-US" altLang="ko-KR" sz="1200" b="1" smtClean="0">
                <a:solidFill>
                  <a:srgbClr val="000000"/>
                </a:solidFill>
                <a:latin typeface="Arial Narrow" pitchFamily="34" charset="0"/>
                <a:cs typeface="Arial" charset="0"/>
              </a:rPr>
              <a:t>1</a:t>
            </a:r>
            <a:r>
              <a:rPr kumimoji="1" lang="ko-KR" altLang="en-US" sz="1200" b="1" smtClean="0">
                <a:solidFill>
                  <a:srgbClr val="000000"/>
                </a:solidFill>
                <a:latin typeface="Arial Narrow" pitchFamily="34" charset="0"/>
                <a:cs typeface="Arial" charset="0"/>
              </a:rPr>
              <a:t>만대 기준</a:t>
            </a:r>
            <a:endParaRPr kumimoji="1" lang="ko-KR" altLang="en-US" sz="1200" b="1" dirty="0" smtClean="0">
              <a:solidFill>
                <a:srgbClr val="000000"/>
              </a:solidFill>
              <a:latin typeface="Arial Narrow" pitchFamily="34" charset="0"/>
              <a:cs typeface="Arial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784648" y="6400249"/>
            <a:ext cx="2304256" cy="3411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ts val="700"/>
              </a:lnSpc>
              <a:spcBef>
                <a:spcPct val="50000"/>
              </a:spcBef>
              <a:spcAft>
                <a:spcPct val="0"/>
              </a:spcAft>
            </a:pPr>
            <a:r>
              <a:rPr kumimoji="1" lang="en-US" altLang="ko-KR" sz="900" smtClean="0">
                <a:solidFill>
                  <a:srgbClr val="008000"/>
                </a:solidFill>
                <a:latin typeface="Arial Narrow" pitchFamily="34" charset="0"/>
                <a:cs typeface="Arial" charset="0"/>
              </a:rPr>
              <a:t>* </a:t>
            </a:r>
            <a:r>
              <a:rPr kumimoji="1" lang="ko-KR" altLang="en-US" sz="900" smtClean="0">
                <a:solidFill>
                  <a:srgbClr val="008000"/>
                </a:solidFill>
                <a:latin typeface="Arial Narrow" pitchFamily="34" charset="0"/>
                <a:cs typeface="Arial" charset="0"/>
              </a:rPr>
              <a:t>에어컨</a:t>
            </a:r>
            <a:r>
              <a:rPr kumimoji="1" lang="en-US" altLang="ko-KR" sz="900" smtClean="0">
                <a:solidFill>
                  <a:srgbClr val="008000"/>
                </a:solidFill>
                <a:latin typeface="Arial Narrow" pitchFamily="34" charset="0"/>
                <a:cs typeface="Arial" charset="0"/>
              </a:rPr>
              <a:t> </a:t>
            </a:r>
            <a:r>
              <a:rPr kumimoji="1" lang="ko-KR" altLang="en-US" sz="900" smtClean="0">
                <a:solidFill>
                  <a:srgbClr val="008000"/>
                </a:solidFill>
                <a:latin typeface="Arial Narrow" pitchFamily="34" charset="0"/>
                <a:cs typeface="Arial" charset="0"/>
              </a:rPr>
              <a:t>두께 </a:t>
            </a:r>
            <a:r>
              <a:rPr kumimoji="1" lang="en-US" altLang="ko-KR" sz="900" smtClean="0">
                <a:solidFill>
                  <a:srgbClr val="008000"/>
                </a:solidFill>
                <a:latin typeface="Arial Narrow" pitchFamily="34" charset="0"/>
                <a:cs typeface="Arial" charset="0"/>
              </a:rPr>
              <a:t>:1.8T,  AL H/L (0.5) </a:t>
            </a:r>
            <a:r>
              <a:rPr kumimoji="1" lang="ko-KR" altLang="en-US" sz="900" smtClean="0">
                <a:solidFill>
                  <a:srgbClr val="008000"/>
                </a:solidFill>
                <a:latin typeface="Arial Narrow" pitchFamily="34" charset="0"/>
                <a:cs typeface="Arial" charset="0"/>
              </a:rPr>
              <a:t>소요량</a:t>
            </a:r>
            <a:r>
              <a:rPr kumimoji="1" lang="en-US" altLang="ko-KR" sz="900" smtClean="0">
                <a:solidFill>
                  <a:srgbClr val="008000"/>
                </a:solidFill>
                <a:latin typeface="Arial Narrow" pitchFamily="34" charset="0"/>
                <a:cs typeface="Arial" charset="0"/>
              </a:rPr>
              <a:t>:1.6k</a:t>
            </a:r>
          </a:p>
          <a:p>
            <a:pPr fontAlgn="base">
              <a:lnSpc>
                <a:spcPts val="700"/>
              </a:lnSpc>
              <a:spcBef>
                <a:spcPct val="50000"/>
              </a:spcBef>
              <a:spcAft>
                <a:spcPct val="0"/>
              </a:spcAft>
            </a:pPr>
            <a:r>
              <a:rPr kumimoji="1" lang="en-US" altLang="ko-KR" sz="900" smtClean="0">
                <a:solidFill>
                  <a:srgbClr val="008000"/>
                </a:solidFill>
                <a:latin typeface="Arial Narrow" pitchFamily="34" charset="0"/>
                <a:cs typeface="Arial" charset="0"/>
              </a:rPr>
              <a:t> (</a:t>
            </a:r>
            <a:r>
              <a:rPr kumimoji="1" lang="ko-KR" altLang="en-US" sz="900" smtClean="0">
                <a:solidFill>
                  <a:srgbClr val="008000"/>
                </a:solidFill>
                <a:latin typeface="Arial Narrow" pitchFamily="34" charset="0"/>
                <a:cs typeface="Arial" charset="0"/>
              </a:rPr>
              <a:t>소요량은 </a:t>
            </a:r>
            <a:r>
              <a:rPr kumimoji="1" lang="en-US" altLang="ko-KR" sz="900" smtClean="0">
                <a:solidFill>
                  <a:srgbClr val="008000"/>
                </a:solidFill>
                <a:latin typeface="Arial Narrow" pitchFamily="34" charset="0"/>
                <a:cs typeface="Arial" charset="0"/>
              </a:rPr>
              <a:t>TV</a:t>
            </a:r>
            <a:r>
              <a:rPr kumimoji="1" lang="ko-KR" altLang="en-US" sz="900" smtClean="0">
                <a:solidFill>
                  <a:srgbClr val="008000"/>
                </a:solidFill>
                <a:latin typeface="Arial Narrow" pitchFamily="34" charset="0"/>
                <a:cs typeface="Arial" charset="0"/>
              </a:rPr>
              <a:t>와 유사함</a:t>
            </a:r>
            <a:r>
              <a:rPr kumimoji="1" lang="en-US" altLang="ko-KR" sz="900" smtClean="0">
                <a:solidFill>
                  <a:srgbClr val="008000"/>
                </a:solidFill>
                <a:latin typeface="Arial Narrow" pitchFamily="34" charset="0"/>
                <a:cs typeface="Arial" charset="0"/>
              </a:rPr>
              <a:t>)</a:t>
            </a:r>
            <a:endParaRPr kumimoji="1" lang="ko-KR" altLang="en-US" sz="900">
              <a:solidFill>
                <a:srgbClr val="008000"/>
              </a:solidFill>
              <a:latin typeface="Arial Narrow" pitchFamily="34" charset="0"/>
              <a:cs typeface="Arial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339285" y="5319057"/>
            <a:ext cx="1701947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kumimoji="1" lang="en-US" altLang="ko-KR" sz="900" dirty="0" smtClean="0">
                <a:solidFill>
                  <a:srgbClr val="008000"/>
                </a:solidFill>
                <a:latin typeface="Arial Narrow" pitchFamily="34" charset="0"/>
                <a:cs typeface="Arial" charset="0"/>
              </a:rPr>
              <a:t>ACM</a:t>
            </a:r>
            <a:r>
              <a:rPr kumimoji="1" lang="ko-KR" altLang="en-US" sz="900" smtClean="0">
                <a:solidFill>
                  <a:srgbClr val="008000"/>
                </a:solidFill>
                <a:latin typeface="Arial Narrow" pitchFamily="34" charset="0"/>
                <a:cs typeface="Arial" charset="0"/>
              </a:rPr>
              <a:t>소재</a:t>
            </a:r>
            <a:r>
              <a:rPr kumimoji="1" lang="en-US" altLang="ko-KR" sz="900" dirty="0" smtClean="0">
                <a:solidFill>
                  <a:srgbClr val="008000"/>
                </a:solidFill>
                <a:latin typeface="Arial Narrow" pitchFamily="34" charset="0"/>
                <a:cs typeface="Arial" charset="0"/>
              </a:rPr>
              <a:t>+</a:t>
            </a:r>
            <a:r>
              <a:rPr kumimoji="1" lang="ko-KR" altLang="en-US" sz="900" smtClean="0">
                <a:solidFill>
                  <a:srgbClr val="008000"/>
                </a:solidFill>
                <a:latin typeface="Arial Narrow" pitchFamily="34" charset="0"/>
                <a:cs typeface="Arial" charset="0"/>
              </a:rPr>
              <a:t>후가공비용의 </a:t>
            </a:r>
            <a:r>
              <a:rPr kumimoji="1" lang="en-US" altLang="ko-KR" sz="900" dirty="0" smtClean="0">
                <a:solidFill>
                  <a:srgbClr val="008000"/>
                </a:solidFill>
                <a:latin typeface="Arial Narrow" pitchFamily="34" charset="0"/>
                <a:cs typeface="Arial" charset="0"/>
              </a:rPr>
              <a:t>10%</a:t>
            </a:r>
          </a:p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kumimoji="1" lang="en-US" altLang="ko-KR" sz="900" dirty="0" smtClean="0">
                <a:solidFill>
                  <a:srgbClr val="008000"/>
                </a:solidFill>
                <a:latin typeface="Arial Narrow" pitchFamily="34" charset="0"/>
                <a:cs typeface="Arial" charset="0"/>
              </a:rPr>
              <a:t>ACM</a:t>
            </a:r>
            <a:r>
              <a:rPr kumimoji="1" lang="ko-KR" altLang="en-US" sz="900" smtClean="0">
                <a:solidFill>
                  <a:srgbClr val="008000"/>
                </a:solidFill>
                <a:latin typeface="Arial Narrow" pitchFamily="34" charset="0"/>
                <a:cs typeface="Arial" charset="0"/>
              </a:rPr>
              <a:t>소재</a:t>
            </a:r>
            <a:r>
              <a:rPr kumimoji="1" lang="en-US" altLang="ko-KR" sz="900" dirty="0" smtClean="0">
                <a:solidFill>
                  <a:srgbClr val="008000"/>
                </a:solidFill>
                <a:latin typeface="Arial Narrow" pitchFamily="34" charset="0"/>
                <a:cs typeface="Arial" charset="0"/>
              </a:rPr>
              <a:t>+</a:t>
            </a:r>
            <a:r>
              <a:rPr kumimoji="1" lang="ko-KR" altLang="en-US" sz="900" smtClean="0">
                <a:solidFill>
                  <a:srgbClr val="008000"/>
                </a:solidFill>
                <a:latin typeface="Arial Narrow" pitchFamily="34" charset="0"/>
                <a:cs typeface="Arial" charset="0"/>
              </a:rPr>
              <a:t>후가공비용의 </a:t>
            </a:r>
            <a:r>
              <a:rPr kumimoji="1" lang="en-US" altLang="ko-KR" sz="900" dirty="0" smtClean="0">
                <a:solidFill>
                  <a:srgbClr val="008000"/>
                </a:solidFill>
                <a:latin typeface="Arial Narrow" pitchFamily="34" charset="0"/>
                <a:cs typeface="Arial" charset="0"/>
              </a:rPr>
              <a:t>9%</a:t>
            </a:r>
            <a:endParaRPr kumimoji="1" lang="ko-KR" altLang="en-US" sz="900">
              <a:solidFill>
                <a:srgbClr val="008000"/>
              </a:solidFill>
              <a:latin typeface="Arial Narrow" pitchFamily="34" charset="0"/>
              <a:cs typeface="Arial" charset="0"/>
            </a:endParaRPr>
          </a:p>
        </p:txBody>
      </p:sp>
      <p:graphicFrame>
        <p:nvGraphicFramePr>
          <p:cNvPr id="20" name="표 19"/>
          <p:cNvGraphicFramePr>
            <a:graphicFrameLocks noGrp="1"/>
          </p:cNvGraphicFramePr>
          <p:nvPr>
            <p:extLst/>
          </p:nvPr>
        </p:nvGraphicFramePr>
        <p:xfrm>
          <a:off x="1928664" y="1392222"/>
          <a:ext cx="3456384" cy="4754238"/>
        </p:xfrm>
        <a:graphic>
          <a:graphicData uri="http://schemas.openxmlformats.org/drawingml/2006/table">
            <a:tbl>
              <a:tblPr/>
              <a:tblGrid>
                <a:gridCol w="720080"/>
                <a:gridCol w="617498"/>
                <a:gridCol w="575171"/>
                <a:gridCol w="884073"/>
                <a:gridCol w="659562"/>
              </a:tblGrid>
              <a:tr h="20670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 smtClean="0">
                          <a:solidFill>
                            <a:srgbClr val="000000"/>
                          </a:solidFill>
                          <a:latin typeface="Arial Narrow" pitchFamily="34" charset="0"/>
                          <a:ea typeface="LG스마트체 Regular" pitchFamily="50" charset="-127"/>
                        </a:rPr>
                        <a:t>업체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Arial Narrow" pitchFamily="34" charset="0"/>
                        <a:ea typeface="LG스마트체 Regular" pitchFamily="50" charset="-127"/>
                      </a:endParaRPr>
                    </a:p>
                  </a:txBody>
                  <a:tcPr marL="9096" marR="9096" marT="9096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latin typeface="Arial Narrow" pitchFamily="34" charset="0"/>
                          <a:ea typeface="LG스마트체 Regular" pitchFamily="50" charset="-127"/>
                        </a:rPr>
                        <a:t>에어솔루션 </a:t>
                      </a: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Arial Narrow" pitchFamily="34" charset="0"/>
                          <a:ea typeface="LG스마트체 Regular" pitchFamily="50" charset="-127"/>
                        </a:rPr>
                        <a:t>ACM</a:t>
                      </a:r>
                    </a:p>
                  </a:txBody>
                  <a:tcPr marL="9096" marR="9096" marT="9096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06706">
                <a:tc rowSpan="10"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smtClean="0">
                          <a:solidFill>
                            <a:srgbClr val="000000"/>
                          </a:solidFill>
                          <a:latin typeface="Arial Narrow" pitchFamily="34" charset="0"/>
                          <a:ea typeface="LG스마트체 Regular" pitchFamily="50" charset="-127"/>
                        </a:rPr>
                        <a:t>홍성산업</a:t>
                      </a:r>
                      <a:endParaRPr lang="en-US" altLang="ko-KR" sz="1200" b="0" i="0" u="none" strike="noStrike" smtClean="0">
                        <a:solidFill>
                          <a:srgbClr val="000000"/>
                        </a:solidFill>
                        <a:latin typeface="Arial Narrow" pitchFamily="34" charset="0"/>
                        <a:ea typeface="LG스마트체 Regular" pitchFamily="50" charset="-127"/>
                      </a:endParaRPr>
                    </a:p>
                    <a:p>
                      <a:pPr algn="ctr" fontAlgn="ctr"/>
                      <a:r>
                        <a:rPr lang="en-US" sz="1200" b="0" i="0" u="none" strike="noStrike" smtClean="0">
                          <a:solidFill>
                            <a:srgbClr val="000000"/>
                          </a:solidFill>
                          <a:latin typeface="Arial Narrow" pitchFamily="34" charset="0"/>
                          <a:ea typeface="LG스마트체 Regular" pitchFamily="50" charset="-127"/>
                        </a:rPr>
                        <a:t>(</a:t>
                      </a:r>
                      <a:r>
                        <a:rPr lang="ko-KR" altLang="en-US" sz="1200" b="0" i="0" u="none" strike="noStrike" smtClean="0">
                          <a:solidFill>
                            <a:srgbClr val="000000"/>
                          </a:solidFill>
                          <a:latin typeface="Arial Narrow" pitchFamily="34" charset="0"/>
                          <a:ea typeface="LG스마트체 Regular" pitchFamily="50" charset="-127"/>
                        </a:rPr>
                        <a:t>충북 괴산</a:t>
                      </a:r>
                      <a:r>
                        <a:rPr lang="en-US" altLang="ko-KR" sz="1200" b="0" i="0" u="none" strike="noStrike" smtClean="0">
                          <a:solidFill>
                            <a:srgbClr val="000000"/>
                          </a:solidFill>
                          <a:latin typeface="Arial Narrow" pitchFamily="34" charset="0"/>
                          <a:ea typeface="LG스마트체 Regular" pitchFamily="50" charset="-127"/>
                        </a:rPr>
                        <a:t>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latin typeface="Arial Narrow" pitchFamily="34" charset="0"/>
                        <a:ea typeface="LG스마트체 Regular" pitchFamily="50" charset="-127"/>
                      </a:endParaRPr>
                    </a:p>
                  </a:txBody>
                  <a:tcPr marL="9096" marR="9096" marT="9096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9"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smtClean="0">
                          <a:solidFill>
                            <a:srgbClr val="000000"/>
                          </a:solidFill>
                          <a:latin typeface="Arial Narrow" pitchFamily="34" charset="0"/>
                          <a:ea typeface="LG스마트체 Regular" pitchFamily="50" charset="-127"/>
                        </a:rPr>
                        <a:t>ACM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latin typeface="Arial Narrow" pitchFamily="34" charset="0"/>
                        <a:ea typeface="LG스마트체 Regular" pitchFamily="50" charset="-127"/>
                      </a:endParaRPr>
                    </a:p>
                  </a:txBody>
                  <a:tcPr marL="9096" marR="9096" marT="9096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latin typeface="Arial Narrow" pitchFamily="34" charset="0"/>
                          <a:ea typeface="LG스마트체 Regular" pitchFamily="50" charset="-127"/>
                        </a:rPr>
                        <a:t>재료비</a:t>
                      </a:r>
                    </a:p>
                  </a:txBody>
                  <a:tcPr marL="9096" marR="9096" marT="9096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Arial Narrow" pitchFamily="34" charset="0"/>
                          <a:ea typeface="LG스마트체 Regular" pitchFamily="50" charset="-127"/>
                        </a:rPr>
                        <a:t>AL H/L(0.5T)</a:t>
                      </a:r>
                    </a:p>
                  </a:txBody>
                  <a:tcPr marL="9096" marR="9096" marT="9096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latin typeface="Arial Narrow" pitchFamily="34" charset="0"/>
                          <a:ea typeface="LG스마트체 Regular" pitchFamily="50" charset="-127"/>
                        </a:rPr>
                        <a:t>8,125</a:t>
                      </a:r>
                    </a:p>
                  </a:txBody>
                  <a:tcPr marL="9096" marR="9096" marT="9096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0670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Arial Narrow" pitchFamily="34" charset="0"/>
                          <a:ea typeface="LG스마트체 Regular" pitchFamily="50" charset="-127"/>
                        </a:rPr>
                        <a:t>AL Bare(0.5T)</a:t>
                      </a:r>
                    </a:p>
                  </a:txBody>
                  <a:tcPr marL="9096" marR="9096" marT="9096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latin typeface="Arial Narrow" pitchFamily="34" charset="0"/>
                          <a:ea typeface="LG스마트체 Regular" pitchFamily="50" charset="-127"/>
                        </a:rPr>
                        <a:t>6,512</a:t>
                      </a:r>
                    </a:p>
                  </a:txBody>
                  <a:tcPr marL="9096" marR="9096" marT="9096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0670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Arial Narrow" pitchFamily="34" charset="0"/>
                          <a:ea typeface="LG스마트체 Regular" pitchFamily="50" charset="-127"/>
                        </a:rPr>
                        <a:t>Core</a:t>
                      </a:r>
                    </a:p>
                  </a:txBody>
                  <a:tcPr marL="9096" marR="9096" marT="9096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 smtClean="0">
                          <a:solidFill>
                            <a:srgbClr val="000000"/>
                          </a:solidFill>
                          <a:latin typeface="Arial Narrow" pitchFamily="34" charset="0"/>
                          <a:ea typeface="LG스마트체 Regular" pitchFamily="50" charset="-127"/>
                        </a:rPr>
                        <a:t>3,379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latin typeface="Arial Narrow" pitchFamily="34" charset="0"/>
                        <a:ea typeface="LG스마트체 Regular" pitchFamily="50" charset="-127"/>
                      </a:endParaRPr>
                    </a:p>
                  </a:txBody>
                  <a:tcPr marL="9096" marR="9096" marT="9096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0670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latin typeface="Arial Narrow" pitchFamily="34" charset="0"/>
                          <a:ea typeface="LG스마트체 Regular" pitchFamily="50" charset="-127"/>
                        </a:rPr>
                        <a:t>점착제</a:t>
                      </a:r>
                    </a:p>
                  </a:txBody>
                  <a:tcPr marL="9096" marR="9096" marT="9096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latin typeface="Arial Narrow" pitchFamily="34" charset="0"/>
                          <a:ea typeface="LG스마트체 Regular" pitchFamily="50" charset="-127"/>
                        </a:rPr>
                        <a:t>925</a:t>
                      </a:r>
                    </a:p>
                  </a:txBody>
                  <a:tcPr marL="9096" marR="9096" marT="9096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0670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latin typeface="Arial Narrow" pitchFamily="34" charset="0"/>
                          <a:ea typeface="LG스마트체 Regular" pitchFamily="50" charset="-127"/>
                        </a:rPr>
                        <a:t>보호필름</a:t>
                      </a:r>
                    </a:p>
                  </a:txBody>
                  <a:tcPr marL="9096" marR="9096" marT="9096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 smtClean="0">
                          <a:solidFill>
                            <a:srgbClr val="000000"/>
                          </a:solidFill>
                          <a:latin typeface="Arial Narrow" pitchFamily="34" charset="0"/>
                          <a:ea typeface="LG스마트체 Regular" pitchFamily="50" charset="-127"/>
                        </a:rPr>
                        <a:t>2,027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latin typeface="Arial Narrow" pitchFamily="34" charset="0"/>
                        <a:ea typeface="LG스마트체 Regular" pitchFamily="50" charset="-127"/>
                      </a:endParaRPr>
                    </a:p>
                  </a:txBody>
                  <a:tcPr marL="9096" marR="9096" marT="9096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0670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Arial Narrow" pitchFamily="34" charset="0"/>
                          <a:ea typeface="LG스마트체 Regular" pitchFamily="50" charset="-127"/>
                        </a:rPr>
                        <a:t>Loss</a:t>
                      </a:r>
                    </a:p>
                  </a:txBody>
                  <a:tcPr marL="9096" marR="9096" marT="9096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latin typeface="Arial Narrow" pitchFamily="34" charset="0"/>
                          <a:ea typeface="LG스마트체 Regular" pitchFamily="50" charset="-127"/>
                        </a:rPr>
                        <a:t>881</a:t>
                      </a:r>
                    </a:p>
                  </a:txBody>
                  <a:tcPr marL="9096" marR="9096" marT="9096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0670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 err="1" smtClean="0">
                          <a:solidFill>
                            <a:srgbClr val="000000"/>
                          </a:solidFill>
                          <a:latin typeface="Arial Narrow" pitchFamily="34" charset="0"/>
                          <a:ea typeface="LG스마트체 Regular" pitchFamily="50" charset="-127"/>
                        </a:rPr>
                        <a:t>공정비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latin typeface="Arial Narrow" pitchFamily="34" charset="0"/>
                        <a:ea typeface="LG스마트체 Regular" pitchFamily="50" charset="-127"/>
                      </a:endParaRPr>
                    </a:p>
                  </a:txBody>
                  <a:tcPr marL="9096" marR="9096" marT="9096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 dirty="0" smtClean="0">
                          <a:solidFill>
                            <a:srgbClr val="000000"/>
                          </a:solidFill>
                          <a:latin typeface="Arial Narrow" pitchFamily="34" charset="0"/>
                          <a:ea typeface="LG스마트체 Regular" pitchFamily="50" charset="-127"/>
                        </a:rPr>
                        <a:t>가공비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latin typeface="Arial Narrow" pitchFamily="34" charset="0"/>
                        <a:ea typeface="LG스마트체 Regular" pitchFamily="50" charset="-127"/>
                      </a:endParaRPr>
                    </a:p>
                  </a:txBody>
                  <a:tcPr marL="9096" marR="9096" marT="9096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 smtClean="0">
                          <a:solidFill>
                            <a:srgbClr val="000000"/>
                          </a:solidFill>
                          <a:latin typeface="Arial Narrow" pitchFamily="34" charset="0"/>
                          <a:ea typeface="LG스마트체 Regular" pitchFamily="50" charset="-127"/>
                        </a:rPr>
                        <a:t>12,795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latin typeface="Arial Narrow" pitchFamily="34" charset="0"/>
                        <a:ea typeface="LG스마트체 Regular" pitchFamily="50" charset="-127"/>
                      </a:endParaRPr>
                    </a:p>
                  </a:txBody>
                  <a:tcPr marL="9096" marR="9096" marT="9096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0670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latin typeface="Arial Narrow" pitchFamily="34" charset="0"/>
                          <a:ea typeface="LG스마트체 Regular" pitchFamily="50" charset="-127"/>
                        </a:rPr>
                        <a:t>관리비</a:t>
                      </a: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latin typeface="Arial Narrow" pitchFamily="34" charset="0"/>
                          <a:ea typeface="LG스마트체 Regular" pitchFamily="50" charset="-127"/>
                        </a:rPr>
                        <a:t>/</a:t>
                      </a: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latin typeface="Arial Narrow" pitchFamily="34" charset="0"/>
                          <a:ea typeface="LG스마트체 Regular" pitchFamily="50" charset="-127"/>
                        </a:rPr>
                        <a:t>이윤</a:t>
                      </a:r>
                    </a:p>
                  </a:txBody>
                  <a:tcPr marL="9096" marR="9096" marT="9096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 dirty="0" smtClean="0">
                          <a:solidFill>
                            <a:srgbClr val="000000"/>
                          </a:solidFill>
                          <a:latin typeface="Arial Narrow" pitchFamily="34" charset="0"/>
                          <a:ea typeface="LG스마트체 Regular" pitchFamily="50" charset="-127"/>
                        </a:rPr>
                        <a:t>4,327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latin typeface="Arial Narrow" pitchFamily="34" charset="0"/>
                        <a:ea typeface="LG스마트체 Regular" pitchFamily="50" charset="-127"/>
                      </a:endParaRPr>
                    </a:p>
                  </a:txBody>
                  <a:tcPr marL="9096" marR="9096" marT="9096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0670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latin typeface="Arial Narrow" pitchFamily="34" charset="0"/>
                          <a:ea typeface="LG스마트체 Regular" pitchFamily="50" charset="-127"/>
                        </a:rPr>
                        <a:t>포장</a:t>
                      </a: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latin typeface="Arial Narrow" pitchFamily="34" charset="0"/>
                          <a:ea typeface="LG스마트체 Regular" pitchFamily="50" charset="-127"/>
                        </a:rPr>
                        <a:t>/</a:t>
                      </a: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latin typeface="Arial Narrow" pitchFamily="34" charset="0"/>
                          <a:ea typeface="LG스마트체 Regular" pitchFamily="50" charset="-127"/>
                        </a:rPr>
                        <a:t>운반</a:t>
                      </a:r>
                    </a:p>
                  </a:txBody>
                  <a:tcPr marL="9096" marR="9096" marT="9096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 smtClean="0">
                          <a:solidFill>
                            <a:srgbClr val="000000"/>
                          </a:solidFill>
                          <a:latin typeface="Arial Narrow" pitchFamily="34" charset="0"/>
                          <a:ea typeface="LG스마트체 Regular" pitchFamily="50" charset="-127"/>
                        </a:rPr>
                        <a:t>1,675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latin typeface="Arial Narrow" pitchFamily="34" charset="0"/>
                        <a:ea typeface="LG스마트체 Regular" pitchFamily="50" charset="-127"/>
                      </a:endParaRPr>
                    </a:p>
                  </a:txBody>
                  <a:tcPr marL="9096" marR="9096" marT="9096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06706">
                <a:tc vMerge="1">
                  <a:txBody>
                    <a:bodyPr/>
                    <a:lstStyle/>
                    <a:p>
                      <a:pPr algn="ctr" fontAlgn="ctr"/>
                      <a:endParaRPr lang="en-US" sz="1300" b="0" i="0" u="none" strike="noStrike">
                        <a:solidFill>
                          <a:srgbClr val="000000"/>
                        </a:solidFill>
                        <a:latin typeface="Arial Narrow" pitchFamily="34" charset="0"/>
                        <a:ea typeface="LG스마트체 Regular" pitchFamily="50" charset="-127"/>
                      </a:endParaRPr>
                    </a:p>
                  </a:txBody>
                  <a:tcPr marL="9096" marR="9096" marT="9096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Arial Narrow" pitchFamily="34" charset="0"/>
                          <a:ea typeface="LG스마트체 Regular" pitchFamily="50" charset="-127"/>
                        </a:rPr>
                        <a:t>ACM Cost</a:t>
                      </a:r>
                    </a:p>
                  </a:txBody>
                  <a:tcPr marL="9096" marR="9096" marT="9096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latin typeface="Arial Narrow" pitchFamily="34" charset="0"/>
                          <a:ea typeface="LG스마트체 Regular" pitchFamily="50" charset="-127"/>
                        </a:rPr>
                        <a:t>　</a:t>
                      </a:r>
                    </a:p>
                  </a:txBody>
                  <a:tcPr marL="9096" marR="9096" marT="9096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1" i="0" u="none" strike="noStrike" dirty="0" smtClean="0">
                          <a:solidFill>
                            <a:schemeClr val="tx1"/>
                          </a:solidFill>
                          <a:latin typeface="Arial Narrow" pitchFamily="34" charset="0"/>
                          <a:ea typeface="LG스마트체 Regular" pitchFamily="50" charset="-127"/>
                        </a:rPr>
                        <a:t>40,646</a:t>
                      </a:r>
                      <a:endParaRPr lang="en-US" altLang="ko-KR" sz="1200" b="1" i="0" u="none" strike="noStrike" dirty="0">
                        <a:solidFill>
                          <a:schemeClr val="tx1"/>
                        </a:solidFill>
                        <a:latin typeface="Arial Narrow" pitchFamily="34" charset="0"/>
                        <a:ea typeface="LG스마트체 Regular" pitchFamily="50" charset="-127"/>
                      </a:endParaRPr>
                    </a:p>
                  </a:txBody>
                  <a:tcPr marL="9096" marR="9096" marT="9096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06706">
                <a:tc rowSpan="11"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smtClean="0">
                          <a:solidFill>
                            <a:srgbClr val="000000"/>
                          </a:solidFill>
                          <a:latin typeface="Arial Narrow" pitchFamily="34" charset="0"/>
                          <a:ea typeface="LG스마트체 Regular" pitchFamily="50" charset="-127"/>
                        </a:rPr>
                        <a:t>DK</a:t>
                      </a:r>
                      <a:r>
                        <a:rPr lang="ko-KR" altLang="en-US" sz="1200" b="0" i="0" u="none" strike="noStrike" smtClean="0">
                          <a:solidFill>
                            <a:srgbClr val="000000"/>
                          </a:solidFill>
                          <a:latin typeface="Arial Narrow" pitchFamily="34" charset="0"/>
                          <a:ea typeface="LG스마트체 Regular" pitchFamily="50" charset="-127"/>
                        </a:rPr>
                        <a:t>알텍</a:t>
                      </a:r>
                      <a:endParaRPr lang="en-US" altLang="ko-KR" sz="1200" b="0" i="0" u="none" strike="noStrike" smtClean="0">
                        <a:solidFill>
                          <a:srgbClr val="000000"/>
                        </a:solidFill>
                        <a:latin typeface="Arial Narrow" pitchFamily="34" charset="0"/>
                        <a:ea typeface="LG스마트체 Regular" pitchFamily="50" charset="-127"/>
                      </a:endParaRPr>
                    </a:p>
                    <a:p>
                      <a:pPr algn="ctr" fontAlgn="ctr"/>
                      <a:r>
                        <a:rPr lang="en-US" altLang="ko-KR" sz="1200" b="0" i="0" u="none" strike="noStrike" smtClean="0">
                          <a:solidFill>
                            <a:srgbClr val="000000"/>
                          </a:solidFill>
                          <a:latin typeface="Arial Narrow" pitchFamily="34" charset="0"/>
                          <a:ea typeface="LG스마트체 Regular" pitchFamily="50" charset="-127"/>
                        </a:rPr>
                        <a:t>(</a:t>
                      </a:r>
                      <a:r>
                        <a:rPr lang="ko-KR" altLang="en-US" sz="1200" b="0" i="0" u="none" strike="noStrike" smtClean="0">
                          <a:solidFill>
                            <a:srgbClr val="000000"/>
                          </a:solidFill>
                          <a:latin typeface="Arial Narrow" pitchFamily="34" charset="0"/>
                          <a:ea typeface="LG스마트체 Regular" pitchFamily="50" charset="-127"/>
                        </a:rPr>
                        <a:t>경기 </a:t>
                      </a:r>
                      <a:endParaRPr lang="en-US" altLang="ko-KR" sz="1200" b="0" i="0" u="none" strike="noStrike" smtClean="0">
                        <a:solidFill>
                          <a:srgbClr val="000000"/>
                        </a:solidFill>
                        <a:latin typeface="Arial Narrow" pitchFamily="34" charset="0"/>
                        <a:ea typeface="LG스마트체 Regular" pitchFamily="50" charset="-127"/>
                      </a:endParaRPr>
                    </a:p>
                    <a:p>
                      <a:pPr algn="ctr" fontAlgn="ctr"/>
                      <a:r>
                        <a:rPr lang="ko-KR" altLang="en-US" sz="1200" b="0" i="0" u="none" strike="noStrike" smtClean="0">
                          <a:solidFill>
                            <a:srgbClr val="000000"/>
                          </a:solidFill>
                          <a:latin typeface="Arial Narrow" pitchFamily="34" charset="0"/>
                          <a:ea typeface="LG스마트체 Regular" pitchFamily="50" charset="-127"/>
                        </a:rPr>
                        <a:t>부천</a:t>
                      </a:r>
                      <a:r>
                        <a:rPr lang="en-US" altLang="ko-KR" sz="1200" b="0" i="0" u="none" strike="noStrike" smtClean="0">
                          <a:solidFill>
                            <a:srgbClr val="000000"/>
                          </a:solidFill>
                          <a:latin typeface="Arial Narrow" pitchFamily="34" charset="0"/>
                          <a:ea typeface="LG스마트체 Regular" pitchFamily="50" charset="-127"/>
                        </a:rPr>
                        <a:t>)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latin typeface="Arial Narrow" pitchFamily="34" charset="0"/>
                        <a:ea typeface="LG스마트체 Regular" pitchFamily="50" charset="-127"/>
                      </a:endParaRPr>
                    </a:p>
                  </a:txBody>
                  <a:tcPr marL="9096" marR="9096" marT="9096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 err="1">
                          <a:solidFill>
                            <a:srgbClr val="000000"/>
                          </a:solidFill>
                          <a:latin typeface="Arial Narrow" pitchFamily="34" charset="0"/>
                          <a:ea typeface="LG스마트체 Regular" pitchFamily="50" charset="-127"/>
                        </a:rPr>
                        <a:t>후가공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latin typeface="Arial Narrow" pitchFamily="34" charset="0"/>
                        <a:ea typeface="LG스마트체 Regular" pitchFamily="50" charset="-127"/>
                      </a:endParaRPr>
                    </a:p>
                  </a:txBody>
                  <a:tcPr marL="9096" marR="9096" marT="9096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  <a:ea typeface="LG스마트체 Regular" pitchFamily="50" charset="-127"/>
                        </a:rPr>
                        <a:t>가공비</a:t>
                      </a:r>
                    </a:p>
                  </a:txBody>
                  <a:tcPr marL="9096" marR="9096" marT="9096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Arial Narrow" pitchFamily="34" charset="0"/>
                          <a:ea typeface="LG스마트체 Regular" pitchFamily="50" charset="-127"/>
                        </a:rPr>
                        <a:t>MCT 2</a:t>
                      </a: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latin typeface="Arial Narrow" pitchFamily="34" charset="0"/>
                          <a:ea typeface="LG스마트체 Regular" pitchFamily="50" charset="-127"/>
                        </a:rPr>
                        <a:t>회</a:t>
                      </a:r>
                    </a:p>
                  </a:txBody>
                  <a:tcPr marL="9096" marR="9096" marT="9096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 dirty="0" smtClean="0">
                          <a:solidFill>
                            <a:srgbClr val="000000"/>
                          </a:solidFill>
                          <a:latin typeface="Arial Narrow" pitchFamily="34" charset="0"/>
                          <a:ea typeface="LG스마트체 Regular" pitchFamily="50" charset="-127"/>
                        </a:rPr>
                        <a:t>15,667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latin typeface="Arial Narrow" pitchFamily="34" charset="0"/>
                        <a:ea typeface="LG스마트체 Regular" pitchFamily="50" charset="-127"/>
                      </a:endParaRPr>
                    </a:p>
                  </a:txBody>
                  <a:tcPr marL="9096" marR="9096" marT="9096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0670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 dirty="0" err="1">
                          <a:solidFill>
                            <a:srgbClr val="000000"/>
                          </a:solidFill>
                          <a:latin typeface="Arial Narrow" pitchFamily="34" charset="0"/>
                          <a:ea typeface="LG스마트체 Regular" pitchFamily="50" charset="-127"/>
                        </a:rPr>
                        <a:t>벤딩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latin typeface="Arial Narrow" pitchFamily="34" charset="0"/>
                        <a:ea typeface="LG스마트체 Regular" pitchFamily="50" charset="-127"/>
                      </a:endParaRPr>
                    </a:p>
                  </a:txBody>
                  <a:tcPr marL="9096" marR="9096" marT="9096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 dirty="0" smtClean="0">
                          <a:solidFill>
                            <a:srgbClr val="000000"/>
                          </a:solidFill>
                          <a:latin typeface="Arial Narrow" pitchFamily="34" charset="0"/>
                          <a:ea typeface="LG스마트체 Regular" pitchFamily="50" charset="-127"/>
                        </a:rPr>
                        <a:t>2,423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latin typeface="Arial Narrow" pitchFamily="34" charset="0"/>
                        <a:ea typeface="LG스마트체 Regular" pitchFamily="50" charset="-127"/>
                      </a:endParaRPr>
                    </a:p>
                  </a:txBody>
                  <a:tcPr marL="9096" marR="9096" marT="9096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0670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latin typeface="Arial Narrow" pitchFamily="34" charset="0"/>
                          <a:ea typeface="LG스마트체 Regular" pitchFamily="50" charset="-127"/>
                        </a:rPr>
                        <a:t>아노다이징</a:t>
                      </a:r>
                    </a:p>
                  </a:txBody>
                  <a:tcPr marL="9096" marR="9096" marT="9096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 dirty="0" smtClean="0">
                          <a:solidFill>
                            <a:srgbClr val="000000"/>
                          </a:solidFill>
                          <a:latin typeface="Arial Narrow" pitchFamily="34" charset="0"/>
                          <a:ea typeface="LG스마트체 Regular" pitchFamily="50" charset="-127"/>
                        </a:rPr>
                        <a:t>25,000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latin typeface="Arial Narrow" pitchFamily="34" charset="0"/>
                        <a:ea typeface="LG스마트체 Regular" pitchFamily="50" charset="-127"/>
                      </a:endParaRPr>
                    </a:p>
                  </a:txBody>
                  <a:tcPr marL="9096" marR="9096" marT="9096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0670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 dirty="0" smtClean="0">
                          <a:solidFill>
                            <a:srgbClr val="000000"/>
                          </a:solidFill>
                          <a:latin typeface="Arial Narrow" pitchFamily="34" charset="0"/>
                          <a:ea typeface="LG스마트체 Regular" pitchFamily="50" charset="-127"/>
                        </a:rPr>
                        <a:t>보호필름 부착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latin typeface="Arial Narrow" pitchFamily="34" charset="0"/>
                        <a:ea typeface="LG스마트체 Regular" pitchFamily="50" charset="-127"/>
                      </a:endParaRPr>
                    </a:p>
                  </a:txBody>
                  <a:tcPr marL="9096" marR="9096" marT="9096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 dirty="0" smtClean="0">
                          <a:solidFill>
                            <a:srgbClr val="000000"/>
                          </a:solidFill>
                          <a:latin typeface="Arial Narrow" pitchFamily="34" charset="0"/>
                          <a:ea typeface="LG스마트체 Regular" pitchFamily="50" charset="-127"/>
                        </a:rPr>
                        <a:t>3,141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latin typeface="Arial Narrow" pitchFamily="34" charset="0"/>
                        <a:ea typeface="LG스마트체 Regular" pitchFamily="50" charset="-127"/>
                      </a:endParaRPr>
                    </a:p>
                  </a:txBody>
                  <a:tcPr marL="9096" marR="9096" marT="9096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0670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  <a:ea typeface="LG스마트체 Regular" pitchFamily="50" charset="-127"/>
                        </a:rPr>
                        <a:t>검사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  <a:ea typeface="LG스마트체 Regular" pitchFamily="50" charset="-127"/>
                        </a:rPr>
                        <a:t>/</a:t>
                      </a: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latin typeface="Arial Narrow" pitchFamily="34" charset="0"/>
                          <a:ea typeface="LG스마트체 Regular" pitchFamily="50" charset="-127"/>
                        </a:rPr>
                        <a:t>포장</a:t>
                      </a:r>
                    </a:p>
                  </a:txBody>
                  <a:tcPr marL="9096" marR="9096" marT="9096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 dirty="0" smtClean="0">
                          <a:solidFill>
                            <a:srgbClr val="000000"/>
                          </a:solidFill>
                          <a:latin typeface="Arial Narrow" pitchFamily="34" charset="0"/>
                          <a:ea typeface="LG스마트체 Regular" pitchFamily="50" charset="-127"/>
                        </a:rPr>
                        <a:t>7,066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latin typeface="Arial Narrow" pitchFamily="34" charset="0"/>
                        <a:ea typeface="LG스마트체 Regular" pitchFamily="50" charset="-127"/>
                      </a:endParaRPr>
                    </a:p>
                  </a:txBody>
                  <a:tcPr marL="9096" marR="9096" marT="9096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0670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latin typeface="Arial Narrow" pitchFamily="34" charset="0"/>
                        <a:ea typeface="LG스마트체 Regular" pitchFamily="50" charset="-127"/>
                      </a:endParaRPr>
                    </a:p>
                  </a:txBody>
                  <a:tcPr marL="9096" marR="9096" marT="9096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latin typeface="Arial Narrow" pitchFamily="34" charset="0"/>
                        <a:ea typeface="LG스마트체 Regular" pitchFamily="50" charset="-127"/>
                      </a:endParaRPr>
                    </a:p>
                  </a:txBody>
                  <a:tcPr marL="9096" marR="9096" marT="9096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 dirty="0" smtClean="0">
                          <a:solidFill>
                            <a:srgbClr val="000000"/>
                          </a:solidFill>
                          <a:latin typeface="Arial Narrow" pitchFamily="34" charset="0"/>
                          <a:ea typeface="LG스마트체 Regular" pitchFamily="50" charset="-127"/>
                        </a:rPr>
                        <a:t>기타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latin typeface="Arial Narrow" pitchFamily="34" charset="0"/>
                        <a:ea typeface="LG스마트체 Regular" pitchFamily="50" charset="-127"/>
                      </a:endParaRPr>
                    </a:p>
                  </a:txBody>
                  <a:tcPr marL="9096" marR="9096" marT="9096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 dirty="0" smtClean="0">
                          <a:solidFill>
                            <a:srgbClr val="000000"/>
                          </a:solidFill>
                          <a:latin typeface="Arial Narrow" pitchFamily="34" charset="0"/>
                          <a:ea typeface="LG스마트체 Regular" pitchFamily="50" charset="-127"/>
                        </a:rPr>
                        <a:t>3,931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latin typeface="Arial Narrow" pitchFamily="34" charset="0"/>
                        <a:ea typeface="LG스마트체 Regular" pitchFamily="50" charset="-127"/>
                      </a:endParaRPr>
                    </a:p>
                  </a:txBody>
                  <a:tcPr marL="9096" marR="9096" marT="9096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06706">
                <a:tc vMerge="1">
                  <a:txBody>
                    <a:bodyPr/>
                    <a:lstStyle/>
                    <a:p>
                      <a:pPr algn="ctr" fontAlgn="ctr"/>
                      <a:endParaRPr lang="en-US" sz="1300" b="0" i="0" u="none" strike="noStrike">
                        <a:solidFill>
                          <a:srgbClr val="000000"/>
                        </a:solidFill>
                        <a:latin typeface="Arial Narrow" pitchFamily="34" charset="0"/>
                        <a:ea typeface="LG스마트체 Regular" pitchFamily="50" charset="-127"/>
                      </a:endParaRPr>
                    </a:p>
                  </a:txBody>
                  <a:tcPr marL="9096" marR="9096" marT="9096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latin typeface="Arial Narrow" pitchFamily="34" charset="0"/>
                          <a:ea typeface="LG스마트체 Regular" pitchFamily="50" charset="-127"/>
                        </a:rPr>
                        <a:t>  후가공 </a:t>
                      </a: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Arial Narrow" pitchFamily="34" charset="0"/>
                          <a:ea typeface="LG스마트체 Regular" pitchFamily="50" charset="-127"/>
                        </a:rPr>
                        <a:t>Cost</a:t>
                      </a:r>
                    </a:p>
                  </a:txBody>
                  <a:tcPr marL="9096" marR="9096" marT="9096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latin typeface="Arial Narrow" pitchFamily="34" charset="0"/>
                          <a:ea typeface="LG스마트체 Regular" pitchFamily="50" charset="-127"/>
                        </a:rPr>
                        <a:t>　</a:t>
                      </a:r>
                    </a:p>
                  </a:txBody>
                  <a:tcPr marL="9096" marR="9096" marT="9096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1" i="0" u="none" strike="noStrike" dirty="0" smtClean="0">
                          <a:solidFill>
                            <a:schemeClr val="tx1"/>
                          </a:solidFill>
                          <a:latin typeface="Arial Narrow" pitchFamily="34" charset="0"/>
                          <a:ea typeface="LG스마트체 Regular" pitchFamily="50" charset="-127"/>
                        </a:rPr>
                        <a:t>57,227</a:t>
                      </a:r>
                      <a:endParaRPr lang="en-US" altLang="ko-KR" sz="1200" b="1" i="0" u="none" strike="noStrike" dirty="0">
                        <a:solidFill>
                          <a:schemeClr val="tx1"/>
                        </a:solidFill>
                        <a:latin typeface="Arial Narrow" pitchFamily="34" charset="0"/>
                        <a:ea typeface="LG스마트체 Regular" pitchFamily="50" charset="-127"/>
                      </a:endParaRPr>
                    </a:p>
                  </a:txBody>
                  <a:tcPr marL="9096" marR="9096" marT="9096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06706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300" b="0" i="0" u="none" strike="noStrike">
                        <a:solidFill>
                          <a:srgbClr val="000000"/>
                        </a:solidFill>
                        <a:latin typeface="Arial Narrow" pitchFamily="34" charset="0"/>
                        <a:ea typeface="LG스마트체 Regular" pitchFamily="50" charset="-127"/>
                      </a:endParaRPr>
                    </a:p>
                  </a:txBody>
                  <a:tcPr marL="9096" marR="9096" marT="9096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4" gridSpan="2"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smtClean="0">
                          <a:solidFill>
                            <a:srgbClr val="000000"/>
                          </a:solidFill>
                          <a:latin typeface="Arial Narrow" pitchFamily="34" charset="0"/>
                          <a:ea typeface="LG스마트체 Regular" pitchFamily="50" charset="-127"/>
                        </a:rPr>
                        <a:t> </a:t>
                      </a: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latin typeface="Arial Narrow" pitchFamily="34" charset="0"/>
                          <a:ea typeface="LG스마트체 Regular" pitchFamily="50" charset="-127"/>
                        </a:rPr>
                        <a:t>관리비</a:t>
                      </a:r>
                    </a:p>
                  </a:txBody>
                  <a:tcPr marL="9096" marR="9096" marT="9096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latin typeface="Arial Narrow" pitchFamily="34" charset="0"/>
                          <a:ea typeface="LG스마트체 Regular" pitchFamily="50" charset="-127"/>
                        </a:rPr>
                        <a:t>불량비용</a:t>
                      </a:r>
                    </a:p>
                  </a:txBody>
                  <a:tcPr marL="9096" marR="9096" marT="9096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 dirty="0" smtClean="0">
                          <a:solidFill>
                            <a:schemeClr val="tx1"/>
                          </a:solidFill>
                          <a:latin typeface="Arial Narrow" pitchFamily="34" charset="0"/>
                          <a:ea typeface="LG스마트체 Regular" pitchFamily="50" charset="-127"/>
                        </a:rPr>
                        <a:t>19,575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latin typeface="Arial Narrow" pitchFamily="34" charset="0"/>
                        <a:ea typeface="LG스마트체 Regular" pitchFamily="50" charset="-127"/>
                      </a:endParaRPr>
                    </a:p>
                  </a:txBody>
                  <a:tcPr marL="9096" marR="9096" marT="9096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0670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latin typeface="Arial Narrow" pitchFamily="34" charset="0"/>
                          <a:ea typeface="LG스마트체 Regular" pitchFamily="50" charset="-127"/>
                        </a:rPr>
                        <a:t>일반관리비</a:t>
                      </a:r>
                    </a:p>
                  </a:txBody>
                  <a:tcPr marL="9096" marR="9096" marT="9096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 dirty="0" smtClean="0">
                          <a:solidFill>
                            <a:schemeClr val="tx1"/>
                          </a:solidFill>
                          <a:latin typeface="Arial Narrow" pitchFamily="34" charset="0"/>
                          <a:ea typeface="LG스마트체 Regular" pitchFamily="50" charset="-127"/>
                        </a:rPr>
                        <a:t>9,787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latin typeface="Arial Narrow" pitchFamily="34" charset="0"/>
                        <a:ea typeface="LG스마트체 Regular" pitchFamily="50" charset="-127"/>
                      </a:endParaRPr>
                    </a:p>
                  </a:txBody>
                  <a:tcPr marL="9096" marR="9096" marT="9096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0670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latin typeface="Arial Narrow" pitchFamily="34" charset="0"/>
                          <a:ea typeface="LG스마트체 Regular" pitchFamily="50" charset="-127"/>
                        </a:rPr>
                        <a:t>이윤</a:t>
                      </a:r>
                    </a:p>
                  </a:txBody>
                  <a:tcPr marL="9096" marR="9096" marT="9096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 dirty="0" smtClean="0">
                          <a:solidFill>
                            <a:schemeClr val="tx1"/>
                          </a:solidFill>
                          <a:latin typeface="Arial Narrow" pitchFamily="34" charset="0"/>
                          <a:ea typeface="LG스마트체 Regular" pitchFamily="50" charset="-127"/>
                        </a:rPr>
                        <a:t>8,809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latin typeface="Arial Narrow" pitchFamily="34" charset="0"/>
                        <a:ea typeface="LG스마트체 Regular" pitchFamily="50" charset="-127"/>
                      </a:endParaRPr>
                    </a:p>
                  </a:txBody>
                  <a:tcPr marL="9096" marR="9096" marT="9096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0670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latin typeface="Arial Narrow" pitchFamily="34" charset="0"/>
                          <a:ea typeface="LG스마트체 Regular" pitchFamily="50" charset="-127"/>
                        </a:rPr>
                        <a:t>운송비</a:t>
                      </a:r>
                    </a:p>
                  </a:txBody>
                  <a:tcPr marL="9096" marR="9096" marT="9096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 dirty="0" smtClean="0">
                          <a:solidFill>
                            <a:schemeClr val="tx1"/>
                          </a:solidFill>
                          <a:latin typeface="Arial Narrow" pitchFamily="34" charset="0"/>
                          <a:ea typeface="LG스마트체 Regular" pitchFamily="50" charset="-127"/>
                        </a:rPr>
                        <a:t>1,481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latin typeface="Arial Narrow" pitchFamily="34" charset="0"/>
                        <a:ea typeface="LG스마트체 Regular" pitchFamily="50" charset="-127"/>
                      </a:endParaRPr>
                    </a:p>
                  </a:txBody>
                  <a:tcPr marL="9096" marR="9096" marT="9096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06706"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latin typeface="Arial Narrow" pitchFamily="34" charset="0"/>
                        <a:ea typeface="LG스마트체 Regular" pitchFamily="50" charset="-127"/>
                      </a:endParaRPr>
                    </a:p>
                  </a:txBody>
                  <a:tcPr marL="9096" marR="9096" marT="9096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Arial Narrow" pitchFamily="34" charset="0"/>
                          <a:ea typeface="LG스마트체 Regular" pitchFamily="50" charset="-127"/>
                        </a:rPr>
                        <a:t>Total  Cost</a:t>
                      </a:r>
                    </a:p>
                  </a:txBody>
                  <a:tcPr marL="9096" marR="9096" marT="9096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1" i="0" u="none" strike="noStrike" dirty="0" smtClean="0">
                          <a:solidFill>
                            <a:schemeClr val="tx1"/>
                          </a:solidFill>
                          <a:latin typeface="Arial Narrow" pitchFamily="34" charset="0"/>
                          <a:ea typeface="LG스마트체 Regular" pitchFamily="50" charset="-127"/>
                        </a:rPr>
                        <a:t>137,525</a:t>
                      </a:r>
                      <a:endParaRPr lang="en-US" altLang="ko-KR" sz="1200" b="1" i="0" u="none" strike="noStrike" dirty="0">
                        <a:solidFill>
                          <a:schemeClr val="tx1"/>
                        </a:solidFill>
                        <a:latin typeface="Arial Narrow" pitchFamily="34" charset="0"/>
                        <a:ea typeface="LG스마트체 Regular" pitchFamily="50" charset="-127"/>
                      </a:endParaRPr>
                    </a:p>
                  </a:txBody>
                  <a:tcPr marL="9096" marR="9096" marT="9096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23" name="직사각형 22"/>
          <p:cNvSpPr/>
          <p:nvPr/>
        </p:nvSpPr>
        <p:spPr>
          <a:xfrm>
            <a:off x="1830833" y="6213572"/>
            <a:ext cx="2383986" cy="18210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lnSpc>
                <a:spcPts val="700"/>
              </a:lnSpc>
              <a:spcBef>
                <a:spcPct val="50000"/>
              </a:spcBef>
              <a:spcAft>
                <a:spcPct val="0"/>
              </a:spcAft>
            </a:pPr>
            <a:r>
              <a:rPr kumimoji="1" lang="en-US" altLang="ko-KR" sz="1200" smtClean="0">
                <a:solidFill>
                  <a:srgbClr val="000000"/>
                </a:solidFill>
                <a:latin typeface="Arial Narrow" pitchFamily="34" charset="0"/>
                <a:cs typeface="Arial" charset="0"/>
              </a:rPr>
              <a:t>[ </a:t>
            </a:r>
            <a:r>
              <a:rPr kumimoji="1" lang="ko-KR" altLang="en-US" sz="1200" smtClean="0">
                <a:solidFill>
                  <a:srgbClr val="000000"/>
                </a:solidFill>
                <a:latin typeface="Arial Narrow" pitchFamily="34" charset="0"/>
                <a:cs typeface="Arial" charset="0"/>
              </a:rPr>
              <a:t>자료 </a:t>
            </a:r>
            <a:r>
              <a:rPr kumimoji="1" lang="en-US" altLang="ko-KR" sz="1200" smtClean="0">
                <a:solidFill>
                  <a:srgbClr val="000000"/>
                </a:solidFill>
                <a:latin typeface="Arial Narrow" pitchFamily="34" charset="0"/>
                <a:cs typeface="Arial" charset="0"/>
              </a:rPr>
              <a:t>Source: </a:t>
            </a:r>
            <a:r>
              <a:rPr kumimoji="1" lang="ko-KR" altLang="en-US" sz="1200" smtClean="0">
                <a:solidFill>
                  <a:srgbClr val="000000"/>
                </a:solidFill>
                <a:latin typeface="Arial Narrow" pitchFamily="34" charset="0"/>
                <a:cs typeface="Arial" charset="0"/>
              </a:rPr>
              <a:t>에어솔루션 양산 구매</a:t>
            </a:r>
            <a:r>
              <a:rPr kumimoji="1" lang="en-US" altLang="ko-KR" sz="1200" smtClean="0">
                <a:solidFill>
                  <a:srgbClr val="000000"/>
                </a:solidFill>
                <a:latin typeface="Arial Narrow" pitchFamily="34" charset="0"/>
                <a:cs typeface="Arial" charset="0"/>
              </a:rPr>
              <a:t>]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808028" y="6602685"/>
            <a:ext cx="36099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kumimoji="1" lang="en-US" altLang="ko-KR" sz="1000" smtClean="0">
                <a:solidFill>
                  <a:srgbClr val="000000"/>
                </a:solidFill>
                <a:latin typeface="Arial" charset="0"/>
                <a:ea typeface="돋움" pitchFamily="50" charset="-127"/>
                <a:cs typeface="Arial" charset="0"/>
              </a:rPr>
              <a:t>1/1</a:t>
            </a:r>
            <a:endParaRPr kumimoji="1" lang="ko-KR" altLang="en-US" sz="1000">
              <a:solidFill>
                <a:srgbClr val="000000"/>
              </a:solidFill>
              <a:latin typeface="Arial" charset="0"/>
              <a:ea typeface="돋움" pitchFamily="50" charset="-127"/>
              <a:cs typeface="Arial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48097" y="702221"/>
            <a:ext cx="86597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kumimoji="1" lang="en-US" altLang="ko-KR" sz="1400" b="1" smtClean="0">
                <a:solidFill>
                  <a:srgbClr val="000000"/>
                </a:solidFill>
                <a:latin typeface="Arial Narrow" pitchFamily="34" charset="0"/>
                <a:cs typeface="Arial" charset="0"/>
              </a:rPr>
              <a:t>ACM</a:t>
            </a:r>
            <a:r>
              <a:rPr kumimoji="1" lang="ko-KR" altLang="en-US" sz="1400" b="1" smtClean="0">
                <a:solidFill>
                  <a:srgbClr val="000000"/>
                </a:solidFill>
                <a:latin typeface="Arial Narrow" pitchFamily="34" charset="0"/>
                <a:cs typeface="Arial" charset="0"/>
              </a:rPr>
              <a:t>소재 비용은 동등이나</a:t>
            </a:r>
            <a:r>
              <a:rPr kumimoji="1" lang="en-US" altLang="ko-KR" sz="1400" b="1" smtClean="0">
                <a:solidFill>
                  <a:srgbClr val="000000"/>
                </a:solidFill>
                <a:latin typeface="Arial Narrow" pitchFamily="34" charset="0"/>
                <a:cs typeface="Arial" charset="0"/>
              </a:rPr>
              <a:t>, </a:t>
            </a:r>
            <a:r>
              <a:rPr kumimoji="1" lang="ko-KR" altLang="en-US" sz="1400" b="1" smtClean="0">
                <a:solidFill>
                  <a:srgbClr val="000000"/>
                </a:solidFill>
                <a:latin typeface="Arial Narrow" pitchFamily="34" charset="0"/>
                <a:cs typeface="Arial" charset="0"/>
              </a:rPr>
              <a:t>시그너쳐 에어컨의 경우</a:t>
            </a:r>
            <a:r>
              <a:rPr kumimoji="1" lang="en-US" altLang="ko-KR" sz="1400" b="1" smtClean="0">
                <a:solidFill>
                  <a:srgbClr val="000000"/>
                </a:solidFill>
                <a:latin typeface="Arial Narrow" pitchFamily="34" charset="0"/>
                <a:cs typeface="Arial" charset="0"/>
              </a:rPr>
              <a:t>,  </a:t>
            </a:r>
            <a:r>
              <a:rPr kumimoji="1" lang="ko-KR" altLang="en-US" sz="1400" b="1" smtClean="0">
                <a:solidFill>
                  <a:srgbClr val="000000"/>
                </a:solidFill>
                <a:latin typeface="Arial Narrow" pitchFamily="34" charset="0"/>
                <a:cs typeface="Arial" charset="0"/>
              </a:rPr>
              <a:t>후가공 </a:t>
            </a:r>
            <a:r>
              <a:rPr kumimoji="1" lang="en-US" altLang="ko-KR" sz="1400" b="1" smtClean="0">
                <a:solidFill>
                  <a:srgbClr val="000000"/>
                </a:solidFill>
                <a:latin typeface="Arial Narrow" pitchFamily="34" charset="0"/>
                <a:cs typeface="Arial" charset="0"/>
              </a:rPr>
              <a:t>(</a:t>
            </a:r>
            <a:r>
              <a:rPr kumimoji="1" lang="ko-KR" altLang="en-US" sz="1400" b="1" smtClean="0">
                <a:solidFill>
                  <a:srgbClr val="000000"/>
                </a:solidFill>
                <a:latin typeface="Arial Narrow" pitchFamily="34" charset="0"/>
                <a:cs typeface="Arial" charset="0"/>
              </a:rPr>
              <a:t>사상</a:t>
            </a:r>
            <a:r>
              <a:rPr kumimoji="1" lang="en-US" altLang="ko-KR" sz="1400" b="1" smtClean="0">
                <a:solidFill>
                  <a:srgbClr val="000000"/>
                </a:solidFill>
                <a:latin typeface="Arial Narrow" pitchFamily="34" charset="0"/>
                <a:cs typeface="Arial" charset="0"/>
              </a:rPr>
              <a:t>/Notching, </a:t>
            </a:r>
            <a:r>
              <a:rPr kumimoji="1" lang="ko-KR" altLang="en-US" sz="1400" b="1" smtClean="0">
                <a:solidFill>
                  <a:srgbClr val="000000"/>
                </a:solidFill>
                <a:latin typeface="Arial Narrow" pitchFamily="34" charset="0"/>
                <a:cs typeface="Arial" charset="0"/>
              </a:rPr>
              <a:t>벤딩</a:t>
            </a:r>
            <a:r>
              <a:rPr kumimoji="1" lang="en-US" altLang="ko-KR" sz="1400" b="1" smtClean="0">
                <a:solidFill>
                  <a:srgbClr val="000000"/>
                </a:solidFill>
                <a:latin typeface="Arial Narrow" pitchFamily="34" charset="0"/>
                <a:cs typeface="Arial" charset="0"/>
              </a:rPr>
              <a:t>/</a:t>
            </a:r>
            <a:r>
              <a:rPr kumimoji="1" lang="ko-KR" altLang="en-US" sz="1400" b="1" smtClean="0">
                <a:solidFill>
                  <a:srgbClr val="000000"/>
                </a:solidFill>
                <a:latin typeface="Arial Narrow" pitchFamily="34" charset="0"/>
                <a:cs typeface="Arial" charset="0"/>
              </a:rPr>
              <a:t>접착</a:t>
            </a:r>
            <a:r>
              <a:rPr kumimoji="1" lang="en-US" altLang="ko-KR" sz="1400" b="1" smtClean="0">
                <a:solidFill>
                  <a:srgbClr val="000000"/>
                </a:solidFill>
                <a:latin typeface="Arial Narrow" pitchFamily="34" charset="0"/>
                <a:cs typeface="Arial" charset="0"/>
              </a:rPr>
              <a:t>, </a:t>
            </a:r>
            <a:r>
              <a:rPr kumimoji="1" lang="ko-KR" altLang="en-US" sz="1400" b="1" smtClean="0">
                <a:solidFill>
                  <a:srgbClr val="000000"/>
                </a:solidFill>
                <a:latin typeface="Arial Narrow" pitchFamily="34" charset="0"/>
                <a:cs typeface="Arial" charset="0"/>
              </a:rPr>
              <a:t>아노다이징</a:t>
            </a:r>
            <a:r>
              <a:rPr kumimoji="1" lang="en-US" altLang="ko-KR" sz="1400" b="1" smtClean="0">
                <a:solidFill>
                  <a:srgbClr val="000000"/>
                </a:solidFill>
                <a:latin typeface="Arial Narrow" pitchFamily="34" charset="0"/>
                <a:cs typeface="Arial" charset="0"/>
              </a:rPr>
              <a:t>) </a:t>
            </a:r>
            <a:r>
              <a:rPr kumimoji="1" lang="ko-KR" altLang="en-US" sz="1400" b="1" smtClean="0">
                <a:solidFill>
                  <a:srgbClr val="000000"/>
                </a:solidFill>
                <a:latin typeface="Arial Narrow" pitchFamily="34" charset="0"/>
                <a:cs typeface="Arial" charset="0"/>
              </a:rPr>
              <a:t>비용으로 </a:t>
            </a:r>
            <a:r>
              <a:rPr kumimoji="1" lang="en-US" altLang="ko-KR" sz="1400" b="1" smtClean="0">
                <a:solidFill>
                  <a:srgbClr val="000000"/>
                </a:solidFill>
                <a:latin typeface="Arial Narrow" pitchFamily="34" charset="0"/>
                <a:cs typeface="Arial" charset="0"/>
              </a:rPr>
              <a:t>Cost</a:t>
            </a:r>
            <a:r>
              <a:rPr kumimoji="1" lang="ko-KR" altLang="en-US" sz="1400" b="1" smtClean="0">
                <a:solidFill>
                  <a:srgbClr val="000000"/>
                </a:solidFill>
                <a:latin typeface="Arial Narrow" pitchFamily="34" charset="0"/>
                <a:cs typeface="Arial" charset="0"/>
              </a:rPr>
              <a:t>상승함</a:t>
            </a:r>
            <a:r>
              <a:rPr kumimoji="1" lang="en-US" altLang="ko-KR" sz="1400" b="1" smtClean="0">
                <a:solidFill>
                  <a:srgbClr val="000000"/>
                </a:solidFill>
                <a:latin typeface="Arial Narrow" pitchFamily="34" charset="0"/>
                <a:cs typeface="Arial" charset="0"/>
              </a:rPr>
              <a:t>.</a:t>
            </a:r>
            <a:endParaRPr kumimoji="1" lang="ko-KR" altLang="en-US" sz="1400" b="1">
              <a:solidFill>
                <a:srgbClr val="000000"/>
              </a:solidFill>
              <a:latin typeface="Arial Narrow" pitchFamily="34" charset="0"/>
              <a:cs typeface="Arial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552216" y="5572941"/>
            <a:ext cx="1672253" cy="5001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lnSpc>
                <a:spcPts val="700"/>
              </a:lnSpc>
              <a:spcBef>
                <a:spcPct val="50000"/>
              </a:spcBef>
              <a:spcAft>
                <a:spcPct val="0"/>
              </a:spcAft>
            </a:pPr>
            <a:r>
              <a:rPr kumimoji="1" lang="ko-KR" altLang="en-US" sz="900" smtClean="0">
                <a:solidFill>
                  <a:srgbClr val="008000"/>
                </a:solidFill>
                <a:latin typeface="Arial Narrow" pitchFamily="34" charset="0"/>
                <a:cs typeface="Arial" charset="0"/>
              </a:rPr>
              <a:t>일반관리비</a:t>
            </a:r>
            <a:r>
              <a:rPr kumimoji="1" lang="en-US" altLang="ko-KR" sz="900" smtClean="0">
                <a:solidFill>
                  <a:srgbClr val="008000"/>
                </a:solidFill>
                <a:latin typeface="Arial Narrow" pitchFamily="34" charset="0"/>
                <a:cs typeface="Arial" charset="0"/>
              </a:rPr>
              <a:t>: </a:t>
            </a:r>
            <a:r>
              <a:rPr kumimoji="1" lang="ko-KR" altLang="en-US" sz="900" smtClean="0">
                <a:solidFill>
                  <a:srgbClr val="008000"/>
                </a:solidFill>
                <a:latin typeface="Arial Narrow" pitchFamily="34" charset="0"/>
                <a:cs typeface="Arial" charset="0"/>
              </a:rPr>
              <a:t>업체 설비 운용상의 </a:t>
            </a:r>
            <a:endParaRPr kumimoji="1" lang="en-US" altLang="ko-KR" sz="900" smtClean="0">
              <a:solidFill>
                <a:srgbClr val="008000"/>
              </a:solidFill>
              <a:latin typeface="Arial Narrow" pitchFamily="34" charset="0"/>
              <a:cs typeface="Arial" charset="0"/>
            </a:endParaRPr>
          </a:p>
          <a:p>
            <a:pPr fontAlgn="base">
              <a:lnSpc>
                <a:spcPts val="700"/>
              </a:lnSpc>
              <a:spcBef>
                <a:spcPct val="50000"/>
              </a:spcBef>
              <a:spcAft>
                <a:spcPct val="0"/>
              </a:spcAft>
            </a:pPr>
            <a:r>
              <a:rPr kumimoji="1" lang="ko-KR" altLang="en-US" sz="900" smtClean="0">
                <a:solidFill>
                  <a:srgbClr val="008000"/>
                </a:solidFill>
                <a:latin typeface="Arial Narrow" pitchFamily="34" charset="0"/>
                <a:cs typeface="Arial" charset="0"/>
              </a:rPr>
              <a:t>전기비</a:t>
            </a:r>
            <a:r>
              <a:rPr kumimoji="1" lang="en-US" altLang="ko-KR" sz="900" smtClean="0">
                <a:solidFill>
                  <a:srgbClr val="008000"/>
                </a:solidFill>
                <a:latin typeface="Arial Narrow" pitchFamily="34" charset="0"/>
                <a:cs typeface="Arial" charset="0"/>
              </a:rPr>
              <a:t>,</a:t>
            </a:r>
            <a:r>
              <a:rPr kumimoji="1" lang="ko-KR" altLang="en-US" sz="900" smtClean="0">
                <a:solidFill>
                  <a:srgbClr val="008000"/>
                </a:solidFill>
                <a:latin typeface="Arial Narrow" pitchFamily="34" charset="0"/>
                <a:cs typeface="Arial" charset="0"/>
              </a:rPr>
              <a:t>수도비</a:t>
            </a:r>
            <a:r>
              <a:rPr kumimoji="1" lang="en-US" altLang="ko-KR" sz="900" smtClean="0">
                <a:solidFill>
                  <a:srgbClr val="008000"/>
                </a:solidFill>
                <a:latin typeface="Arial Narrow" pitchFamily="34" charset="0"/>
                <a:cs typeface="Arial" charset="0"/>
              </a:rPr>
              <a:t>, </a:t>
            </a:r>
            <a:r>
              <a:rPr kumimoji="1" lang="ko-KR" altLang="en-US" sz="900" smtClean="0">
                <a:solidFill>
                  <a:srgbClr val="008000"/>
                </a:solidFill>
                <a:latin typeface="Arial Narrow" pitchFamily="34" charset="0"/>
                <a:cs typeface="Arial" charset="0"/>
              </a:rPr>
              <a:t>건물 임대료 등의 </a:t>
            </a:r>
            <a:endParaRPr kumimoji="1" lang="en-US" altLang="ko-KR" sz="900" smtClean="0">
              <a:solidFill>
                <a:srgbClr val="008000"/>
              </a:solidFill>
              <a:latin typeface="Arial Narrow" pitchFamily="34" charset="0"/>
              <a:cs typeface="Arial" charset="0"/>
            </a:endParaRPr>
          </a:p>
          <a:p>
            <a:pPr fontAlgn="base">
              <a:lnSpc>
                <a:spcPts val="700"/>
              </a:lnSpc>
              <a:spcBef>
                <a:spcPct val="50000"/>
              </a:spcBef>
              <a:spcAft>
                <a:spcPct val="0"/>
              </a:spcAft>
            </a:pPr>
            <a:r>
              <a:rPr kumimoji="1" lang="ko-KR" altLang="en-US" sz="900" smtClean="0">
                <a:solidFill>
                  <a:srgbClr val="008000"/>
                </a:solidFill>
                <a:latin typeface="Arial Narrow" pitchFamily="34" charset="0"/>
                <a:cs typeface="Arial" charset="0"/>
              </a:rPr>
              <a:t>비용 등이 반영됨</a:t>
            </a:r>
            <a:r>
              <a:rPr kumimoji="1" lang="en-US" altLang="ko-KR" sz="900" smtClean="0">
                <a:solidFill>
                  <a:srgbClr val="008000"/>
                </a:solidFill>
                <a:latin typeface="Arial Narrow" pitchFamily="34" charset="0"/>
                <a:cs typeface="Arial" charset="0"/>
              </a:rPr>
              <a:t>. </a:t>
            </a:r>
            <a:endParaRPr kumimoji="1" lang="ko-KR" altLang="en-US" sz="900">
              <a:solidFill>
                <a:srgbClr val="008000"/>
              </a:solidFill>
              <a:latin typeface="Arial Narrow" pitchFamily="34" charset="0"/>
              <a:cs typeface="Arial" charset="0"/>
            </a:endParaRPr>
          </a:p>
        </p:txBody>
      </p:sp>
      <p:sp>
        <p:nvSpPr>
          <p:cNvPr id="38" name="타원 37"/>
          <p:cNvSpPr/>
          <p:nvPr/>
        </p:nvSpPr>
        <p:spPr bwMode="auto">
          <a:xfrm>
            <a:off x="3750301" y="5301208"/>
            <a:ext cx="895617" cy="216024"/>
          </a:xfrm>
          <a:prstGeom prst="ellipse">
            <a:avLst/>
          </a:prstGeom>
          <a:noFill/>
          <a:ln w="9525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2000" b="1" smtClean="0">
              <a:solidFill>
                <a:srgbClr val="000000"/>
              </a:solidFill>
              <a:latin typeface="Trebuchet MS" pitchFamily="34" charset="0"/>
              <a:ea typeface="돋움" pitchFamily="50" charset="-127"/>
              <a:cs typeface="Arial" charset="0"/>
            </a:endParaRPr>
          </a:p>
        </p:txBody>
      </p:sp>
      <p:cxnSp>
        <p:nvCxnSpPr>
          <p:cNvPr id="40" name="직선 화살표 연결선 39"/>
          <p:cNvCxnSpPr>
            <a:stCxn id="38" idx="3"/>
          </p:cNvCxnSpPr>
          <p:nvPr/>
        </p:nvCxnSpPr>
        <p:spPr bwMode="auto">
          <a:xfrm flipH="1">
            <a:off x="3152800" y="5485596"/>
            <a:ext cx="728661" cy="270302"/>
          </a:xfrm>
          <a:prstGeom prst="straightConnector1">
            <a:avLst/>
          </a:prstGeom>
          <a:noFill/>
          <a:ln w="9525" cap="flat" cmpd="sng" algn="ctr">
            <a:solidFill>
              <a:srgbClr val="008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41" name="직사각형 40"/>
          <p:cNvSpPr/>
          <p:nvPr/>
        </p:nvSpPr>
        <p:spPr>
          <a:xfrm>
            <a:off x="5394573" y="4382596"/>
            <a:ext cx="1438214" cy="6591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lnSpc>
                <a:spcPts val="700"/>
              </a:lnSpc>
              <a:spcBef>
                <a:spcPct val="50000"/>
              </a:spcBef>
              <a:spcAft>
                <a:spcPct val="0"/>
              </a:spcAft>
            </a:pPr>
            <a:r>
              <a:rPr kumimoji="1" lang="en-US" altLang="ko-KR" sz="900" dirty="0" smtClean="0">
                <a:solidFill>
                  <a:srgbClr val="008000"/>
                </a:solidFill>
                <a:latin typeface="Arial Narrow" pitchFamily="34" charset="0"/>
                <a:cs typeface="Arial" charset="0"/>
              </a:rPr>
              <a:t>※ </a:t>
            </a:r>
            <a:r>
              <a:rPr kumimoji="1" lang="ko-KR" altLang="en-US" sz="900" smtClean="0">
                <a:solidFill>
                  <a:srgbClr val="008000"/>
                </a:solidFill>
                <a:latin typeface="Arial Narrow" pitchFamily="34" charset="0"/>
                <a:cs typeface="Arial" charset="0"/>
              </a:rPr>
              <a:t>전체 공정 누적 </a:t>
            </a:r>
            <a:r>
              <a:rPr kumimoji="1" lang="en-US" altLang="ko-KR" sz="900" dirty="0">
                <a:solidFill>
                  <a:srgbClr val="008000"/>
                </a:solidFill>
                <a:latin typeface="Arial Narrow" pitchFamily="34" charset="0"/>
                <a:cs typeface="Arial" charset="0"/>
              </a:rPr>
              <a:t>2</a:t>
            </a:r>
            <a:r>
              <a:rPr kumimoji="1" lang="en-US" altLang="ko-KR" sz="900" dirty="0" smtClean="0">
                <a:solidFill>
                  <a:srgbClr val="008000"/>
                </a:solidFill>
                <a:latin typeface="Arial Narrow" pitchFamily="34" charset="0"/>
                <a:cs typeface="Arial" charset="0"/>
              </a:rPr>
              <a:t>0% </a:t>
            </a:r>
            <a:r>
              <a:rPr kumimoji="1" lang="ko-KR" altLang="en-US" sz="900" smtClean="0">
                <a:solidFill>
                  <a:srgbClr val="008000"/>
                </a:solidFill>
                <a:latin typeface="Arial Narrow" pitchFamily="34" charset="0"/>
                <a:cs typeface="Arial" charset="0"/>
              </a:rPr>
              <a:t>반영</a:t>
            </a:r>
            <a:endParaRPr kumimoji="1" lang="en-US" altLang="ko-KR" sz="900" dirty="0" smtClean="0">
              <a:solidFill>
                <a:srgbClr val="008000"/>
              </a:solidFill>
              <a:latin typeface="Arial Narrow" pitchFamily="34" charset="0"/>
              <a:cs typeface="Arial" charset="0"/>
            </a:endParaRPr>
          </a:p>
          <a:p>
            <a:pPr fontAlgn="base">
              <a:lnSpc>
                <a:spcPts val="700"/>
              </a:lnSpc>
              <a:spcBef>
                <a:spcPct val="50000"/>
              </a:spcBef>
              <a:spcAft>
                <a:spcPct val="0"/>
              </a:spcAft>
              <a:buFontTx/>
              <a:buChar char="-"/>
            </a:pPr>
            <a:r>
              <a:rPr kumimoji="1" lang="ko-KR" altLang="en-US" sz="900" dirty="0" smtClean="0">
                <a:solidFill>
                  <a:srgbClr val="008000"/>
                </a:solidFill>
                <a:latin typeface="Arial Narrow" pitchFamily="34" charset="0"/>
                <a:cs typeface="Arial" charset="0"/>
              </a:rPr>
              <a:t> 소재</a:t>
            </a:r>
            <a:r>
              <a:rPr kumimoji="1" lang="en-US" altLang="ko-KR" sz="900" dirty="0" smtClean="0">
                <a:solidFill>
                  <a:srgbClr val="008000"/>
                </a:solidFill>
                <a:latin typeface="Arial Narrow" pitchFamily="34" charset="0"/>
                <a:cs typeface="Arial" charset="0"/>
              </a:rPr>
              <a:t>/ Notching/</a:t>
            </a:r>
            <a:r>
              <a:rPr kumimoji="1" lang="ko-KR" altLang="en-US" sz="900" smtClean="0">
                <a:solidFill>
                  <a:srgbClr val="008000"/>
                </a:solidFill>
                <a:latin typeface="Arial Narrow" pitchFamily="34" charset="0"/>
                <a:cs typeface="Arial" charset="0"/>
              </a:rPr>
              <a:t>벤딩</a:t>
            </a:r>
            <a:r>
              <a:rPr kumimoji="1" lang="en-US" altLang="ko-KR" sz="900" dirty="0" smtClean="0">
                <a:solidFill>
                  <a:srgbClr val="008000"/>
                </a:solidFill>
                <a:latin typeface="Arial Narrow" pitchFamily="34" charset="0"/>
                <a:cs typeface="Arial" charset="0"/>
              </a:rPr>
              <a:t>/</a:t>
            </a:r>
            <a:r>
              <a:rPr kumimoji="1" lang="ko-KR" altLang="en-US" sz="900" smtClean="0">
                <a:solidFill>
                  <a:srgbClr val="008000"/>
                </a:solidFill>
                <a:latin typeface="Arial Narrow" pitchFamily="34" charset="0"/>
                <a:cs typeface="Arial" charset="0"/>
              </a:rPr>
              <a:t>접착</a:t>
            </a:r>
            <a:r>
              <a:rPr kumimoji="1" lang="en-US" altLang="ko-KR" sz="900" dirty="0" smtClean="0">
                <a:solidFill>
                  <a:srgbClr val="008000"/>
                </a:solidFill>
                <a:latin typeface="Arial Narrow" pitchFamily="34" charset="0"/>
                <a:cs typeface="Arial" charset="0"/>
              </a:rPr>
              <a:t>: </a:t>
            </a:r>
          </a:p>
          <a:p>
            <a:pPr fontAlgn="base">
              <a:lnSpc>
                <a:spcPts val="700"/>
              </a:lnSpc>
              <a:spcBef>
                <a:spcPct val="50000"/>
              </a:spcBef>
              <a:spcAft>
                <a:spcPct val="0"/>
              </a:spcAft>
            </a:pPr>
            <a:r>
              <a:rPr kumimoji="1" lang="en-US" altLang="ko-KR" sz="900" dirty="0" smtClean="0">
                <a:solidFill>
                  <a:srgbClr val="008000"/>
                </a:solidFill>
                <a:latin typeface="Arial Narrow" pitchFamily="34" charset="0"/>
                <a:cs typeface="Arial" charset="0"/>
              </a:rPr>
              <a:t>  (10%</a:t>
            </a:r>
            <a:r>
              <a:rPr kumimoji="1" lang="ko-KR" altLang="en-US" sz="900" smtClean="0">
                <a:solidFill>
                  <a:srgbClr val="008000"/>
                </a:solidFill>
                <a:latin typeface="Arial Narrow" pitchFamily="34" charset="0"/>
                <a:cs typeface="Arial" charset="0"/>
              </a:rPr>
              <a:t>예상</a:t>
            </a:r>
            <a:r>
              <a:rPr kumimoji="1" lang="en-US" altLang="ko-KR" sz="900" dirty="0" smtClean="0">
                <a:solidFill>
                  <a:srgbClr val="008000"/>
                </a:solidFill>
                <a:latin typeface="Arial Narrow" pitchFamily="34" charset="0"/>
                <a:cs typeface="Arial" charset="0"/>
              </a:rPr>
              <a:t>)</a:t>
            </a:r>
          </a:p>
          <a:p>
            <a:pPr fontAlgn="base">
              <a:lnSpc>
                <a:spcPts val="700"/>
              </a:lnSpc>
              <a:spcBef>
                <a:spcPct val="50000"/>
              </a:spcBef>
              <a:spcAft>
                <a:spcPct val="0"/>
              </a:spcAft>
            </a:pPr>
            <a:r>
              <a:rPr kumimoji="1" lang="en-US" altLang="ko-KR" sz="900" dirty="0" smtClean="0">
                <a:solidFill>
                  <a:srgbClr val="008000"/>
                </a:solidFill>
                <a:latin typeface="Arial Narrow" pitchFamily="34" charset="0"/>
                <a:cs typeface="Arial" charset="0"/>
              </a:rPr>
              <a:t>- </a:t>
            </a:r>
            <a:r>
              <a:rPr kumimoji="1" lang="ko-KR" altLang="en-US" sz="900" smtClean="0">
                <a:solidFill>
                  <a:srgbClr val="008000"/>
                </a:solidFill>
                <a:latin typeface="Arial Narrow" pitchFamily="34" charset="0"/>
                <a:cs typeface="Arial" charset="0"/>
              </a:rPr>
              <a:t>아노다이징</a:t>
            </a:r>
            <a:r>
              <a:rPr kumimoji="1" lang="en-US" altLang="ko-KR" sz="900" dirty="0" smtClean="0">
                <a:solidFill>
                  <a:srgbClr val="008000"/>
                </a:solidFill>
                <a:latin typeface="Arial Narrow" pitchFamily="34" charset="0"/>
                <a:cs typeface="Arial" charset="0"/>
              </a:rPr>
              <a:t>( 10%</a:t>
            </a:r>
            <a:r>
              <a:rPr kumimoji="1" lang="ko-KR" altLang="en-US" sz="900" smtClean="0">
                <a:solidFill>
                  <a:srgbClr val="008000"/>
                </a:solidFill>
                <a:latin typeface="Arial Narrow" pitchFamily="34" charset="0"/>
                <a:cs typeface="Arial" charset="0"/>
              </a:rPr>
              <a:t>예상</a:t>
            </a:r>
            <a:r>
              <a:rPr kumimoji="1" lang="en-US" altLang="ko-KR" sz="900" dirty="0" smtClean="0">
                <a:solidFill>
                  <a:srgbClr val="008000"/>
                </a:solidFill>
                <a:latin typeface="Arial Narrow" pitchFamily="34" charset="0"/>
                <a:cs typeface="Arial" charset="0"/>
              </a:rPr>
              <a:t>)</a:t>
            </a:r>
          </a:p>
        </p:txBody>
      </p:sp>
      <p:sp>
        <p:nvSpPr>
          <p:cNvPr id="42" name="타원 41"/>
          <p:cNvSpPr/>
          <p:nvPr/>
        </p:nvSpPr>
        <p:spPr bwMode="auto">
          <a:xfrm>
            <a:off x="3747914" y="5104234"/>
            <a:ext cx="895617" cy="216024"/>
          </a:xfrm>
          <a:prstGeom prst="ellipse">
            <a:avLst/>
          </a:prstGeom>
          <a:noFill/>
          <a:ln w="9525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2000" b="1" smtClean="0">
              <a:solidFill>
                <a:srgbClr val="000000"/>
              </a:solidFill>
              <a:latin typeface="Trebuchet MS" pitchFamily="34" charset="0"/>
              <a:ea typeface="돋움" pitchFamily="50" charset="-127"/>
              <a:cs typeface="Arial" charset="0"/>
            </a:endParaRPr>
          </a:p>
        </p:txBody>
      </p:sp>
      <p:cxnSp>
        <p:nvCxnSpPr>
          <p:cNvPr id="44" name="직선 화살표 연결선 43"/>
          <p:cNvCxnSpPr>
            <a:stCxn id="42" idx="7"/>
          </p:cNvCxnSpPr>
          <p:nvPr/>
        </p:nvCxnSpPr>
        <p:spPr bwMode="auto">
          <a:xfrm flipV="1">
            <a:off x="4512371" y="4778102"/>
            <a:ext cx="951567" cy="357768"/>
          </a:xfrm>
          <a:prstGeom prst="straightConnector1">
            <a:avLst/>
          </a:prstGeom>
          <a:noFill/>
          <a:ln w="9525" cap="flat" cmpd="sng" algn="ctr">
            <a:solidFill>
              <a:srgbClr val="008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1" name="실행 단추: 돌아가기 20">
            <a:hlinkClick r:id="rId4" action="ppaction://hlinksldjump" highlightClick="1"/>
          </p:cNvPr>
          <p:cNvSpPr/>
          <p:nvPr/>
        </p:nvSpPr>
        <p:spPr>
          <a:xfrm>
            <a:off x="9489544" y="67702"/>
            <a:ext cx="360000" cy="360000"/>
          </a:xfrm>
          <a:prstGeom prst="actionButtonReturn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endParaRPr kumimoji="1" lang="ko-KR" altLang="en-US" sz="900" b="1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5451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>
            <a:spLocks noChangeArrowheads="1"/>
          </p:cNvSpPr>
          <p:nvPr/>
        </p:nvSpPr>
        <p:spPr bwMode="auto">
          <a:xfrm>
            <a:off x="154307" y="692696"/>
            <a:ext cx="4010483" cy="28814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36000" tIns="36000" rIns="36000" bIns="36000">
            <a:spAutoFit/>
          </a:bodyPr>
          <a:lstStyle/>
          <a:p>
            <a:pPr fontAlgn="base">
              <a:spcBef>
                <a:spcPct val="20000"/>
              </a:spcBef>
              <a:spcAft>
                <a:spcPct val="0"/>
              </a:spcAft>
              <a:buClr>
                <a:srgbClr val="333333"/>
              </a:buClr>
              <a:buSzPct val="100000"/>
              <a:buFont typeface="Wingdings" pitchFamily="2" charset="2"/>
              <a:buChar char="q"/>
              <a:tabLst>
                <a:tab pos="177800" algn="l"/>
                <a:tab pos="881063" algn="l"/>
              </a:tabLst>
              <a:defRPr/>
            </a:pPr>
            <a:r>
              <a:rPr kumimoji="1" lang="ko-KR" altLang="en-US" sz="1400" b="1">
                <a:solidFill>
                  <a:prstClr val="black"/>
                </a:solidFill>
                <a:latin typeface="Arial Narrow" panose="020B0606020202030204" pitchFamily="34" charset="0"/>
                <a:cs typeface="Arial" panose="020B0604020202020204" pitchFamily="34" charset="0"/>
                <a:sym typeface="Wingdings" pitchFamily="2" charset="2"/>
              </a:rPr>
              <a:t> </a:t>
            </a:r>
            <a:r>
              <a:rPr kumimoji="1" lang="en-US" altLang="ko-KR" sz="1400" b="1" smtClean="0">
                <a:solidFill>
                  <a:prstClr val="black"/>
                </a:solidFill>
                <a:latin typeface="Arial Narrow" panose="020B0606020202030204" pitchFamily="34" charset="0"/>
                <a:cs typeface="Arial" panose="020B0604020202020204" pitchFamily="34" charset="0"/>
                <a:sym typeface="Wingdings" pitchFamily="2" charset="2"/>
              </a:rPr>
              <a:t>1</a:t>
            </a:r>
            <a:r>
              <a:rPr kumimoji="1" lang="ko-KR" altLang="en-US" sz="1400" b="1" smtClean="0">
                <a:solidFill>
                  <a:prstClr val="black"/>
                </a:solidFill>
                <a:latin typeface="Arial Narrow" panose="020B0606020202030204" pitchFamily="34" charset="0"/>
                <a:cs typeface="Arial" panose="020B0604020202020204" pitchFamily="34" charset="0"/>
                <a:sym typeface="Wingdings" pitchFamily="2" charset="2"/>
              </a:rPr>
              <a:t>안</a:t>
            </a:r>
            <a:r>
              <a:rPr kumimoji="1" lang="en-US" altLang="ko-KR" sz="1400" b="1" smtClean="0">
                <a:solidFill>
                  <a:prstClr val="black"/>
                </a:solidFill>
                <a:latin typeface="Arial Narrow" panose="020B0606020202030204" pitchFamily="34" charset="0"/>
                <a:cs typeface="Arial" panose="020B0604020202020204" pitchFamily="34" charset="0"/>
                <a:sym typeface="Wingdings" pitchFamily="2" charset="2"/>
              </a:rPr>
              <a:t>) </a:t>
            </a:r>
            <a:r>
              <a:rPr kumimoji="1" lang="ko-KR" altLang="en-US" sz="1400" b="1" smtClean="0">
                <a:solidFill>
                  <a:prstClr val="black"/>
                </a:solidFill>
                <a:latin typeface="Arial Narrow" panose="020B0606020202030204" pitchFamily="34" charset="0"/>
                <a:cs typeface="Arial" panose="020B0604020202020204" pitchFamily="34" charset="0"/>
                <a:sym typeface="Wingdings" pitchFamily="2" charset="2"/>
              </a:rPr>
              <a:t>기존 제품 </a:t>
            </a:r>
            <a:r>
              <a:rPr kumimoji="1" lang="en-US" altLang="ko-KR" sz="1400" b="1" smtClean="0">
                <a:solidFill>
                  <a:prstClr val="black"/>
                </a:solidFill>
                <a:latin typeface="Arial Narrow" panose="020B0606020202030204" pitchFamily="34" charset="0"/>
                <a:cs typeface="Arial" panose="020B0604020202020204" pitchFamily="34" charset="0"/>
                <a:sym typeface="Wingdings" pitchFamily="2" charset="2"/>
              </a:rPr>
              <a:t>Tool</a:t>
            </a:r>
            <a:r>
              <a:rPr kumimoji="1" lang="ko-KR" altLang="en-US" sz="1400" b="1" smtClean="0">
                <a:solidFill>
                  <a:prstClr val="black"/>
                </a:solidFill>
                <a:latin typeface="Arial Narrow" panose="020B0606020202030204" pitchFamily="34" charset="0"/>
                <a:cs typeface="Arial" panose="020B0604020202020204" pitchFamily="34" charset="0"/>
                <a:sym typeface="Wingdings" pitchFamily="2" charset="2"/>
              </a:rPr>
              <a:t>유지</a:t>
            </a:r>
            <a:r>
              <a:rPr kumimoji="1" lang="en-US" altLang="ko-KR" sz="1400" b="1" smtClean="0">
                <a:solidFill>
                  <a:prstClr val="black"/>
                </a:solidFill>
                <a:latin typeface="Arial Narrow" panose="020B0606020202030204" pitchFamily="34" charset="0"/>
                <a:cs typeface="Arial" panose="020B0604020202020204" pitchFamily="34" charset="0"/>
                <a:sym typeface="Wingdings" pitchFamily="2" charset="2"/>
              </a:rPr>
              <a:t>+ </a:t>
            </a:r>
            <a:r>
              <a:rPr kumimoji="1" lang="en-US" altLang="ko-KR" sz="1400" b="1" baseline="30000" smtClean="0">
                <a:solidFill>
                  <a:prstClr val="black"/>
                </a:solidFill>
                <a:latin typeface="Arial Narrow" panose="020B0606020202030204" pitchFamily="34" charset="0"/>
                <a:cs typeface="Arial" panose="020B0604020202020204" pitchFamily="34" charset="0"/>
                <a:sym typeface="Wingdings" pitchFamily="2" charset="2"/>
              </a:rPr>
              <a:t>1)</a:t>
            </a:r>
            <a:r>
              <a:rPr kumimoji="1" lang="en-US" altLang="ko-KR" sz="1400" b="1" smtClean="0">
                <a:solidFill>
                  <a:prstClr val="black"/>
                </a:solidFill>
                <a:latin typeface="Arial Narrow" panose="020B0606020202030204" pitchFamily="34" charset="0"/>
                <a:cs typeface="Arial" panose="020B0604020202020204" pitchFamily="34" charset="0"/>
                <a:sym typeface="Wingdings" pitchFamily="2" charset="2"/>
              </a:rPr>
              <a:t>ACM </a:t>
            </a:r>
            <a:r>
              <a:rPr kumimoji="1" lang="ko-KR" altLang="en-US" sz="1400" b="1" smtClean="0">
                <a:solidFill>
                  <a:prstClr val="black"/>
                </a:solidFill>
                <a:latin typeface="Arial Narrow" panose="020B0606020202030204" pitchFamily="34" charset="0"/>
                <a:cs typeface="Arial" panose="020B0604020202020204" pitchFamily="34" charset="0"/>
                <a:sym typeface="Wingdings" pitchFamily="2" charset="2"/>
              </a:rPr>
              <a:t>대체 소재</a:t>
            </a:r>
            <a:r>
              <a:rPr kumimoji="1" lang="en-US" altLang="ko-KR" sz="1400" b="1" smtClean="0">
                <a:solidFill>
                  <a:prstClr val="black"/>
                </a:solidFill>
                <a:latin typeface="Arial Narrow" panose="020B0606020202030204" pitchFamily="34" charset="0"/>
                <a:cs typeface="Arial" panose="020B0604020202020204" pitchFamily="34" charset="0"/>
                <a:sym typeface="Wingdings" pitchFamily="2" charset="2"/>
              </a:rPr>
              <a:t>(</a:t>
            </a:r>
            <a:r>
              <a:rPr kumimoji="1" lang="ko-KR" altLang="en-US" sz="1400" b="1" smtClean="0">
                <a:solidFill>
                  <a:prstClr val="black"/>
                </a:solidFill>
                <a:latin typeface="Arial Narrow" panose="020B0606020202030204" pitchFamily="34" charset="0"/>
                <a:cs typeface="Arial" panose="020B0604020202020204" pitchFamily="34" charset="0"/>
                <a:sym typeface="Wingdings" pitchFamily="2" charset="2"/>
              </a:rPr>
              <a:t>원가절감</a:t>
            </a:r>
            <a:r>
              <a:rPr kumimoji="1" lang="en-US" altLang="ko-KR" sz="1400" b="1" smtClean="0">
                <a:solidFill>
                  <a:prstClr val="black"/>
                </a:solidFill>
                <a:latin typeface="Arial Narrow" panose="020B0606020202030204" pitchFamily="34" charset="0"/>
                <a:cs typeface="Arial" panose="020B0604020202020204" pitchFamily="34" charset="0"/>
                <a:sym typeface="Wingdings" pitchFamily="2" charset="2"/>
              </a:rPr>
              <a:t>) </a:t>
            </a:r>
            <a:endParaRPr kumimoji="1" lang="en-US" altLang="ko-KR" sz="1400" b="1" dirty="0" smtClean="0">
              <a:solidFill>
                <a:prstClr val="black"/>
              </a:solidFill>
              <a:latin typeface="Arial Narrow" panose="020B0606020202030204" pitchFamily="34" charset="0"/>
              <a:cs typeface="Arial" panose="020B0604020202020204" pitchFamily="34" charset="0"/>
              <a:sym typeface="Wingdings" pitchFamily="2" charset="2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3675365" y="3256288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Aft>
                <a:spcPct val="0"/>
              </a:spcAft>
            </a:pPr>
            <a:r>
              <a:rPr kumimoji="1" lang="ko-KR" altLang="en-US" sz="900" smtClean="0">
                <a:solidFill>
                  <a:srgbClr val="008000"/>
                </a:solidFill>
                <a:latin typeface="Arial Narrow" panose="020B0606020202030204" pitchFamily="34" charset="0"/>
                <a:cs typeface="Arial" charset="0"/>
              </a:rPr>
              <a:t>수요없서 업계 생산없음</a:t>
            </a:r>
            <a:r>
              <a:rPr kumimoji="1" lang="en-US" altLang="ko-KR" sz="900" smtClean="0">
                <a:solidFill>
                  <a:srgbClr val="008000"/>
                </a:solidFill>
                <a:latin typeface="Arial Narrow" panose="020B0606020202030204" pitchFamily="34" charset="0"/>
                <a:cs typeface="Arial" charset="0"/>
              </a:rPr>
              <a:t>. </a:t>
            </a:r>
          </a:p>
          <a:p>
            <a:pPr fontAlgn="base">
              <a:spcAft>
                <a:spcPct val="0"/>
              </a:spcAft>
            </a:pPr>
            <a:r>
              <a:rPr kumimoji="1" lang="ko-KR" altLang="en-US" sz="900" smtClean="0">
                <a:solidFill>
                  <a:srgbClr val="008000"/>
                </a:solidFill>
                <a:latin typeface="Arial Narrow" panose="020B0606020202030204" pitchFamily="34" charset="0"/>
                <a:cs typeface="Arial" charset="0"/>
              </a:rPr>
              <a:t>디자인 </a:t>
            </a:r>
            <a:r>
              <a:rPr kumimoji="1" lang="en-US" altLang="ko-KR" sz="900" smtClean="0">
                <a:solidFill>
                  <a:srgbClr val="008000"/>
                </a:solidFill>
                <a:latin typeface="Arial Narrow" panose="020B0606020202030204" pitchFamily="34" charset="0"/>
                <a:cs typeface="Arial" charset="0"/>
              </a:rPr>
              <a:t>CM</a:t>
            </a:r>
            <a:r>
              <a:rPr kumimoji="1" lang="ko-KR" altLang="en-US" sz="900" smtClean="0">
                <a:solidFill>
                  <a:srgbClr val="008000"/>
                </a:solidFill>
                <a:latin typeface="Arial Narrow" panose="020B0606020202030204" pitchFamily="34" charset="0"/>
                <a:cs typeface="Arial" charset="0"/>
              </a:rPr>
              <a:t>필요</a:t>
            </a:r>
            <a:endParaRPr kumimoji="1" lang="ko-KR" altLang="en-US" sz="900">
              <a:solidFill>
                <a:srgbClr val="008000"/>
              </a:solidFill>
              <a:latin typeface="Arial Narrow" panose="020B0606020202030204" pitchFamily="34" charset="0"/>
              <a:cs typeface="Arial" charset="0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6699899" y="3383142"/>
            <a:ext cx="21852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Aft>
                <a:spcPct val="0"/>
              </a:spcAft>
            </a:pPr>
            <a:r>
              <a:rPr kumimoji="1" lang="ko-KR" altLang="en-US" sz="900" dirty="0" err="1" smtClean="0">
                <a:solidFill>
                  <a:srgbClr val="008000"/>
                </a:solidFill>
                <a:latin typeface="Arial Narrow" panose="020B0606020202030204" pitchFamily="34" charset="0"/>
                <a:cs typeface="Arial" charset="0"/>
              </a:rPr>
              <a:t>리얼</a:t>
            </a:r>
            <a:r>
              <a:rPr kumimoji="1" lang="ko-KR" altLang="en-US" sz="900" dirty="0" smtClean="0">
                <a:solidFill>
                  <a:srgbClr val="008000"/>
                </a:solidFill>
                <a:latin typeface="Arial Narrow" panose="020B0606020202030204" pitchFamily="34" charset="0"/>
                <a:cs typeface="Arial" charset="0"/>
              </a:rPr>
              <a:t> 메탈 </a:t>
            </a:r>
            <a:r>
              <a:rPr kumimoji="1" lang="ko-KR" altLang="en-US" sz="900" dirty="0" err="1" smtClean="0">
                <a:solidFill>
                  <a:srgbClr val="008000"/>
                </a:solidFill>
                <a:latin typeface="Arial Narrow" panose="020B0606020202030204" pitchFamily="34" charset="0"/>
                <a:cs typeface="Arial" charset="0"/>
              </a:rPr>
              <a:t>변경시</a:t>
            </a:r>
            <a:r>
              <a:rPr kumimoji="1" lang="ko-KR" altLang="en-US" sz="900" dirty="0" smtClean="0">
                <a:solidFill>
                  <a:srgbClr val="008000"/>
                </a:solidFill>
                <a:latin typeface="Arial Narrow" panose="020B0606020202030204" pitchFamily="34" charset="0"/>
                <a:cs typeface="Arial" charset="0"/>
              </a:rPr>
              <a:t> </a:t>
            </a:r>
            <a:endParaRPr kumimoji="1" lang="en-US" altLang="ko-KR" sz="900" dirty="0" smtClean="0">
              <a:solidFill>
                <a:srgbClr val="008000"/>
              </a:solidFill>
              <a:latin typeface="Arial Narrow" panose="020B0606020202030204" pitchFamily="34" charset="0"/>
              <a:cs typeface="Arial" charset="0"/>
            </a:endParaRPr>
          </a:p>
          <a:p>
            <a:pPr fontAlgn="base">
              <a:spcAft>
                <a:spcPct val="0"/>
              </a:spcAft>
            </a:pPr>
            <a:r>
              <a:rPr kumimoji="1" lang="en-US" altLang="ko-KR" sz="900" dirty="0" smtClean="0">
                <a:solidFill>
                  <a:srgbClr val="008000"/>
                </a:solidFill>
                <a:latin typeface="Arial Narrow" panose="020B0606020202030204" pitchFamily="34" charset="0"/>
                <a:cs typeface="Arial" charset="0"/>
              </a:rPr>
              <a:t>- </a:t>
            </a:r>
            <a:r>
              <a:rPr kumimoji="1" lang="ko-KR" altLang="en-US" sz="900" smtClean="0">
                <a:solidFill>
                  <a:srgbClr val="008000"/>
                </a:solidFill>
                <a:latin typeface="Arial Narrow" panose="020B0606020202030204" pitchFamily="34" charset="0"/>
                <a:cs typeface="Arial" charset="0"/>
              </a:rPr>
              <a:t>이슬맺힘</a:t>
            </a:r>
            <a:r>
              <a:rPr kumimoji="1" lang="en-US" altLang="ko-KR" sz="900" dirty="0" smtClean="0">
                <a:solidFill>
                  <a:srgbClr val="008000"/>
                </a:solidFill>
                <a:latin typeface="Arial Narrow" panose="020B0606020202030204" pitchFamily="34" charset="0"/>
                <a:cs typeface="Arial" charset="0"/>
              </a:rPr>
              <a:t>, </a:t>
            </a:r>
            <a:r>
              <a:rPr kumimoji="1" lang="ko-KR" altLang="en-US" sz="900" smtClean="0">
                <a:solidFill>
                  <a:srgbClr val="008000"/>
                </a:solidFill>
                <a:latin typeface="Arial Narrow" panose="020B0606020202030204" pitchFamily="34" charset="0"/>
                <a:cs typeface="Arial" charset="0"/>
              </a:rPr>
              <a:t>구조변경 이슈 예상 </a:t>
            </a:r>
            <a:r>
              <a:rPr kumimoji="1" lang="en-US" altLang="ko-KR" sz="900" dirty="0" smtClean="0">
                <a:solidFill>
                  <a:srgbClr val="008000"/>
                </a:solidFill>
                <a:latin typeface="Arial Narrow" panose="020B0606020202030204" pitchFamily="34" charset="0"/>
                <a:cs typeface="Arial" charset="0"/>
              </a:rPr>
              <a:t>(</a:t>
            </a:r>
            <a:r>
              <a:rPr kumimoji="1" lang="ko-KR" altLang="en-US" sz="900" smtClean="0">
                <a:solidFill>
                  <a:srgbClr val="008000"/>
                </a:solidFill>
                <a:latin typeface="Arial Narrow" panose="020B0606020202030204" pitchFamily="34" charset="0"/>
                <a:cs typeface="Arial" charset="0"/>
              </a:rPr>
              <a:t>개발팀 협업</a:t>
            </a:r>
            <a:r>
              <a:rPr kumimoji="1" lang="en-US" altLang="ko-KR" sz="900" dirty="0" smtClean="0">
                <a:solidFill>
                  <a:srgbClr val="008000"/>
                </a:solidFill>
                <a:latin typeface="Arial Narrow" panose="020B0606020202030204" pitchFamily="34" charset="0"/>
                <a:cs typeface="Arial" charset="0"/>
              </a:rPr>
              <a:t>)</a:t>
            </a:r>
          </a:p>
          <a:p>
            <a:pPr fontAlgn="base">
              <a:spcAft>
                <a:spcPct val="0"/>
              </a:spcAft>
            </a:pPr>
            <a:r>
              <a:rPr kumimoji="1" lang="en-US" altLang="ko-KR" sz="900" dirty="0" smtClean="0">
                <a:solidFill>
                  <a:srgbClr val="008000"/>
                </a:solidFill>
                <a:latin typeface="Arial Narrow" panose="020B0606020202030204" pitchFamily="34" charset="0"/>
                <a:cs typeface="Arial" charset="0"/>
              </a:rPr>
              <a:t>- </a:t>
            </a:r>
            <a:r>
              <a:rPr kumimoji="1" lang="ko-KR" altLang="en-US" sz="900" smtClean="0">
                <a:solidFill>
                  <a:srgbClr val="008000"/>
                </a:solidFill>
                <a:latin typeface="Arial Narrow" panose="020B0606020202030204" pitchFamily="34" charset="0"/>
                <a:cs typeface="Arial" charset="0"/>
              </a:rPr>
              <a:t>키버튼 </a:t>
            </a:r>
            <a:r>
              <a:rPr kumimoji="1" lang="ko-KR" altLang="en-US" sz="900" dirty="0" smtClean="0">
                <a:solidFill>
                  <a:srgbClr val="008000"/>
                </a:solidFill>
                <a:latin typeface="Arial Narrow" panose="020B0606020202030204" pitchFamily="34" charset="0"/>
                <a:cs typeface="Arial" charset="0"/>
              </a:rPr>
              <a:t>신규 개발 필요</a:t>
            </a:r>
            <a:r>
              <a:rPr kumimoji="1" lang="en-US" altLang="ko-KR" sz="900" dirty="0" smtClean="0">
                <a:solidFill>
                  <a:srgbClr val="008000"/>
                </a:solidFill>
                <a:latin typeface="Arial Narrow" panose="020B0606020202030204" pitchFamily="34" charset="0"/>
                <a:cs typeface="Arial" charset="0"/>
              </a:rPr>
              <a:t>(</a:t>
            </a:r>
            <a:r>
              <a:rPr kumimoji="1" lang="ko-KR" altLang="en-US" sz="900" smtClean="0">
                <a:solidFill>
                  <a:srgbClr val="008000"/>
                </a:solidFill>
                <a:latin typeface="Arial Narrow" panose="020B0606020202030204" pitchFamily="34" charset="0"/>
                <a:cs typeface="Arial" charset="0"/>
              </a:rPr>
              <a:t>정전 방식 적용 不</a:t>
            </a:r>
            <a:r>
              <a:rPr kumimoji="1" lang="en-US" altLang="ko-KR" sz="900" dirty="0" smtClean="0">
                <a:solidFill>
                  <a:srgbClr val="008000"/>
                </a:solidFill>
                <a:latin typeface="Arial Narrow" panose="020B0606020202030204" pitchFamily="34" charset="0"/>
                <a:cs typeface="Arial" charset="0"/>
              </a:rPr>
              <a:t>)</a:t>
            </a:r>
          </a:p>
          <a:p>
            <a:pPr fontAlgn="base">
              <a:spcAft>
                <a:spcPct val="0"/>
              </a:spcAft>
            </a:pPr>
            <a:r>
              <a:rPr kumimoji="1" lang="en-US" altLang="ko-KR" sz="900" dirty="0" smtClean="0">
                <a:solidFill>
                  <a:srgbClr val="008000"/>
                </a:solidFill>
                <a:latin typeface="Arial Narrow" panose="020B0606020202030204" pitchFamily="34" charset="0"/>
                <a:cs typeface="Arial" charset="0"/>
              </a:rPr>
              <a:t>STS</a:t>
            </a:r>
            <a:r>
              <a:rPr kumimoji="1" lang="ko-KR" altLang="en-US" sz="900" smtClean="0">
                <a:solidFill>
                  <a:srgbClr val="008000"/>
                </a:solidFill>
                <a:latin typeface="Arial Narrow" panose="020B0606020202030204" pitchFamily="34" charset="0"/>
                <a:cs typeface="Arial" charset="0"/>
              </a:rPr>
              <a:t>또는 </a:t>
            </a:r>
            <a:r>
              <a:rPr kumimoji="1" lang="en-US" altLang="ko-KR" sz="900" dirty="0" smtClean="0">
                <a:solidFill>
                  <a:srgbClr val="008000"/>
                </a:solidFill>
                <a:latin typeface="Arial Narrow" panose="020B0606020202030204" pitchFamily="34" charset="0"/>
                <a:cs typeface="Arial" charset="0"/>
              </a:rPr>
              <a:t>Al </a:t>
            </a:r>
            <a:r>
              <a:rPr kumimoji="1" lang="ko-KR" altLang="en-US" sz="900" smtClean="0">
                <a:solidFill>
                  <a:srgbClr val="008000"/>
                </a:solidFill>
                <a:latin typeface="Arial Narrow" panose="020B0606020202030204" pitchFamily="34" charset="0"/>
                <a:cs typeface="Arial" charset="0"/>
              </a:rPr>
              <a:t>판금 외관 구현방안 내부 논의중</a:t>
            </a:r>
            <a:endParaRPr kumimoji="1" lang="ko-KR" altLang="en-US" sz="900">
              <a:solidFill>
                <a:srgbClr val="008000"/>
              </a:solidFill>
              <a:latin typeface="Arial Narrow" panose="020B0606020202030204" pitchFamily="34" charset="0"/>
              <a:cs typeface="Arial" charset="0"/>
            </a:endParaRPr>
          </a:p>
        </p:txBody>
      </p:sp>
      <p:pic>
        <p:nvPicPr>
          <p:cNvPr id="85" name="그림 8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624" y="3601398"/>
            <a:ext cx="842998" cy="2038350"/>
          </a:xfrm>
          <a:prstGeom prst="rect">
            <a:avLst/>
          </a:prstGeom>
        </p:spPr>
      </p:pic>
      <p:cxnSp>
        <p:nvCxnSpPr>
          <p:cNvPr id="86" name="직선 화살표 연결선 85"/>
          <p:cNvCxnSpPr/>
          <p:nvPr/>
        </p:nvCxnSpPr>
        <p:spPr bwMode="auto">
          <a:xfrm flipV="1">
            <a:off x="1190121" y="5259801"/>
            <a:ext cx="172414" cy="418880"/>
          </a:xfrm>
          <a:prstGeom prst="straightConnector1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88" name="TextBox 87"/>
          <p:cNvSpPr txBox="1"/>
          <p:nvPr/>
        </p:nvSpPr>
        <p:spPr>
          <a:xfrm>
            <a:off x="619621" y="5658460"/>
            <a:ext cx="124745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kumimoji="1" lang="ko-KR" altLang="en-US" sz="900" smtClean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모서리 </a:t>
            </a:r>
            <a:r>
              <a:rPr kumimoji="1" lang="en-US" altLang="ko-KR" sz="900" smtClean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Sharp R(0.7~0.8)</a:t>
            </a:r>
            <a:endParaRPr kumimoji="1" lang="ko-KR" altLang="en-US" sz="900">
              <a:solidFill>
                <a:prstClr val="black"/>
              </a:solidFill>
              <a:latin typeface="Arial Narrow" panose="020B0606020202030204" pitchFamily="34" charset="0"/>
              <a:cs typeface="Arial" charset="0"/>
            </a:endParaRPr>
          </a:p>
        </p:txBody>
      </p:sp>
      <p:pic>
        <p:nvPicPr>
          <p:cNvPr id="8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315" y="3747629"/>
            <a:ext cx="413946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0" name="Picture 297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7258" y="4513124"/>
            <a:ext cx="1070036" cy="5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1" name="Text Box 2975"/>
          <p:cNvSpPr txBox="1">
            <a:spLocks noChangeArrowheads="1"/>
          </p:cNvSpPr>
          <p:nvPr/>
        </p:nvSpPr>
        <p:spPr bwMode="auto">
          <a:xfrm>
            <a:off x="1472391" y="4472076"/>
            <a:ext cx="1062557" cy="24468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fontAlgn="base" hangingPunct="1">
              <a:lnSpc>
                <a:spcPct val="110000"/>
              </a:lnSpc>
              <a:spcBef>
                <a:spcPct val="50000"/>
              </a:spcBef>
              <a:spcAft>
                <a:spcPct val="0"/>
              </a:spcAft>
            </a:pPr>
            <a:r>
              <a:rPr lang="en-US" altLang="ko-KR" sz="900" smtClean="0">
                <a:solidFill>
                  <a:prstClr val="black"/>
                </a:solidFill>
                <a:latin typeface="Arial Narrow" panose="020B060602020203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 Al 5052 0.5t, H/L</a:t>
            </a:r>
            <a:endParaRPr lang="en-US" altLang="ko-KR" sz="900">
              <a:solidFill>
                <a:prstClr val="black"/>
              </a:solidFill>
              <a:latin typeface="Arial Narrow" panose="020B0606020202030204" pitchFamily="34" charset="0"/>
              <a:ea typeface="LG스마트체 Regular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92" name="Line 2976"/>
          <p:cNvSpPr>
            <a:spLocks noChangeShapeType="1"/>
          </p:cNvSpPr>
          <p:nvPr/>
        </p:nvSpPr>
        <p:spPr bwMode="auto">
          <a:xfrm flipH="1" flipV="1">
            <a:off x="1932507" y="4648900"/>
            <a:ext cx="75771" cy="9723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sm" len="sm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square" anchor="ctr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endParaRPr kumimoji="1" lang="ko-KR" altLang="en-US" sz="900" b="1">
              <a:solidFill>
                <a:prstClr val="black"/>
              </a:solidFill>
              <a:latin typeface="Arial" charset="0"/>
              <a:ea typeface="돋움" pitchFamily="50" charset="-127"/>
              <a:cs typeface="Arial" charset="0"/>
            </a:endParaRPr>
          </a:p>
        </p:txBody>
      </p:sp>
      <p:sp>
        <p:nvSpPr>
          <p:cNvPr id="93" name="Line 2977"/>
          <p:cNvSpPr>
            <a:spLocks noChangeShapeType="1"/>
          </p:cNvSpPr>
          <p:nvPr/>
        </p:nvSpPr>
        <p:spPr bwMode="auto">
          <a:xfrm flipH="1">
            <a:off x="1871018" y="5009174"/>
            <a:ext cx="144016" cy="10157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sm" len="sm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square" anchor="ctr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endParaRPr kumimoji="1" lang="ko-KR" altLang="en-US" sz="900" b="1">
              <a:solidFill>
                <a:prstClr val="black"/>
              </a:solidFill>
              <a:latin typeface="Arial" charset="0"/>
              <a:ea typeface="돋움" pitchFamily="50" charset="-127"/>
              <a:cs typeface="Arial" charset="0"/>
            </a:endParaRPr>
          </a:p>
        </p:txBody>
      </p:sp>
      <p:sp>
        <p:nvSpPr>
          <p:cNvPr id="94" name="Line 2978"/>
          <p:cNvSpPr>
            <a:spLocks noChangeShapeType="1"/>
          </p:cNvSpPr>
          <p:nvPr/>
        </p:nvSpPr>
        <p:spPr bwMode="auto">
          <a:xfrm flipH="1" flipV="1">
            <a:off x="2235330" y="4455503"/>
            <a:ext cx="224246" cy="3157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sm" len="sm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square" anchor="ctr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endParaRPr kumimoji="1" lang="ko-KR" altLang="en-US" sz="900" b="1">
              <a:solidFill>
                <a:prstClr val="black"/>
              </a:solidFill>
              <a:latin typeface="Arial" charset="0"/>
              <a:ea typeface="돋움" pitchFamily="50" charset="-127"/>
              <a:cs typeface="Arial" charset="0"/>
            </a:endParaRPr>
          </a:p>
        </p:txBody>
      </p:sp>
      <p:sp>
        <p:nvSpPr>
          <p:cNvPr id="95" name="Text Box 2979"/>
          <p:cNvSpPr txBox="1">
            <a:spLocks noChangeArrowheads="1"/>
          </p:cNvSpPr>
          <p:nvPr/>
        </p:nvSpPr>
        <p:spPr bwMode="auto">
          <a:xfrm>
            <a:off x="1622026" y="4270445"/>
            <a:ext cx="786015" cy="2308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fontAlgn="base" hangingPunct="1">
              <a:spcAft>
                <a:spcPct val="0"/>
              </a:spcAft>
            </a:pPr>
            <a:r>
              <a:rPr lang="en-US" altLang="ko-KR" sz="900">
                <a:solidFill>
                  <a:prstClr val="black"/>
                </a:solidFill>
                <a:latin typeface="Arial Narrow" panose="020B060602020203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PE </a:t>
            </a:r>
            <a:r>
              <a:rPr lang="en-US" altLang="ko-KR" sz="900" smtClean="0">
                <a:solidFill>
                  <a:prstClr val="black"/>
                </a:solidFill>
                <a:latin typeface="Arial Narrow" panose="020B060602020203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Core (0.8t)</a:t>
            </a:r>
            <a:endParaRPr lang="en-US" altLang="ko-KR" sz="900">
              <a:solidFill>
                <a:prstClr val="black"/>
              </a:solidFill>
              <a:latin typeface="Arial Narrow" panose="020B0606020202030204" pitchFamily="34" charset="0"/>
              <a:ea typeface="LG스마트체 Regular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96" name="Text Box 2975"/>
          <p:cNvSpPr txBox="1">
            <a:spLocks noChangeArrowheads="1"/>
          </p:cNvSpPr>
          <p:nvPr/>
        </p:nvSpPr>
        <p:spPr bwMode="auto">
          <a:xfrm>
            <a:off x="1469858" y="5110745"/>
            <a:ext cx="1080120" cy="24468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fontAlgn="base" hangingPunct="1">
              <a:lnSpc>
                <a:spcPct val="110000"/>
              </a:lnSpc>
              <a:spcBef>
                <a:spcPct val="50000"/>
              </a:spcBef>
              <a:spcAft>
                <a:spcPct val="0"/>
              </a:spcAft>
            </a:pPr>
            <a:r>
              <a:rPr lang="en-US" altLang="ko-KR" sz="900" smtClean="0">
                <a:solidFill>
                  <a:prstClr val="black"/>
                </a:solidFill>
                <a:latin typeface="Arial Narrow" panose="020B060602020203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 Al 5052 0.5t, H/L X</a:t>
            </a:r>
            <a:endParaRPr lang="en-US" altLang="ko-KR" sz="900">
              <a:solidFill>
                <a:prstClr val="black"/>
              </a:solidFill>
              <a:latin typeface="Arial Narrow" panose="020B0606020202030204" pitchFamily="34" charset="0"/>
              <a:ea typeface="LG스마트체 Regular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563248" y="3828992"/>
            <a:ext cx="1104634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Aft>
                <a:spcPct val="0"/>
              </a:spcAft>
            </a:pPr>
            <a:r>
              <a:rPr kumimoji="1" lang="en-US" altLang="ko-KR" sz="900">
                <a:solidFill>
                  <a:srgbClr val="008000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: HDPE /</a:t>
            </a:r>
            <a:r>
              <a:rPr kumimoji="1" lang="en-US" altLang="ko-KR" sz="900" smtClean="0">
                <a:solidFill>
                  <a:srgbClr val="008000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LDPE+EVA</a:t>
            </a:r>
          </a:p>
          <a:p>
            <a:pPr fontAlgn="base">
              <a:spcAft>
                <a:spcPct val="0"/>
              </a:spcAft>
            </a:pPr>
            <a:r>
              <a:rPr kumimoji="1" lang="en-US" altLang="ko-KR" sz="900" smtClean="0">
                <a:solidFill>
                  <a:srgbClr val="008000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+</a:t>
            </a:r>
            <a:r>
              <a:rPr kumimoji="1" lang="ko-KR" altLang="en-US" sz="900" smtClean="0">
                <a:solidFill>
                  <a:srgbClr val="008000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수산화마그네슘</a:t>
            </a:r>
            <a:endParaRPr kumimoji="1" lang="en-US" altLang="ko-KR" sz="900" smtClean="0">
              <a:solidFill>
                <a:srgbClr val="008000"/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  <a:p>
            <a:pPr fontAlgn="base">
              <a:spcAft>
                <a:spcPct val="0"/>
              </a:spcAft>
            </a:pPr>
            <a:r>
              <a:rPr kumimoji="1" lang="en-US" altLang="ko-KR" sz="900" smtClean="0">
                <a:solidFill>
                  <a:srgbClr val="008000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+</a:t>
            </a:r>
            <a:r>
              <a:rPr kumimoji="1" lang="ko-KR" altLang="en-US" sz="900">
                <a:solidFill>
                  <a:srgbClr val="008000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기능성 무기질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689762" y="5298085"/>
            <a:ext cx="89479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kumimoji="1" lang="en-US" altLang="ko-KR" sz="900" smtClean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[ACM</a:t>
            </a:r>
            <a:r>
              <a:rPr kumimoji="1" lang="ko-KR" altLang="en-US" sz="900" smtClean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소재 구조</a:t>
            </a:r>
            <a:r>
              <a:rPr kumimoji="1" lang="en-US" altLang="ko-KR" sz="900" smtClean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]</a:t>
            </a:r>
            <a:endParaRPr kumimoji="1" lang="ko-KR" altLang="en-US" sz="900">
              <a:solidFill>
                <a:prstClr val="black"/>
              </a:solidFill>
              <a:latin typeface="Arial Narrow" panose="020B0606020202030204" pitchFamily="34" charset="0"/>
              <a:cs typeface="Arial" charset="0"/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1731787" y="5639748"/>
            <a:ext cx="150233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kumimoji="1" lang="ko-KR" altLang="en-US" sz="900" smtClean="0">
                <a:solidFill>
                  <a:srgbClr val="008000"/>
                </a:solidFill>
                <a:latin typeface="Arial Narrow" panose="020B0606020202030204" pitchFamily="34" charset="0"/>
                <a:cs typeface="Arial" charset="0"/>
              </a:rPr>
              <a:t>노칭</a:t>
            </a:r>
            <a:r>
              <a:rPr kumimoji="1" lang="en-US" altLang="ko-KR" sz="900" smtClean="0">
                <a:solidFill>
                  <a:srgbClr val="008000"/>
                </a:solidFill>
                <a:latin typeface="Arial Narrow" panose="020B0606020202030204" pitchFamily="34" charset="0"/>
                <a:cs typeface="Arial" charset="0"/>
              </a:rPr>
              <a:t>+</a:t>
            </a:r>
            <a:r>
              <a:rPr kumimoji="1" lang="ko-KR" altLang="en-US" sz="900" smtClean="0">
                <a:solidFill>
                  <a:srgbClr val="008000"/>
                </a:solidFill>
                <a:latin typeface="Arial Narrow" panose="020B0606020202030204" pitchFamily="34" charset="0"/>
                <a:cs typeface="Arial" charset="0"/>
              </a:rPr>
              <a:t>접착</a:t>
            </a:r>
            <a:r>
              <a:rPr kumimoji="1" lang="en-US" altLang="ko-KR" sz="900" smtClean="0">
                <a:solidFill>
                  <a:srgbClr val="008000"/>
                </a:solidFill>
                <a:latin typeface="Arial Narrow" panose="020B0606020202030204" pitchFamily="34" charset="0"/>
                <a:cs typeface="Arial" charset="0"/>
              </a:rPr>
              <a:t>+</a:t>
            </a:r>
            <a:r>
              <a:rPr kumimoji="1" lang="ko-KR" altLang="en-US" sz="900" smtClean="0">
                <a:solidFill>
                  <a:srgbClr val="008000"/>
                </a:solidFill>
                <a:latin typeface="Arial Narrow" panose="020B0606020202030204" pitchFamily="34" charset="0"/>
                <a:cs typeface="Arial" charset="0"/>
              </a:rPr>
              <a:t>벤딩</a:t>
            </a:r>
            <a:r>
              <a:rPr kumimoji="1" lang="en-US" altLang="ko-KR" sz="900" smtClean="0">
                <a:solidFill>
                  <a:srgbClr val="008000"/>
                </a:solidFill>
                <a:latin typeface="Arial Narrow" panose="020B0606020202030204" pitchFamily="34" charset="0"/>
                <a:cs typeface="Arial" charset="0"/>
              </a:rPr>
              <a:t>+</a:t>
            </a:r>
            <a:r>
              <a:rPr kumimoji="1" lang="ko-KR" altLang="en-US" sz="900" smtClean="0">
                <a:solidFill>
                  <a:srgbClr val="008000"/>
                </a:solidFill>
                <a:latin typeface="Arial Narrow" panose="020B0606020202030204" pitchFamily="34" charset="0"/>
                <a:cs typeface="Arial" charset="0"/>
              </a:rPr>
              <a:t>아노다이징</a:t>
            </a:r>
            <a:endParaRPr kumimoji="1" lang="ko-KR" altLang="en-US" sz="900">
              <a:solidFill>
                <a:srgbClr val="008000"/>
              </a:solidFill>
              <a:latin typeface="Arial Narrow" panose="020B0606020202030204" pitchFamily="34" charset="0"/>
              <a:cs typeface="Arial" charset="0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5"/>
          <a:srcRect l="45963" t="34114" r="48949" b="38747"/>
          <a:stretch/>
        </p:blipFill>
        <p:spPr>
          <a:xfrm>
            <a:off x="5492607" y="3573016"/>
            <a:ext cx="704266" cy="2112794"/>
          </a:xfrm>
          <a:prstGeom prst="rect">
            <a:avLst/>
          </a:prstGeom>
        </p:spPr>
      </p:pic>
      <p:sp>
        <p:nvSpPr>
          <p:cNvPr id="98" name="Line 2978"/>
          <p:cNvSpPr>
            <a:spLocks noChangeShapeType="1"/>
          </p:cNvSpPr>
          <p:nvPr/>
        </p:nvSpPr>
        <p:spPr bwMode="auto">
          <a:xfrm flipV="1">
            <a:off x="5840067" y="4251650"/>
            <a:ext cx="415470" cy="22124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sm" len="sm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square" anchor="ctr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endParaRPr kumimoji="1" lang="ko-KR" altLang="en-US" sz="900" b="1">
              <a:solidFill>
                <a:prstClr val="black"/>
              </a:solidFill>
              <a:latin typeface="Arial" charset="0"/>
              <a:ea typeface="돋움" pitchFamily="50" charset="-127"/>
              <a:cs typeface="Arial" charset="0"/>
            </a:endParaRPr>
          </a:p>
        </p:txBody>
      </p:sp>
      <p:sp>
        <p:nvSpPr>
          <p:cNvPr id="99" name="Line 2978"/>
          <p:cNvSpPr>
            <a:spLocks noChangeShapeType="1"/>
          </p:cNvSpPr>
          <p:nvPr/>
        </p:nvSpPr>
        <p:spPr bwMode="auto">
          <a:xfrm>
            <a:off x="6021047" y="4107356"/>
            <a:ext cx="234490" cy="15276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sm" len="sm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square" anchor="ctr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endParaRPr kumimoji="1" lang="ko-KR" altLang="en-US" sz="900" b="1">
              <a:solidFill>
                <a:prstClr val="black"/>
              </a:solidFill>
              <a:latin typeface="Arial" charset="0"/>
              <a:ea typeface="돋움" pitchFamily="50" charset="-127"/>
              <a:cs typeface="Arial" charset="0"/>
            </a:endParaRPr>
          </a:p>
        </p:txBody>
      </p:sp>
      <p:sp>
        <p:nvSpPr>
          <p:cNvPr id="100" name="Text Box 2979"/>
          <p:cNvSpPr txBox="1">
            <a:spLocks noChangeArrowheads="1"/>
          </p:cNvSpPr>
          <p:nvPr/>
        </p:nvSpPr>
        <p:spPr bwMode="auto">
          <a:xfrm>
            <a:off x="6199475" y="4132239"/>
            <a:ext cx="786015" cy="3693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fontAlgn="base" hangingPunct="1">
              <a:spcAft>
                <a:spcPct val="0"/>
              </a:spcAft>
            </a:pPr>
            <a:r>
              <a:rPr lang="ko-KR" altLang="en-US" sz="900" smtClean="0">
                <a:solidFill>
                  <a:prstClr val="black"/>
                </a:solidFill>
                <a:latin typeface="Arial Narrow" panose="020B060602020203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공압출</a:t>
            </a:r>
            <a:endParaRPr lang="en-US" altLang="ko-KR" sz="900" smtClean="0">
              <a:solidFill>
                <a:prstClr val="black"/>
              </a:solidFill>
              <a:latin typeface="Arial Narrow" panose="020B0606020202030204" pitchFamily="34" charset="0"/>
              <a:ea typeface="LG스마트체 Regular" panose="020B0600000101010101" pitchFamily="50" charset="-127"/>
              <a:cs typeface="Arial" panose="020B0604020202020204" pitchFamily="34" charset="0"/>
            </a:endParaRPr>
          </a:p>
          <a:p>
            <a:pPr eaLnBrk="1" fontAlgn="base" hangingPunct="1">
              <a:spcAft>
                <a:spcPct val="0"/>
              </a:spcAft>
            </a:pPr>
            <a:r>
              <a:rPr lang="en-US" altLang="ko-KR" sz="900" smtClean="0">
                <a:solidFill>
                  <a:prstClr val="black"/>
                </a:solidFill>
                <a:latin typeface="Arial Narrow" panose="020B060602020203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(PMMA+HIPS)</a:t>
            </a:r>
            <a:endParaRPr lang="en-US" altLang="ko-KR" sz="900">
              <a:solidFill>
                <a:prstClr val="black"/>
              </a:solidFill>
              <a:latin typeface="Arial Narrow" panose="020B0606020202030204" pitchFamily="34" charset="0"/>
              <a:ea typeface="LG스마트체 Regular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2334" y="6607945"/>
            <a:ext cx="181812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kumimoji="1" lang="en-US" altLang="ko-KR" sz="900" smtClean="0">
                <a:solidFill>
                  <a:prstClr val="black"/>
                </a:solidFill>
                <a:latin typeface="Arial Narrow" panose="020B0606020202030204" pitchFamily="34" charset="0"/>
                <a:ea typeface="돋움" pitchFamily="50" charset="-127"/>
                <a:cs typeface="Arial" charset="0"/>
              </a:rPr>
              <a:t>1) ACM: Aluminum Composite Material</a:t>
            </a:r>
            <a:endParaRPr kumimoji="1" lang="ko-KR" altLang="en-US" sz="900">
              <a:solidFill>
                <a:prstClr val="black"/>
              </a:solidFill>
              <a:latin typeface="Arial Narrow" panose="020B0606020202030204" pitchFamily="34" charset="0"/>
              <a:ea typeface="돋움" pitchFamily="50" charset="-127"/>
              <a:cs typeface="Arial" charset="0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56456" y="6605742"/>
            <a:ext cx="1800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009786" y="5906831"/>
            <a:ext cx="10166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kumimoji="1" lang="ko-KR" altLang="en-US" sz="1000" u="sng" smtClean="0">
                <a:solidFill>
                  <a:prstClr val="black"/>
                </a:solidFill>
                <a:cs typeface="Arial" charset="0"/>
              </a:rPr>
              <a:t>시그너쳐 에어컨</a:t>
            </a:r>
            <a:endParaRPr kumimoji="1" lang="ko-KR" altLang="en-US" sz="1000" u="sng">
              <a:solidFill>
                <a:prstClr val="black"/>
              </a:solidFill>
              <a:cs typeface="Arial" charset="0"/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5373992" y="5878964"/>
            <a:ext cx="10166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kumimoji="1" lang="ko-KR" altLang="en-US" sz="1000" u="sng" smtClean="0">
                <a:solidFill>
                  <a:prstClr val="black"/>
                </a:solidFill>
                <a:cs typeface="Arial" charset="0"/>
              </a:rPr>
              <a:t>휘센타워 럭셔리</a:t>
            </a:r>
            <a:endParaRPr kumimoji="1" lang="ko-KR" altLang="en-US" sz="1000" u="sng">
              <a:solidFill>
                <a:prstClr val="black"/>
              </a:solidFill>
              <a:cs typeface="Arial" charset="0"/>
            </a:endParaRPr>
          </a:p>
        </p:txBody>
      </p:sp>
      <p:pic>
        <p:nvPicPr>
          <p:cNvPr id="103" name="그림 102"/>
          <p:cNvPicPr>
            <a:picLocks noChangeAspect="1"/>
          </p:cNvPicPr>
          <p:nvPr/>
        </p:nvPicPr>
        <p:blipFill rotWithShape="1">
          <a:blip r:embed="rId6"/>
          <a:srcRect l="12120" t="24506" r="56622" b="61894"/>
          <a:stretch/>
        </p:blipFill>
        <p:spPr>
          <a:xfrm>
            <a:off x="6977560" y="4096496"/>
            <a:ext cx="1882704" cy="460767"/>
          </a:xfrm>
          <a:prstGeom prst="rect">
            <a:avLst/>
          </a:prstGeom>
        </p:spPr>
      </p:pic>
      <p:pic>
        <p:nvPicPr>
          <p:cNvPr id="104" name="그림 103"/>
          <p:cNvPicPr>
            <a:picLocks noChangeAspect="1"/>
          </p:cNvPicPr>
          <p:nvPr/>
        </p:nvPicPr>
        <p:blipFill rotWithShape="1">
          <a:blip r:embed="rId6"/>
          <a:srcRect l="12120" t="44279" r="56622" b="43974"/>
          <a:stretch/>
        </p:blipFill>
        <p:spPr>
          <a:xfrm>
            <a:off x="7000256" y="4806723"/>
            <a:ext cx="1882704" cy="397995"/>
          </a:xfrm>
          <a:prstGeom prst="rect">
            <a:avLst/>
          </a:prstGeom>
        </p:spPr>
      </p:pic>
      <p:pic>
        <p:nvPicPr>
          <p:cNvPr id="105" name="그림 104"/>
          <p:cNvPicPr>
            <a:picLocks noChangeAspect="1"/>
          </p:cNvPicPr>
          <p:nvPr/>
        </p:nvPicPr>
        <p:blipFill rotWithShape="1">
          <a:blip r:embed="rId6"/>
          <a:srcRect l="12120" t="58989" r="56622" b="27679"/>
          <a:stretch/>
        </p:blipFill>
        <p:spPr>
          <a:xfrm>
            <a:off x="6984173" y="5353562"/>
            <a:ext cx="1882704" cy="451702"/>
          </a:xfrm>
          <a:prstGeom prst="rect">
            <a:avLst/>
          </a:prstGeom>
        </p:spPr>
      </p:pic>
      <p:sp>
        <p:nvSpPr>
          <p:cNvPr id="106" name="TextBox 105"/>
          <p:cNvSpPr txBox="1"/>
          <p:nvPr/>
        </p:nvSpPr>
        <p:spPr>
          <a:xfrm>
            <a:off x="7248322" y="4480129"/>
            <a:ext cx="120097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kumimoji="1" lang="ko-KR" altLang="en-US" sz="900" smtClean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현재 공압출 </a:t>
            </a:r>
            <a:r>
              <a:rPr kumimoji="1" lang="en-US" altLang="ko-KR" sz="900" smtClean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Vane </a:t>
            </a:r>
            <a:r>
              <a:rPr kumimoji="1" lang="ko-KR" altLang="en-US" sz="900" smtClean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형상</a:t>
            </a:r>
            <a:endParaRPr kumimoji="1" lang="ko-KR" altLang="en-US" sz="900">
              <a:solidFill>
                <a:prstClr val="black"/>
              </a:solidFill>
              <a:latin typeface="Arial Narrow" panose="020B0606020202030204" pitchFamily="34" charset="0"/>
              <a:cs typeface="Arial" charset="0"/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7066237" y="5037523"/>
            <a:ext cx="143821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kumimoji="1" lang="en-US" altLang="ko-KR" sz="900" smtClean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STS 0.5t </a:t>
            </a:r>
            <a:r>
              <a:rPr kumimoji="1" lang="ko-KR" altLang="en-US" sz="900" smtClean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이상</a:t>
            </a:r>
            <a:r>
              <a:rPr kumimoji="1" lang="en-US" altLang="ko-KR" sz="900" smtClean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(</a:t>
            </a:r>
            <a:r>
              <a:rPr kumimoji="1" lang="ko-KR" altLang="en-US" sz="900" smtClean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롤포밍</a:t>
            </a:r>
            <a:r>
              <a:rPr kumimoji="1" lang="en-US" altLang="ko-KR" sz="900" smtClean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+</a:t>
            </a:r>
            <a:r>
              <a:rPr kumimoji="1" lang="ko-KR" altLang="en-US" sz="900" smtClean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절곡</a:t>
            </a:r>
            <a:r>
              <a:rPr kumimoji="1" lang="en-US" altLang="ko-KR" sz="900" smtClean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,)</a:t>
            </a:r>
            <a:endParaRPr kumimoji="1" lang="ko-KR" altLang="en-US" sz="900">
              <a:solidFill>
                <a:prstClr val="black"/>
              </a:solidFill>
              <a:latin typeface="Arial Narrow" panose="020B0606020202030204" pitchFamily="34" charset="0"/>
              <a:cs typeface="Arial" charset="0"/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7131857" y="5775055"/>
            <a:ext cx="154401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kumimoji="1" lang="en-US" altLang="ko-KR" sz="900" smtClean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Al.1.5t </a:t>
            </a:r>
            <a:r>
              <a:rPr kumimoji="1" lang="ko-KR" altLang="en-US" sz="900" smtClean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이상 </a:t>
            </a:r>
            <a:r>
              <a:rPr kumimoji="1" lang="en-US" altLang="ko-KR" sz="900" smtClean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(</a:t>
            </a:r>
            <a:r>
              <a:rPr kumimoji="1" lang="ko-KR" altLang="en-US" sz="900" smtClean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압출</a:t>
            </a:r>
            <a:r>
              <a:rPr kumimoji="1" lang="en-US" altLang="ko-KR" sz="900" smtClean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+</a:t>
            </a:r>
            <a:r>
              <a:rPr kumimoji="1" lang="ko-KR" altLang="en-US" sz="900" smtClean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아노다이징</a:t>
            </a:r>
            <a:r>
              <a:rPr kumimoji="1" lang="en-US" altLang="ko-KR" sz="900" smtClean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)</a:t>
            </a:r>
            <a:endParaRPr kumimoji="1" lang="ko-KR" altLang="en-US" sz="900">
              <a:solidFill>
                <a:prstClr val="black"/>
              </a:solidFill>
              <a:latin typeface="Arial Narrow" panose="020B0606020202030204" pitchFamily="34" charset="0"/>
              <a:cs typeface="Arial" charset="0"/>
            </a:endParaRPr>
          </a:p>
        </p:txBody>
      </p:sp>
      <p:sp>
        <p:nvSpPr>
          <p:cNvPr id="30" name="왼쪽 중괄호 29"/>
          <p:cNvSpPr/>
          <p:nvPr/>
        </p:nvSpPr>
        <p:spPr>
          <a:xfrm>
            <a:off x="6893632" y="4173641"/>
            <a:ext cx="139990" cy="1621528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endParaRPr kumimoji="1" lang="ko-KR" altLang="en-US" sz="900" b="1">
              <a:solidFill>
                <a:prstClr val="black"/>
              </a:solidFill>
            </a:endParaRPr>
          </a:p>
        </p:txBody>
      </p:sp>
      <p:sp>
        <p:nvSpPr>
          <p:cNvPr id="109" name="Line 2978"/>
          <p:cNvSpPr>
            <a:spLocks noChangeShapeType="1"/>
          </p:cNvSpPr>
          <p:nvPr/>
        </p:nvSpPr>
        <p:spPr bwMode="auto">
          <a:xfrm flipV="1">
            <a:off x="5986888" y="4760913"/>
            <a:ext cx="873378" cy="13771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sm" len="sm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square" anchor="ctr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endParaRPr kumimoji="1" lang="ko-KR" altLang="en-US" sz="900" b="1">
              <a:solidFill>
                <a:prstClr val="black"/>
              </a:solidFill>
              <a:latin typeface="Arial" charset="0"/>
              <a:ea typeface="돋움" pitchFamily="50" charset="-127"/>
              <a:cs typeface="Arial" charset="0"/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7994060" y="6142724"/>
            <a:ext cx="1710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Aft>
                <a:spcPct val="0"/>
              </a:spcAft>
            </a:pPr>
            <a:r>
              <a:rPr kumimoji="1" lang="ko-KR" altLang="en-US" sz="900" smtClean="0">
                <a:solidFill>
                  <a:srgbClr val="008000"/>
                </a:solidFill>
                <a:latin typeface="Arial Narrow" panose="020B0606020202030204" pitchFamily="34" charset="0"/>
                <a:cs typeface="Arial" charset="0"/>
              </a:rPr>
              <a:t>절단면 </a:t>
            </a:r>
            <a:r>
              <a:rPr kumimoji="1" lang="en-US" altLang="ko-KR" sz="900" smtClean="0">
                <a:solidFill>
                  <a:srgbClr val="008000"/>
                </a:solidFill>
                <a:latin typeface="Arial Narrow" panose="020B0606020202030204" pitchFamily="34" charset="0"/>
                <a:cs typeface="Arial" charset="0"/>
              </a:rPr>
              <a:t>PL</a:t>
            </a:r>
            <a:r>
              <a:rPr kumimoji="1" lang="ko-KR" altLang="en-US" sz="900" smtClean="0">
                <a:solidFill>
                  <a:srgbClr val="008000"/>
                </a:solidFill>
                <a:latin typeface="Arial Narrow" panose="020B0606020202030204" pitchFamily="34" charset="0"/>
                <a:cs typeface="Arial" charset="0"/>
              </a:rPr>
              <a:t>문제로 인한 후가공방안</a:t>
            </a:r>
            <a:endParaRPr kumimoji="1" lang="en-US" altLang="ko-KR" sz="900" smtClean="0">
              <a:solidFill>
                <a:srgbClr val="008000"/>
              </a:solidFill>
              <a:latin typeface="Arial Narrow" panose="020B0606020202030204" pitchFamily="34" charset="0"/>
              <a:cs typeface="Arial" charset="0"/>
            </a:endParaRPr>
          </a:p>
          <a:p>
            <a:pPr fontAlgn="base">
              <a:spcAft>
                <a:spcPct val="0"/>
              </a:spcAft>
            </a:pPr>
            <a:r>
              <a:rPr kumimoji="1" lang="ko-KR" altLang="en-US" sz="900" smtClean="0">
                <a:solidFill>
                  <a:srgbClr val="008000"/>
                </a:solidFill>
                <a:latin typeface="Arial Narrow" panose="020B0606020202030204" pitchFamily="34" charset="0"/>
                <a:cs typeface="Arial" charset="0"/>
              </a:rPr>
              <a:t>포함 검토 예정</a:t>
            </a:r>
            <a:endParaRPr kumimoji="1" lang="ko-KR" altLang="en-US" sz="900">
              <a:solidFill>
                <a:srgbClr val="008000"/>
              </a:solidFill>
              <a:latin typeface="Arial Narrow" panose="020B0606020202030204" pitchFamily="34" charset="0"/>
              <a:cs typeface="Arial" charset="0"/>
            </a:endParaRPr>
          </a:p>
        </p:txBody>
      </p:sp>
      <p:sp>
        <p:nvSpPr>
          <p:cNvPr id="33" name="오른쪽 중괄호 32"/>
          <p:cNvSpPr/>
          <p:nvPr/>
        </p:nvSpPr>
        <p:spPr>
          <a:xfrm>
            <a:off x="8849422" y="4806723"/>
            <a:ext cx="124831" cy="998541"/>
          </a:xfrm>
          <a:prstGeom prst="rightBrace">
            <a:avLst/>
          </a:prstGeom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endParaRPr kumimoji="1" lang="ko-KR" altLang="en-US" sz="900" b="1">
              <a:solidFill>
                <a:prstClr val="black"/>
              </a:solidFill>
            </a:endParaRPr>
          </a:p>
        </p:txBody>
      </p:sp>
      <p:cxnSp>
        <p:nvCxnSpPr>
          <p:cNvPr id="35" name="꺾인 연결선 34"/>
          <p:cNvCxnSpPr/>
          <p:nvPr/>
        </p:nvCxnSpPr>
        <p:spPr>
          <a:xfrm rot="16200000" flipH="1">
            <a:off x="8655519" y="5471673"/>
            <a:ext cx="972246" cy="334778"/>
          </a:xfrm>
          <a:prstGeom prst="bentConnector3">
            <a:avLst>
              <a:gd name="adj1" fmla="val -1379"/>
            </a:avLst>
          </a:prstGeom>
          <a:ln>
            <a:solidFill>
              <a:srgbClr val="008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 Box 2"/>
          <p:cNvSpPr txBox="1">
            <a:spLocks noChangeArrowheads="1"/>
          </p:cNvSpPr>
          <p:nvPr/>
        </p:nvSpPr>
        <p:spPr bwMode="auto">
          <a:xfrm>
            <a:off x="56456" y="64204"/>
            <a:ext cx="4084764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6" tIns="45718" rIns="91436" bIns="45718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b="1" smtClean="0">
                <a:solidFill>
                  <a:srgbClr val="000000"/>
                </a:solidFill>
                <a:latin typeface="Arial Narrow" pitchFamily="34" charset="0"/>
                <a:cs typeface="Arial" charset="0"/>
              </a:rPr>
              <a:t>시그너쳐 스탠드 에어컨 제품 경쟁력 개선안</a:t>
            </a:r>
            <a:endParaRPr kumimoji="1" lang="ko-KR" altLang="en-US" b="1" dirty="0" smtClean="0">
              <a:solidFill>
                <a:srgbClr val="000000"/>
              </a:solidFill>
              <a:latin typeface="Arial Narrow" pitchFamily="34" charset="0"/>
              <a:cs typeface="Arial" charset="0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/>
          </p:nvPr>
        </p:nvGraphicFramePr>
        <p:xfrm>
          <a:off x="243067" y="1180356"/>
          <a:ext cx="4643803" cy="20701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5371"/>
                <a:gridCol w="1296144"/>
                <a:gridCol w="1296144"/>
                <a:gridCol w="1296144"/>
              </a:tblGrid>
              <a:tr h="288274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  <a:latin typeface="Arial Narrow" panose="020B0606020202030204" pitchFamily="34" charset="0"/>
                        <a:ea typeface="+mn-ea"/>
                      </a:endParaRPr>
                    </a:p>
                  </a:txBody>
                  <a:tcPr marL="18000" marR="18000" marT="18000" marB="1800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mtClean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+mn-ea"/>
                        </a:rPr>
                        <a:t>기존</a:t>
                      </a:r>
                      <a:endParaRPr lang="ko-KR" altLang="en-US" sz="1200">
                        <a:solidFill>
                          <a:schemeClr val="tx1"/>
                        </a:solidFill>
                        <a:latin typeface="Arial Narrow" panose="020B0606020202030204" pitchFamily="34" charset="0"/>
                        <a:ea typeface="+mn-ea"/>
                      </a:endParaRPr>
                    </a:p>
                  </a:txBody>
                  <a:tcPr marL="18000" marR="18000" marT="18000" marB="1800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mtClean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+mn-ea"/>
                        </a:rPr>
                        <a:t>변경</a:t>
                      </a:r>
                      <a:r>
                        <a:rPr lang="en-US" altLang="ko-KR" sz="1200" smtClean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+mn-ea"/>
                        </a:rPr>
                        <a:t>1</a:t>
                      </a:r>
                      <a:endParaRPr lang="ko-KR" altLang="en-US" sz="1200">
                        <a:solidFill>
                          <a:schemeClr val="tx1"/>
                        </a:solidFill>
                        <a:latin typeface="Arial Narrow" panose="020B0606020202030204" pitchFamily="34" charset="0"/>
                        <a:ea typeface="+mn-ea"/>
                      </a:endParaRPr>
                    </a:p>
                  </a:txBody>
                  <a:tcPr marL="18000" marR="18000" marT="18000" marB="1800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mtClean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+mn-ea"/>
                        </a:rPr>
                        <a:t>변경</a:t>
                      </a:r>
                      <a:r>
                        <a:rPr lang="en-US" altLang="ko-KR" sz="1200" smtClean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+mn-ea"/>
                        </a:rPr>
                        <a:t>2</a:t>
                      </a:r>
                      <a:endParaRPr lang="ko-KR" altLang="en-US" sz="1200">
                        <a:solidFill>
                          <a:schemeClr val="tx1"/>
                        </a:solidFill>
                        <a:latin typeface="Arial Narrow" panose="020B0606020202030204" pitchFamily="34" charset="0"/>
                        <a:ea typeface="+mn-ea"/>
                      </a:endParaRPr>
                    </a:p>
                  </a:txBody>
                  <a:tcPr marL="18000" marR="18000" marT="18000" marB="1800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230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mtClean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+mn-ea"/>
                        </a:rPr>
                        <a:t>소재</a:t>
                      </a:r>
                      <a:endParaRPr lang="ko-KR" altLang="en-US" sz="1200">
                        <a:solidFill>
                          <a:schemeClr val="tx1"/>
                        </a:solidFill>
                        <a:latin typeface="Arial Narrow" panose="020B0606020202030204" pitchFamily="34" charset="0"/>
                        <a:ea typeface="+mn-ea"/>
                      </a:endParaRPr>
                    </a:p>
                  </a:txBody>
                  <a:tcPr marL="18000" marR="18000" marT="18000" marB="1800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smtClean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+mn-ea"/>
                        </a:rPr>
                        <a:t>ACM 1.8t(H/L)</a:t>
                      </a:r>
                      <a:endParaRPr lang="ko-KR" altLang="en-US" sz="1200">
                        <a:solidFill>
                          <a:schemeClr val="tx1"/>
                        </a:solidFill>
                        <a:latin typeface="Arial Narrow" panose="020B0606020202030204" pitchFamily="34" charset="0"/>
                        <a:ea typeface="+mn-ea"/>
                      </a:endParaRPr>
                    </a:p>
                  </a:txBody>
                  <a:tcPr marL="18000" marR="18000" marT="18000" marB="1800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smtClean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+mn-ea"/>
                        </a:rPr>
                        <a:t>STS304</a:t>
                      </a:r>
                      <a:r>
                        <a:rPr lang="en-US" altLang="ko-KR" sz="1200" baseline="0" smtClean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+mn-ea"/>
                        </a:rPr>
                        <a:t> 0.7t</a:t>
                      </a:r>
                    </a:p>
                    <a:p>
                      <a:pPr algn="ctr" latinLnBrk="1"/>
                      <a:r>
                        <a:rPr lang="en-US" altLang="ko-KR" sz="1200" baseline="0" smtClean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+mn-ea"/>
                        </a:rPr>
                        <a:t>(</a:t>
                      </a:r>
                      <a:r>
                        <a:rPr lang="ko-KR" altLang="en-US" sz="1200" baseline="0" smtClean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+mn-ea"/>
                        </a:rPr>
                        <a:t>난방향 </a:t>
                      </a:r>
                      <a:r>
                        <a:rPr lang="en-US" altLang="ko-KR" sz="1200" baseline="0" smtClean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+mn-ea"/>
                        </a:rPr>
                        <a:t>H/L)</a:t>
                      </a:r>
                      <a:endParaRPr lang="ko-KR" altLang="en-US" sz="1200">
                        <a:solidFill>
                          <a:schemeClr val="tx1"/>
                        </a:solidFill>
                        <a:latin typeface="Arial Narrow" panose="020B0606020202030204" pitchFamily="34" charset="0"/>
                        <a:ea typeface="+mn-ea"/>
                      </a:endParaRPr>
                    </a:p>
                  </a:txBody>
                  <a:tcPr marL="18000" marR="18000" marT="18000" marB="1800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smtClean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+mn-ea"/>
                        </a:rPr>
                        <a:t>Al</a:t>
                      </a:r>
                      <a:r>
                        <a:rPr lang="en-US" altLang="ko-KR" sz="1200" baseline="0" smtClean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+mn-ea"/>
                        </a:rPr>
                        <a:t> 1.5t(H/L </a:t>
                      </a:r>
                      <a:r>
                        <a:rPr lang="ko-KR" altLang="en-US" sz="1200" baseline="0" smtClean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+mn-ea"/>
                        </a:rPr>
                        <a:t>없음</a:t>
                      </a:r>
                      <a:r>
                        <a:rPr lang="en-US" altLang="ko-KR" sz="1200" baseline="0" smtClean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+mn-ea"/>
                        </a:rPr>
                        <a:t>)</a:t>
                      </a:r>
                      <a:endParaRPr lang="ko-KR" altLang="en-US" sz="1200">
                        <a:solidFill>
                          <a:schemeClr val="tx1"/>
                        </a:solidFill>
                        <a:latin typeface="Arial Narrow" panose="020B0606020202030204" pitchFamily="34" charset="0"/>
                        <a:ea typeface="+mn-ea"/>
                      </a:endParaRPr>
                    </a:p>
                  </a:txBody>
                  <a:tcPr marL="18000" marR="18000" marT="18000" marB="1800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882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mtClean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+mn-ea"/>
                        </a:rPr>
                        <a:t>표면처리</a:t>
                      </a:r>
                      <a:endParaRPr lang="ko-KR" altLang="en-US" sz="1200">
                        <a:solidFill>
                          <a:schemeClr val="tx1"/>
                        </a:solidFill>
                        <a:latin typeface="Arial Narrow" panose="020B0606020202030204" pitchFamily="34" charset="0"/>
                        <a:ea typeface="+mn-ea"/>
                      </a:endParaRPr>
                    </a:p>
                  </a:txBody>
                  <a:tcPr marL="18000" marR="18000" marT="18000" marB="1800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mtClean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+mn-ea"/>
                        </a:rPr>
                        <a:t>아노다이징</a:t>
                      </a:r>
                      <a:endParaRPr lang="ko-KR" altLang="en-US" sz="1200">
                        <a:solidFill>
                          <a:schemeClr val="tx1"/>
                        </a:solidFill>
                        <a:latin typeface="Arial Narrow" panose="020B0606020202030204" pitchFamily="34" charset="0"/>
                        <a:ea typeface="+mn-ea"/>
                      </a:endParaRPr>
                    </a:p>
                  </a:txBody>
                  <a:tcPr marL="18000" marR="18000" marT="18000" marB="1800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mtClean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+mn-ea"/>
                        </a:rPr>
                        <a:t>내지문코팅</a:t>
                      </a:r>
                      <a:endParaRPr lang="ko-KR" altLang="en-US" sz="1200">
                        <a:solidFill>
                          <a:schemeClr val="tx1"/>
                        </a:solidFill>
                        <a:latin typeface="Arial Narrow" panose="020B0606020202030204" pitchFamily="34" charset="0"/>
                        <a:ea typeface="+mn-ea"/>
                      </a:endParaRPr>
                    </a:p>
                  </a:txBody>
                  <a:tcPr marL="18000" marR="18000" marT="18000" marB="1800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mtClean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+mn-ea"/>
                        </a:rPr>
                        <a:t>아노다이징</a:t>
                      </a:r>
                      <a:endParaRPr lang="ko-KR" altLang="en-US" sz="1200">
                        <a:solidFill>
                          <a:schemeClr val="tx1"/>
                        </a:solidFill>
                        <a:latin typeface="Arial Narrow" panose="020B0606020202030204" pitchFamily="34" charset="0"/>
                        <a:ea typeface="+mn-ea"/>
                      </a:endParaRPr>
                    </a:p>
                  </a:txBody>
                  <a:tcPr marL="18000" marR="18000" marT="18000" marB="1800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882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mtClean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+mn-ea"/>
                        </a:rPr>
                        <a:t>성형</a:t>
                      </a:r>
                      <a:endParaRPr lang="ko-KR" altLang="en-US" sz="1200">
                        <a:solidFill>
                          <a:schemeClr val="tx1"/>
                        </a:solidFill>
                        <a:latin typeface="Arial Narrow" panose="020B0606020202030204" pitchFamily="34" charset="0"/>
                        <a:ea typeface="+mn-ea"/>
                      </a:endParaRPr>
                    </a:p>
                  </a:txBody>
                  <a:tcPr marL="18000" marR="18000" marT="18000" marB="1800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smtClean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+mn-ea"/>
                        </a:rPr>
                        <a:t>Sharp R(0.7~0.8) </a:t>
                      </a:r>
                    </a:p>
                    <a:p>
                      <a:pPr algn="ctr" latinLnBrk="1"/>
                      <a:r>
                        <a:rPr lang="ko-KR" altLang="en-US" sz="1200" smtClean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+mn-ea"/>
                        </a:rPr>
                        <a:t>벤딩</a:t>
                      </a:r>
                      <a:endParaRPr lang="ko-KR" altLang="en-US" sz="1200">
                        <a:solidFill>
                          <a:schemeClr val="tx1"/>
                        </a:solidFill>
                        <a:latin typeface="Arial Narrow" panose="020B0606020202030204" pitchFamily="34" charset="0"/>
                        <a:ea typeface="+mn-ea"/>
                      </a:endParaRPr>
                    </a:p>
                  </a:txBody>
                  <a:tcPr marL="18000" marR="18000" marT="18000" marB="1800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mtClean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+mn-ea"/>
                        </a:rPr>
                        <a:t>일반</a:t>
                      </a:r>
                      <a:r>
                        <a:rPr lang="ko-KR" altLang="en-US" sz="1200" baseline="0" smtClean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+mn-ea"/>
                        </a:rPr>
                        <a:t> </a:t>
                      </a:r>
                      <a:r>
                        <a:rPr lang="en-US" altLang="ko-KR" sz="1200" baseline="0" smtClean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+mn-ea"/>
                        </a:rPr>
                        <a:t>R(2~3) </a:t>
                      </a:r>
                      <a:r>
                        <a:rPr lang="ko-KR" altLang="en-US" sz="1200" baseline="0" smtClean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+mn-ea"/>
                        </a:rPr>
                        <a:t>벤딩</a:t>
                      </a:r>
                      <a:endParaRPr lang="ko-KR" altLang="en-US" sz="1200">
                        <a:solidFill>
                          <a:schemeClr val="tx1"/>
                        </a:solidFill>
                        <a:latin typeface="Arial Narrow" panose="020B0606020202030204" pitchFamily="34" charset="0"/>
                        <a:ea typeface="+mn-ea"/>
                      </a:endParaRPr>
                    </a:p>
                  </a:txBody>
                  <a:tcPr marL="18000" marR="18000" marT="18000" marB="1800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smtClean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+mn-ea"/>
                        </a:rPr>
                        <a:t>Sharp R(0.7~0.8) </a:t>
                      </a:r>
                    </a:p>
                    <a:p>
                      <a:pPr algn="ctr" latinLnBrk="1"/>
                      <a:r>
                        <a:rPr lang="ko-KR" altLang="en-US" sz="1200" smtClean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+mn-ea"/>
                        </a:rPr>
                        <a:t>벤딩</a:t>
                      </a:r>
                      <a:endParaRPr lang="ko-KR" altLang="en-US" sz="1200">
                        <a:solidFill>
                          <a:schemeClr val="tx1"/>
                        </a:solidFill>
                        <a:latin typeface="Arial Narrow" panose="020B0606020202030204" pitchFamily="34" charset="0"/>
                        <a:ea typeface="+mn-ea"/>
                      </a:endParaRPr>
                    </a:p>
                  </a:txBody>
                  <a:tcPr marL="18000" marR="18000" marT="18000" marB="1800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882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mtClean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+mn-ea"/>
                        </a:rPr>
                        <a:t>재료비</a:t>
                      </a:r>
                      <a:r>
                        <a:rPr lang="en-US" altLang="ko-KR" sz="120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(\)</a:t>
                      </a:r>
                      <a:endParaRPr lang="ko-KR" altLang="en-US" sz="120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8000" marR="18000" marT="18000" marB="1800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smtClean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+mn-ea"/>
                        </a:rPr>
                        <a:t>137,525</a:t>
                      </a:r>
                      <a:endParaRPr lang="ko-KR" altLang="en-US" sz="1200">
                        <a:solidFill>
                          <a:schemeClr val="tx1"/>
                        </a:solidFill>
                        <a:latin typeface="Arial Narrow" panose="020B0606020202030204" pitchFamily="34" charset="0"/>
                        <a:ea typeface="+mn-ea"/>
                      </a:endParaRPr>
                    </a:p>
                  </a:txBody>
                  <a:tcPr marL="18000" marR="18000" marT="18000" marB="1800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smtClean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+mn-ea"/>
                        </a:rPr>
                        <a:t>65,000~70,000</a:t>
                      </a:r>
                      <a:endParaRPr lang="ko-KR" altLang="en-US" sz="1200">
                        <a:solidFill>
                          <a:schemeClr val="tx1"/>
                        </a:solidFill>
                        <a:latin typeface="Arial Narrow" panose="020B0606020202030204" pitchFamily="34" charset="0"/>
                        <a:ea typeface="+mn-ea"/>
                      </a:endParaRPr>
                    </a:p>
                  </a:txBody>
                  <a:tcPr marL="18000" marR="18000" marT="18000" marB="1800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smtClean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+mn-ea"/>
                        </a:rPr>
                        <a:t>125,000~127,000</a:t>
                      </a:r>
                      <a:endParaRPr lang="ko-KR" altLang="en-US" sz="1200">
                        <a:solidFill>
                          <a:schemeClr val="tx1"/>
                        </a:solidFill>
                        <a:latin typeface="Arial Narrow" panose="020B0606020202030204" pitchFamily="34" charset="0"/>
                        <a:ea typeface="+mn-ea"/>
                      </a:endParaRPr>
                    </a:p>
                  </a:txBody>
                  <a:tcPr marL="18000" marR="18000" marT="18000" marB="1800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882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비고</a:t>
                      </a:r>
                      <a:endParaRPr lang="ko-KR" altLang="en-US" sz="120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8000" marR="18000" marT="18000" marB="1800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  <a:latin typeface="Arial Narrow" panose="020B0606020202030204" pitchFamily="34" charset="0"/>
                        <a:ea typeface="+mn-ea"/>
                      </a:endParaRPr>
                    </a:p>
                  </a:txBody>
                  <a:tcPr marL="18000" marR="18000" marT="18000" marB="1800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mtClean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+mn-ea"/>
                        </a:rPr>
                        <a:t>시그너쳐 냉장고</a:t>
                      </a:r>
                      <a:r>
                        <a:rPr lang="en-US" altLang="ko-KR" sz="1200" smtClean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+mn-ea"/>
                        </a:rPr>
                        <a:t>/</a:t>
                      </a:r>
                    </a:p>
                    <a:p>
                      <a:pPr algn="ctr" latinLnBrk="1"/>
                      <a:r>
                        <a:rPr lang="ko-KR" altLang="en-US" sz="1200" smtClean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+mn-ea"/>
                        </a:rPr>
                        <a:t>세탁기 사용중</a:t>
                      </a:r>
                      <a:endParaRPr lang="ko-KR" altLang="en-US" sz="1200">
                        <a:solidFill>
                          <a:schemeClr val="tx1"/>
                        </a:solidFill>
                        <a:latin typeface="Arial Narrow" panose="020B0606020202030204" pitchFamily="34" charset="0"/>
                        <a:ea typeface="+mn-ea"/>
                      </a:endParaRPr>
                    </a:p>
                  </a:txBody>
                  <a:tcPr marL="18000" marR="18000" marT="18000" marB="1800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smtClean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+mn-ea"/>
                        </a:rPr>
                        <a:t>Al 1.5t H/L </a:t>
                      </a:r>
                      <a:r>
                        <a:rPr lang="ko-KR" altLang="en-US" sz="1200" smtClean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+mn-ea"/>
                        </a:rPr>
                        <a:t>소재</a:t>
                      </a:r>
                      <a:endParaRPr lang="en-US" altLang="ko-KR" sz="1200" smtClean="0">
                        <a:solidFill>
                          <a:schemeClr val="tx1"/>
                        </a:solidFill>
                        <a:latin typeface="Arial Narrow" panose="020B0606020202030204" pitchFamily="34" charset="0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sz="1200" smtClean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+mn-ea"/>
                        </a:rPr>
                        <a:t>수급어려움</a:t>
                      </a:r>
                      <a:endParaRPr lang="ko-KR" altLang="en-US" sz="1200">
                        <a:solidFill>
                          <a:schemeClr val="tx1"/>
                        </a:solidFill>
                        <a:latin typeface="Arial Narrow" panose="020B0606020202030204" pitchFamily="34" charset="0"/>
                        <a:ea typeface="+mn-ea"/>
                      </a:endParaRPr>
                    </a:p>
                  </a:txBody>
                  <a:tcPr marL="18000" marR="18000" marT="18000" marB="1800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54" name="TextBox 53"/>
          <p:cNvSpPr txBox="1"/>
          <p:nvPr/>
        </p:nvSpPr>
        <p:spPr>
          <a:xfrm>
            <a:off x="2350624" y="3263030"/>
            <a:ext cx="1306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Aft>
                <a:spcPct val="0"/>
              </a:spcAft>
            </a:pPr>
            <a:r>
              <a:rPr kumimoji="1" lang="ko-KR" altLang="en-US" sz="900" smtClean="0">
                <a:solidFill>
                  <a:srgbClr val="008000"/>
                </a:solidFill>
                <a:latin typeface="Arial Narrow" panose="020B0606020202030204" pitchFamily="34" charset="0"/>
                <a:cs typeface="Arial" charset="0"/>
              </a:rPr>
              <a:t>일반 </a:t>
            </a:r>
            <a:r>
              <a:rPr kumimoji="1" lang="en-US" altLang="ko-KR" sz="900" smtClean="0">
                <a:solidFill>
                  <a:srgbClr val="008000"/>
                </a:solidFill>
                <a:latin typeface="Arial Narrow" panose="020B0606020202030204" pitchFamily="34" charset="0"/>
                <a:cs typeface="Arial" charset="0"/>
              </a:rPr>
              <a:t>R, Look</a:t>
            </a:r>
            <a:r>
              <a:rPr kumimoji="1" lang="ko-KR" altLang="en-US" sz="900" smtClean="0">
                <a:solidFill>
                  <a:srgbClr val="008000"/>
                </a:solidFill>
                <a:latin typeface="Arial Narrow" panose="020B0606020202030204" pitchFamily="34" charset="0"/>
                <a:cs typeface="Arial" charset="0"/>
              </a:rPr>
              <a:t>변화에 대한 </a:t>
            </a:r>
            <a:endParaRPr kumimoji="1" lang="en-US" altLang="ko-KR" sz="900" smtClean="0">
              <a:solidFill>
                <a:srgbClr val="008000"/>
              </a:solidFill>
              <a:latin typeface="Arial Narrow" panose="020B0606020202030204" pitchFamily="34" charset="0"/>
              <a:cs typeface="Arial" charset="0"/>
            </a:endParaRPr>
          </a:p>
          <a:p>
            <a:pPr fontAlgn="base">
              <a:spcAft>
                <a:spcPct val="0"/>
              </a:spcAft>
            </a:pPr>
            <a:r>
              <a:rPr kumimoji="1" lang="ko-KR" altLang="en-US" sz="900" smtClean="0">
                <a:solidFill>
                  <a:srgbClr val="008000"/>
                </a:solidFill>
                <a:latin typeface="Arial Narrow" panose="020B0606020202030204" pitchFamily="34" charset="0"/>
                <a:cs typeface="Arial" charset="0"/>
              </a:rPr>
              <a:t>디자인 </a:t>
            </a:r>
            <a:r>
              <a:rPr kumimoji="1" lang="en-US" altLang="ko-KR" sz="900" smtClean="0">
                <a:solidFill>
                  <a:srgbClr val="008000"/>
                </a:solidFill>
                <a:latin typeface="Arial Narrow" panose="020B0606020202030204" pitchFamily="34" charset="0"/>
                <a:cs typeface="Arial" charset="0"/>
              </a:rPr>
              <a:t>CM</a:t>
            </a:r>
            <a:r>
              <a:rPr kumimoji="1" lang="ko-KR" altLang="en-US" sz="900" smtClean="0">
                <a:solidFill>
                  <a:srgbClr val="008000"/>
                </a:solidFill>
                <a:latin typeface="Arial Narrow" panose="020B0606020202030204" pitchFamily="34" charset="0"/>
                <a:cs typeface="Arial" charset="0"/>
              </a:rPr>
              <a:t>필요</a:t>
            </a:r>
            <a:endParaRPr kumimoji="1" lang="en-US" altLang="ko-KR" sz="900" smtClean="0">
              <a:solidFill>
                <a:srgbClr val="008000"/>
              </a:solidFill>
              <a:latin typeface="Arial Narrow" panose="020B0606020202030204" pitchFamily="34" charset="0"/>
              <a:cs typeface="Arial" charset="0"/>
            </a:endParaRPr>
          </a:p>
        </p:txBody>
      </p:sp>
      <p:cxnSp>
        <p:nvCxnSpPr>
          <p:cNvPr id="55" name="직선 화살표 연결선 21"/>
          <p:cNvCxnSpPr>
            <a:cxnSpLocks noChangeShapeType="1"/>
          </p:cNvCxnSpPr>
          <p:nvPr/>
        </p:nvCxnSpPr>
        <p:spPr bwMode="auto">
          <a:xfrm flipV="1">
            <a:off x="2886530" y="4835292"/>
            <a:ext cx="144462" cy="98425"/>
          </a:xfrm>
          <a:prstGeom prst="straightConnector1">
            <a:avLst/>
          </a:prstGeom>
          <a:noFill/>
          <a:ln w="9525" algn="ctr">
            <a:solidFill>
              <a:srgbClr val="FF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7" name="직사각형 22"/>
          <p:cNvSpPr>
            <a:spLocks noChangeArrowheads="1"/>
          </p:cNvSpPr>
          <p:nvPr/>
        </p:nvSpPr>
        <p:spPr bwMode="auto">
          <a:xfrm>
            <a:off x="2643872" y="4900140"/>
            <a:ext cx="570990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en-US" altLang="ko-KR" sz="900" smtClean="0">
                <a:solidFill>
                  <a:srgbClr val="FF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  <a:cs typeface="Arial" charset="0"/>
                <a:sym typeface="Wingdings" panose="05000000000000000000" pitchFamily="2" charset="2"/>
              </a:rPr>
              <a:t>R0.7~0.8</a:t>
            </a:r>
            <a:endParaRPr lang="ko-KR" altLang="en-US" sz="900">
              <a:solidFill>
                <a:srgbClr val="FF0000"/>
              </a:solidFill>
              <a:latin typeface="Arial Narrow" panose="020B0606020202030204" pitchFamily="34" charset="0"/>
              <a:ea typeface="LG스마트체 Regular" panose="020B0600000101010101" pitchFamily="50" charset="-127"/>
              <a:cs typeface="Arial" charset="0"/>
            </a:endParaRPr>
          </a:p>
        </p:txBody>
      </p:sp>
      <p:pic>
        <p:nvPicPr>
          <p:cNvPr id="58" name="그림 5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24870" y="4499092"/>
            <a:ext cx="421792" cy="360000"/>
          </a:xfrm>
          <a:prstGeom prst="rect">
            <a:avLst/>
          </a:prstGeom>
        </p:spPr>
      </p:pic>
      <p:cxnSp>
        <p:nvCxnSpPr>
          <p:cNvPr id="72" name="직선 화살표 연결선 21"/>
          <p:cNvCxnSpPr>
            <a:cxnSpLocks noChangeShapeType="1"/>
          </p:cNvCxnSpPr>
          <p:nvPr/>
        </p:nvCxnSpPr>
        <p:spPr bwMode="auto">
          <a:xfrm flipV="1">
            <a:off x="3533152" y="4822624"/>
            <a:ext cx="144462" cy="98425"/>
          </a:xfrm>
          <a:prstGeom prst="straightConnector1">
            <a:avLst/>
          </a:prstGeom>
          <a:noFill/>
          <a:ln w="9525" algn="ctr">
            <a:solidFill>
              <a:srgbClr val="FF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5" name="직사각형 22"/>
          <p:cNvSpPr>
            <a:spLocks noChangeArrowheads="1"/>
          </p:cNvSpPr>
          <p:nvPr/>
        </p:nvSpPr>
        <p:spPr bwMode="auto">
          <a:xfrm>
            <a:off x="3224444" y="4919671"/>
            <a:ext cx="615874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en-US" altLang="ko-KR" sz="900" smtClean="0">
                <a:solidFill>
                  <a:srgbClr val="FF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  <a:cs typeface="Arial" charset="0"/>
                <a:sym typeface="Wingdings" panose="05000000000000000000" pitchFamily="2" charset="2"/>
              </a:rPr>
              <a:t>R2.0 </a:t>
            </a:r>
            <a:r>
              <a:rPr lang="ko-KR" altLang="en-US" sz="900" smtClean="0">
                <a:solidFill>
                  <a:srgbClr val="FF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  <a:cs typeface="Arial" charset="0"/>
                <a:sym typeface="Wingdings" panose="05000000000000000000" pitchFamily="2" charset="2"/>
              </a:rPr>
              <a:t>이상</a:t>
            </a:r>
            <a:endParaRPr lang="ko-KR" altLang="en-US" sz="900">
              <a:solidFill>
                <a:srgbClr val="FF0000"/>
              </a:solidFill>
              <a:latin typeface="Arial Narrow" panose="020B0606020202030204" pitchFamily="34" charset="0"/>
              <a:ea typeface="LG스마트체 Regular" panose="020B0600000101010101" pitchFamily="50" charset="-127"/>
              <a:cs typeface="Arial" charset="0"/>
            </a:endParaRPr>
          </a:p>
        </p:txBody>
      </p:sp>
      <p:sp>
        <p:nvSpPr>
          <p:cNvPr id="78" name="직사각형 22"/>
          <p:cNvSpPr>
            <a:spLocks noChangeArrowheads="1"/>
          </p:cNvSpPr>
          <p:nvPr/>
        </p:nvSpPr>
        <p:spPr bwMode="auto">
          <a:xfrm>
            <a:off x="3925764" y="4947566"/>
            <a:ext cx="570990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en-US" altLang="ko-KR" sz="900" smtClean="0">
                <a:solidFill>
                  <a:srgbClr val="FF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  <a:cs typeface="Arial" charset="0"/>
                <a:sym typeface="Wingdings" panose="05000000000000000000" pitchFamily="2" charset="2"/>
              </a:rPr>
              <a:t>R0.7~0.8</a:t>
            </a:r>
            <a:endParaRPr lang="ko-KR" altLang="en-US" sz="900">
              <a:solidFill>
                <a:srgbClr val="FF0000"/>
              </a:solidFill>
              <a:latin typeface="Arial Narrow" panose="020B0606020202030204" pitchFamily="34" charset="0"/>
              <a:ea typeface="LG스마트체 Regular" panose="020B0600000101010101" pitchFamily="50" charset="-127"/>
              <a:cs typeface="Arial" charset="0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3605383" y="4328719"/>
            <a:ext cx="815571" cy="528780"/>
            <a:chOff x="3671513" y="4523537"/>
            <a:chExt cx="815571" cy="528780"/>
          </a:xfrm>
        </p:grpSpPr>
        <p:grpSp>
          <p:nvGrpSpPr>
            <p:cNvPr id="7" name="그룹 6"/>
            <p:cNvGrpSpPr>
              <a:grpSpLocks noChangeAspect="1"/>
            </p:cNvGrpSpPr>
            <p:nvPr/>
          </p:nvGrpSpPr>
          <p:grpSpPr>
            <a:xfrm>
              <a:off x="3696940" y="4584317"/>
              <a:ext cx="790144" cy="468000"/>
              <a:chOff x="4085896" y="4932909"/>
              <a:chExt cx="939113" cy="556234"/>
            </a:xfrm>
          </p:grpSpPr>
          <p:grpSp>
            <p:nvGrpSpPr>
              <p:cNvPr id="59" name="그룹 58"/>
              <p:cNvGrpSpPr/>
              <p:nvPr/>
            </p:nvGrpSpPr>
            <p:grpSpPr>
              <a:xfrm>
                <a:off x="4085896" y="4932909"/>
                <a:ext cx="888733" cy="556234"/>
                <a:chOff x="5243424" y="4330236"/>
                <a:chExt cx="888733" cy="556234"/>
              </a:xfrm>
            </p:grpSpPr>
            <p:sp>
              <p:nvSpPr>
                <p:cNvPr id="60" name="타원 59"/>
                <p:cNvSpPr>
                  <a:spLocks/>
                </p:cNvSpPr>
                <p:nvPr/>
              </p:nvSpPr>
              <p:spPr bwMode="auto">
                <a:xfrm>
                  <a:off x="5449094" y="4330236"/>
                  <a:ext cx="360000" cy="360000"/>
                </a:xfrm>
                <a:prstGeom prst="ellipse">
                  <a:avLst/>
                </a:prstGeom>
                <a:solidFill>
                  <a:schemeClr val="bg1"/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kumimoji="1" lang="ko-KR" altLang="en-US" sz="2000" b="1" smtClean="0">
                    <a:solidFill>
                      <a:srgbClr val="000000"/>
                    </a:solidFill>
                    <a:latin typeface="Trebuchet MS" pitchFamily="34" charset="0"/>
                    <a:ea typeface="돋움" pitchFamily="50" charset="-127"/>
                    <a:cs typeface="Arial" charset="0"/>
                  </a:endParaRPr>
                </a:p>
              </p:txBody>
            </p:sp>
            <p:grpSp>
              <p:nvGrpSpPr>
                <p:cNvPr id="61" name="그룹 60"/>
                <p:cNvGrpSpPr/>
                <p:nvPr/>
              </p:nvGrpSpPr>
              <p:grpSpPr>
                <a:xfrm>
                  <a:off x="5245281" y="4525662"/>
                  <a:ext cx="360000" cy="360000"/>
                  <a:chOff x="5812373" y="4729947"/>
                  <a:chExt cx="360000" cy="360000"/>
                </a:xfrm>
              </p:grpSpPr>
              <p:sp>
                <p:nvSpPr>
                  <p:cNvPr id="70" name="타원 69"/>
                  <p:cNvSpPr>
                    <a:spLocks/>
                  </p:cNvSpPr>
                  <p:nvPr/>
                </p:nvSpPr>
                <p:spPr bwMode="auto">
                  <a:xfrm>
                    <a:off x="5812373" y="4729947"/>
                    <a:ext cx="360000" cy="360000"/>
                  </a:xfrm>
                  <a:prstGeom prst="ellipse">
                    <a:avLst/>
                  </a:prstGeom>
                  <a:solidFill>
                    <a:schemeClr val="bg1">
                      <a:lumMod val="50000"/>
                    </a:schemeClr>
                  </a:solidFill>
                  <a:ln w="9525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91440" tIns="45720" rIns="91440" bIns="45720" numCol="1" rtlCol="0" anchor="t" anchorCtr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kumimoji="1" lang="ko-KR" altLang="en-US" sz="2000" b="1" smtClean="0">
                      <a:solidFill>
                        <a:srgbClr val="000000"/>
                      </a:solidFill>
                      <a:latin typeface="Trebuchet MS" pitchFamily="34" charset="0"/>
                      <a:ea typeface="돋움" pitchFamily="50" charset="-127"/>
                      <a:cs typeface="Arial" charset="0"/>
                    </a:endParaRPr>
                  </a:p>
                </p:txBody>
              </p:sp>
              <p:sp>
                <p:nvSpPr>
                  <p:cNvPr id="71" name="타원 70"/>
                  <p:cNvSpPr>
                    <a:spLocks noChangeAspect="1"/>
                  </p:cNvSpPr>
                  <p:nvPr/>
                </p:nvSpPr>
                <p:spPr bwMode="auto">
                  <a:xfrm>
                    <a:off x="5846458" y="4763804"/>
                    <a:ext cx="288000" cy="288000"/>
                  </a:xfrm>
                  <a:prstGeom prst="ellipse">
                    <a:avLst/>
                  </a:prstGeom>
                  <a:solidFill>
                    <a:schemeClr val="bg1">
                      <a:lumMod val="65000"/>
                    </a:schemeClr>
                  </a:solidFill>
                  <a:ln w="9525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91440" tIns="45720" rIns="91440" bIns="45720" numCol="1" rtlCol="0" anchor="t" anchorCtr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kumimoji="1" lang="ko-KR" altLang="en-US" sz="2000" b="1" smtClean="0">
                      <a:solidFill>
                        <a:srgbClr val="000000"/>
                      </a:solidFill>
                      <a:latin typeface="Trebuchet MS" pitchFamily="34" charset="0"/>
                      <a:ea typeface="돋움" pitchFamily="50" charset="-127"/>
                      <a:cs typeface="Arial" charset="0"/>
                    </a:endParaRPr>
                  </a:p>
                </p:txBody>
              </p:sp>
            </p:grpSp>
            <p:grpSp>
              <p:nvGrpSpPr>
                <p:cNvPr id="62" name="그룹 61"/>
                <p:cNvGrpSpPr/>
                <p:nvPr/>
              </p:nvGrpSpPr>
              <p:grpSpPr>
                <a:xfrm rot="5400000">
                  <a:off x="5131824" y="4471981"/>
                  <a:ext cx="360000" cy="136800"/>
                  <a:chOff x="1712640" y="4149080"/>
                  <a:chExt cx="720080" cy="129666"/>
                </a:xfrm>
              </p:grpSpPr>
              <p:sp>
                <p:nvSpPr>
                  <p:cNvPr id="68" name="직사각형 67"/>
                  <p:cNvSpPr/>
                  <p:nvPr/>
                </p:nvSpPr>
                <p:spPr bwMode="auto">
                  <a:xfrm rot="5400000">
                    <a:off x="2018680" y="3843040"/>
                    <a:ext cx="108000" cy="720080"/>
                  </a:xfrm>
                  <a:prstGeom prst="rect">
                    <a:avLst/>
                  </a:prstGeom>
                  <a:solidFill>
                    <a:schemeClr val="bg1">
                      <a:lumMod val="65000"/>
                    </a:schemeClr>
                  </a:solidFill>
                  <a:ln w="9525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kumimoji="1" lang="ko-KR" altLang="en-US" sz="2000" b="1" smtClean="0">
                      <a:solidFill>
                        <a:srgbClr val="000000"/>
                      </a:solidFill>
                      <a:latin typeface="Trebuchet MS" pitchFamily="34" charset="0"/>
                      <a:ea typeface="돋움" pitchFamily="50" charset="-127"/>
                      <a:cs typeface="Arial" charset="0"/>
                    </a:endParaRPr>
                  </a:p>
                </p:txBody>
              </p:sp>
              <p:sp>
                <p:nvSpPr>
                  <p:cNvPr id="69" name="직사각형 68"/>
                  <p:cNvSpPr/>
                  <p:nvPr/>
                </p:nvSpPr>
                <p:spPr bwMode="auto">
                  <a:xfrm rot="5400000">
                    <a:off x="2054680" y="3900706"/>
                    <a:ext cx="36000" cy="720080"/>
                  </a:xfrm>
                  <a:prstGeom prst="rect">
                    <a:avLst/>
                  </a:prstGeom>
                  <a:solidFill>
                    <a:schemeClr val="bg1">
                      <a:lumMod val="50000"/>
                    </a:schemeClr>
                  </a:solidFill>
                  <a:ln w="9525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kumimoji="1" lang="ko-KR" altLang="en-US" sz="2000" b="1" smtClean="0">
                      <a:solidFill>
                        <a:srgbClr val="000000"/>
                      </a:solidFill>
                      <a:latin typeface="Trebuchet MS" pitchFamily="34" charset="0"/>
                      <a:ea typeface="돋움" pitchFamily="50" charset="-127"/>
                      <a:cs typeface="Arial" charset="0"/>
                    </a:endParaRPr>
                  </a:p>
                </p:txBody>
              </p:sp>
            </p:grpSp>
            <p:grpSp>
              <p:nvGrpSpPr>
                <p:cNvPr id="64" name="그룹 63"/>
                <p:cNvGrpSpPr/>
                <p:nvPr/>
              </p:nvGrpSpPr>
              <p:grpSpPr>
                <a:xfrm>
                  <a:off x="5412077" y="4756804"/>
                  <a:ext cx="720080" cy="129666"/>
                  <a:chOff x="1712640" y="4149080"/>
                  <a:chExt cx="720080" cy="129666"/>
                </a:xfrm>
              </p:grpSpPr>
              <p:sp>
                <p:nvSpPr>
                  <p:cNvPr id="66" name="직사각형 65"/>
                  <p:cNvSpPr/>
                  <p:nvPr/>
                </p:nvSpPr>
                <p:spPr bwMode="auto">
                  <a:xfrm rot="5400000">
                    <a:off x="2018680" y="3843040"/>
                    <a:ext cx="108000" cy="720080"/>
                  </a:xfrm>
                  <a:prstGeom prst="rect">
                    <a:avLst/>
                  </a:prstGeom>
                  <a:solidFill>
                    <a:schemeClr val="bg1">
                      <a:lumMod val="65000"/>
                    </a:schemeClr>
                  </a:solidFill>
                  <a:ln w="9525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kumimoji="1" lang="ko-KR" altLang="en-US" sz="2000" b="1" smtClean="0">
                      <a:solidFill>
                        <a:srgbClr val="000000"/>
                      </a:solidFill>
                      <a:latin typeface="Trebuchet MS" pitchFamily="34" charset="0"/>
                      <a:ea typeface="돋움" pitchFamily="50" charset="-127"/>
                      <a:cs typeface="Arial" charset="0"/>
                    </a:endParaRPr>
                  </a:p>
                </p:txBody>
              </p:sp>
              <p:sp>
                <p:nvSpPr>
                  <p:cNvPr id="67" name="직사각형 66"/>
                  <p:cNvSpPr/>
                  <p:nvPr/>
                </p:nvSpPr>
                <p:spPr bwMode="auto">
                  <a:xfrm rot="5400000">
                    <a:off x="2054680" y="3900706"/>
                    <a:ext cx="36000" cy="720080"/>
                  </a:xfrm>
                  <a:prstGeom prst="rect">
                    <a:avLst/>
                  </a:prstGeom>
                  <a:solidFill>
                    <a:schemeClr val="bg1">
                      <a:lumMod val="50000"/>
                    </a:schemeClr>
                  </a:solidFill>
                  <a:ln w="9525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kumimoji="1" lang="ko-KR" altLang="en-US" sz="2000" b="1" smtClean="0">
                      <a:solidFill>
                        <a:srgbClr val="000000"/>
                      </a:solidFill>
                      <a:latin typeface="Trebuchet MS" pitchFamily="34" charset="0"/>
                      <a:ea typeface="돋움" pitchFamily="50" charset="-127"/>
                      <a:cs typeface="Arial" charset="0"/>
                    </a:endParaRPr>
                  </a:p>
                </p:txBody>
              </p:sp>
            </p:grpSp>
            <p:sp>
              <p:nvSpPr>
                <p:cNvPr id="65" name="타원 64"/>
                <p:cNvSpPr>
                  <a:spLocks/>
                </p:cNvSpPr>
                <p:nvPr/>
              </p:nvSpPr>
              <p:spPr bwMode="auto">
                <a:xfrm>
                  <a:off x="5375450" y="4399290"/>
                  <a:ext cx="360000" cy="360000"/>
                </a:xfrm>
                <a:prstGeom prst="ellipse">
                  <a:avLst/>
                </a:prstGeom>
                <a:solidFill>
                  <a:schemeClr val="bg1"/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kumimoji="1" lang="ko-KR" altLang="en-US" sz="2000" b="1" smtClean="0">
                    <a:solidFill>
                      <a:srgbClr val="000000"/>
                    </a:solidFill>
                    <a:latin typeface="Trebuchet MS" pitchFamily="34" charset="0"/>
                    <a:ea typeface="돋움" pitchFamily="50" charset="-127"/>
                    <a:cs typeface="Arial" charset="0"/>
                  </a:endParaRPr>
                </a:p>
              </p:txBody>
            </p:sp>
          </p:grpSp>
          <p:sp>
            <p:nvSpPr>
              <p:cNvPr id="6" name="직사각형 5"/>
              <p:cNvSpPr/>
              <p:nvPr/>
            </p:nvSpPr>
            <p:spPr>
              <a:xfrm>
                <a:off x="4577922" y="4932909"/>
                <a:ext cx="447087" cy="55623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50000"/>
                  </a:spcBef>
                  <a:spcAft>
                    <a:spcPct val="0"/>
                  </a:spcAft>
                </a:pPr>
                <a:endParaRPr kumimoji="1" lang="ko-KR" altLang="en-US" sz="900" b="1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10" name="직사각형 9"/>
            <p:cNvSpPr/>
            <p:nvPr/>
          </p:nvSpPr>
          <p:spPr>
            <a:xfrm>
              <a:off x="3671513" y="4523537"/>
              <a:ext cx="439404" cy="1653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</a:pPr>
              <a:endParaRPr kumimoji="1" lang="ko-KR" altLang="en-US" sz="900" b="1">
                <a:solidFill>
                  <a:srgbClr val="FFFFFF"/>
                </a:solidFill>
              </a:endParaRPr>
            </a:p>
          </p:txBody>
        </p:sp>
      </p:grpSp>
      <p:cxnSp>
        <p:nvCxnSpPr>
          <p:cNvPr id="76" name="직선 화살표 연결선 21"/>
          <p:cNvCxnSpPr>
            <a:cxnSpLocks noChangeShapeType="1"/>
            <a:stCxn id="78" idx="0"/>
          </p:cNvCxnSpPr>
          <p:nvPr/>
        </p:nvCxnSpPr>
        <p:spPr bwMode="auto">
          <a:xfrm flipV="1">
            <a:off x="4211259" y="4869162"/>
            <a:ext cx="27985" cy="78404"/>
          </a:xfrm>
          <a:prstGeom prst="straightConnector1">
            <a:avLst/>
          </a:prstGeom>
          <a:noFill/>
          <a:ln w="9525" algn="ctr">
            <a:solidFill>
              <a:srgbClr val="FF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79" name="그룹 78"/>
          <p:cNvGrpSpPr>
            <a:grpSpLocks noChangeAspect="1"/>
          </p:cNvGrpSpPr>
          <p:nvPr/>
        </p:nvGrpSpPr>
        <p:grpSpPr>
          <a:xfrm>
            <a:off x="4211581" y="4501077"/>
            <a:ext cx="407372" cy="360000"/>
            <a:chOff x="8049344" y="6005122"/>
            <a:chExt cx="670160" cy="592230"/>
          </a:xfrm>
        </p:grpSpPr>
        <p:sp>
          <p:nvSpPr>
            <p:cNvPr id="80" name="한쪽 모서리가 잘린 사각형 79"/>
            <p:cNvSpPr/>
            <p:nvPr/>
          </p:nvSpPr>
          <p:spPr bwMode="auto">
            <a:xfrm rot="5400000">
              <a:off x="7978890" y="6075576"/>
              <a:ext cx="445221" cy="304313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/>
            <a:lstStyle/>
            <a:p>
              <a:pPr>
                <a:defRPr/>
              </a:pPr>
              <a:endParaRPr lang="ko-KR" altLang="en-US" kern="0">
                <a:noFill/>
                <a:latin typeface="맑은 고딕"/>
                <a:ea typeface="맑은 고딕" panose="020B0503020000020004" pitchFamily="50" charset="-127"/>
                <a:cs typeface="Arial" charset="0"/>
              </a:endParaRPr>
            </a:p>
          </p:txBody>
        </p:sp>
        <p:sp>
          <p:nvSpPr>
            <p:cNvPr id="82" name="한쪽 모서리가 잘린 사각형 81"/>
            <p:cNvSpPr/>
            <p:nvPr/>
          </p:nvSpPr>
          <p:spPr bwMode="auto">
            <a:xfrm rot="10800000" flipV="1">
              <a:off x="8173375" y="6318773"/>
              <a:ext cx="546129" cy="278579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/>
            <a:lstStyle/>
            <a:p>
              <a:pPr>
                <a:defRPr/>
              </a:pPr>
              <a:endParaRPr lang="ko-KR" altLang="en-US" kern="0">
                <a:noFill/>
                <a:latin typeface="맑은 고딕"/>
                <a:ea typeface="맑은 고딕" panose="020B0503020000020004" pitchFamily="50" charset="-127"/>
                <a:cs typeface="Arial" charset="0"/>
              </a:endParaRPr>
            </a:p>
          </p:txBody>
        </p:sp>
        <p:sp>
          <p:nvSpPr>
            <p:cNvPr id="83" name="한쪽 모서리가 둥근 사각형 82"/>
            <p:cNvSpPr/>
            <p:nvPr/>
          </p:nvSpPr>
          <p:spPr bwMode="auto">
            <a:xfrm rot="10800000">
              <a:off x="8049344" y="6379188"/>
              <a:ext cx="250610" cy="218164"/>
            </a:xfrm>
            <a:prstGeom prst="round1Rect">
              <a:avLst>
                <a:gd name="adj" fmla="val 50000"/>
              </a:avLst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/>
            <a:lstStyle/>
            <a:p>
              <a:pPr>
                <a:defRPr/>
              </a:pPr>
              <a:endParaRPr lang="ko-KR" altLang="en-US" kern="0">
                <a:solidFill>
                  <a:srgbClr val="000000"/>
                </a:solidFill>
                <a:latin typeface="맑은 고딕"/>
                <a:ea typeface="맑은 고딕" panose="020B0503020000020004" pitchFamily="50" charset="-127"/>
                <a:cs typeface="Arial" charset="0"/>
              </a:endParaRPr>
            </a:p>
          </p:txBody>
        </p:sp>
        <p:sp>
          <p:nvSpPr>
            <p:cNvPr id="84" name="이등변 삼각형 83"/>
            <p:cNvSpPr/>
            <p:nvPr/>
          </p:nvSpPr>
          <p:spPr>
            <a:xfrm rot="13500000">
              <a:off x="8240673" y="6223164"/>
              <a:ext cx="32982" cy="355196"/>
            </a:xfrm>
            <a:prstGeom prst="triangle">
              <a:avLst/>
            </a:prstGeom>
            <a:solidFill>
              <a:srgbClr val="FF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latinLnBrk="0">
                <a:defRPr/>
              </a:pPr>
              <a:endParaRPr lang="ko-KR" altLang="en-US" kern="0">
                <a:solidFill>
                  <a:sysClr val="window" lastClr="FFFFFF"/>
                </a:solidFill>
                <a:latin typeface="맑은 고딕"/>
                <a:ea typeface="맑은 고딕"/>
                <a:cs typeface="Arial" charset="0"/>
              </a:endParaRPr>
            </a:p>
          </p:txBody>
        </p:sp>
        <p:sp>
          <p:nvSpPr>
            <p:cNvPr id="87" name="원형 86"/>
            <p:cNvSpPr>
              <a:spLocks/>
            </p:cNvSpPr>
            <p:nvPr/>
          </p:nvSpPr>
          <p:spPr>
            <a:xfrm>
              <a:off x="8263155" y="6231475"/>
              <a:ext cx="177598" cy="177597"/>
            </a:xfrm>
            <a:prstGeom prst="pie">
              <a:avLst>
                <a:gd name="adj1" fmla="val 16243068"/>
                <a:gd name="adj2" fmla="val 21494231"/>
              </a:avLst>
            </a:prstGeom>
            <a:solidFill>
              <a:srgbClr val="FF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latinLnBrk="0">
                <a:defRPr/>
              </a:pPr>
              <a:endParaRPr lang="ko-KR" altLang="en-US" kern="0">
                <a:solidFill>
                  <a:sysClr val="windowText" lastClr="000000"/>
                </a:solidFill>
                <a:latin typeface="맑은 고딕"/>
                <a:ea typeface="맑은 고딕"/>
                <a:cs typeface="Arial" charset="0"/>
              </a:endParaRPr>
            </a:p>
          </p:txBody>
        </p:sp>
      </p:grpSp>
      <p:sp>
        <p:nvSpPr>
          <p:cNvPr id="89" name="TextBox 88"/>
          <p:cNvSpPr txBox="1"/>
          <p:nvPr/>
        </p:nvSpPr>
        <p:spPr>
          <a:xfrm>
            <a:off x="2838192" y="5083335"/>
            <a:ext cx="39466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kumimoji="1" lang="en-US" altLang="ko-KR" sz="900" smtClean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ACM</a:t>
            </a:r>
            <a:endParaRPr kumimoji="1" lang="ko-KR" altLang="en-US" sz="900">
              <a:solidFill>
                <a:prstClr val="black"/>
              </a:solidFill>
              <a:latin typeface="Arial Narrow" panose="020B0606020202030204" pitchFamily="34" charset="0"/>
              <a:cs typeface="Arial" charset="0"/>
            </a:endParaRPr>
          </a:p>
        </p:txBody>
      </p:sp>
      <p:sp>
        <p:nvSpPr>
          <p:cNvPr id="111" name="TextBox 110"/>
          <p:cNvSpPr txBox="1"/>
          <p:nvPr/>
        </p:nvSpPr>
        <p:spPr>
          <a:xfrm>
            <a:off x="3498489" y="5099988"/>
            <a:ext cx="55175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kumimoji="1" lang="en-US" altLang="ko-KR" sz="900" smtClean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STS 304</a:t>
            </a:r>
            <a:endParaRPr kumimoji="1" lang="ko-KR" altLang="en-US" sz="900">
              <a:solidFill>
                <a:prstClr val="black"/>
              </a:solidFill>
              <a:latin typeface="Arial Narrow" panose="020B0606020202030204" pitchFamily="34" charset="0"/>
              <a:cs typeface="Arial" charset="0"/>
            </a:endParaRPr>
          </a:p>
        </p:txBody>
      </p:sp>
      <p:sp>
        <p:nvSpPr>
          <p:cNvPr id="113" name="TextBox 112"/>
          <p:cNvSpPr txBox="1"/>
          <p:nvPr/>
        </p:nvSpPr>
        <p:spPr>
          <a:xfrm>
            <a:off x="4277824" y="5100853"/>
            <a:ext cx="26802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kumimoji="1" lang="en-US" altLang="ko-KR" sz="900" smtClean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Al</a:t>
            </a:r>
            <a:endParaRPr kumimoji="1" lang="ko-KR" altLang="en-US" sz="900">
              <a:solidFill>
                <a:prstClr val="black"/>
              </a:solidFill>
              <a:latin typeface="Arial Narrow" panose="020B0606020202030204" pitchFamily="34" charset="0"/>
              <a:cs typeface="Arial" charset="0"/>
            </a:endParaRPr>
          </a:p>
        </p:txBody>
      </p:sp>
      <p:sp>
        <p:nvSpPr>
          <p:cNvPr id="114" name="TextBox 113"/>
          <p:cNvSpPr txBox="1">
            <a:spLocks noChangeArrowheads="1"/>
          </p:cNvSpPr>
          <p:nvPr/>
        </p:nvSpPr>
        <p:spPr bwMode="auto">
          <a:xfrm>
            <a:off x="5094427" y="692696"/>
            <a:ext cx="4010483" cy="28814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36000" tIns="36000" rIns="36000" bIns="36000">
            <a:spAutoFit/>
          </a:bodyPr>
          <a:lstStyle/>
          <a:p>
            <a:pPr fontAlgn="base">
              <a:spcBef>
                <a:spcPct val="20000"/>
              </a:spcBef>
              <a:spcAft>
                <a:spcPct val="0"/>
              </a:spcAft>
              <a:buClr>
                <a:srgbClr val="333333"/>
              </a:buClr>
              <a:buSzPct val="100000"/>
              <a:buFont typeface="Wingdings" pitchFamily="2" charset="2"/>
              <a:buChar char="q"/>
              <a:tabLst>
                <a:tab pos="177800" algn="l"/>
                <a:tab pos="881063" algn="l"/>
              </a:tabLst>
              <a:defRPr/>
            </a:pPr>
            <a:r>
              <a:rPr kumimoji="1" lang="ko-KR" altLang="en-US" sz="1400" b="1">
                <a:solidFill>
                  <a:prstClr val="black"/>
                </a:solidFill>
                <a:latin typeface="Arial Narrow" panose="020B0606020202030204" pitchFamily="34" charset="0"/>
                <a:cs typeface="Arial" panose="020B0604020202020204" pitchFamily="34" charset="0"/>
                <a:sym typeface="Wingdings" pitchFamily="2" charset="2"/>
              </a:rPr>
              <a:t> </a:t>
            </a:r>
            <a:r>
              <a:rPr kumimoji="1" lang="en-US" altLang="ko-KR" sz="1400" b="1">
                <a:solidFill>
                  <a:prstClr val="black"/>
                </a:solidFill>
                <a:latin typeface="Arial Narrow" panose="020B0606020202030204" pitchFamily="34" charset="0"/>
                <a:cs typeface="Arial" panose="020B0604020202020204" pitchFamily="34" charset="0"/>
                <a:sym typeface="Wingdings" pitchFamily="2" charset="2"/>
              </a:rPr>
              <a:t>2</a:t>
            </a:r>
            <a:r>
              <a:rPr kumimoji="1" lang="ko-KR" altLang="en-US" sz="1400" b="1" smtClean="0">
                <a:solidFill>
                  <a:prstClr val="black"/>
                </a:solidFill>
                <a:latin typeface="Arial Narrow" panose="020B0606020202030204" pitchFamily="34" charset="0"/>
                <a:cs typeface="Arial" panose="020B0604020202020204" pitchFamily="34" charset="0"/>
                <a:sym typeface="Wingdings" pitchFamily="2" charset="2"/>
              </a:rPr>
              <a:t>안</a:t>
            </a:r>
            <a:r>
              <a:rPr kumimoji="1" lang="en-US" altLang="ko-KR" sz="1400" b="1" smtClean="0">
                <a:solidFill>
                  <a:prstClr val="black"/>
                </a:solidFill>
                <a:latin typeface="Arial Narrow" panose="020B0606020202030204" pitchFamily="34" charset="0"/>
                <a:cs typeface="Arial" panose="020B0604020202020204" pitchFamily="34" charset="0"/>
                <a:sym typeface="Wingdings" pitchFamily="2" charset="2"/>
              </a:rPr>
              <a:t>) </a:t>
            </a:r>
            <a:r>
              <a:rPr kumimoji="1" lang="ko-KR" altLang="en-US" sz="1400" b="1" smtClean="0">
                <a:solidFill>
                  <a:prstClr val="black"/>
                </a:solidFill>
                <a:latin typeface="Arial Narrow" panose="020B0606020202030204" pitchFamily="34" charset="0"/>
                <a:cs typeface="Arial" panose="020B0604020202020204" pitchFamily="34" charset="0"/>
                <a:sym typeface="Wingdings" pitchFamily="2" charset="2"/>
              </a:rPr>
              <a:t>휘센타워 </a:t>
            </a:r>
            <a:r>
              <a:rPr kumimoji="1" lang="en-US" altLang="ko-KR" sz="1400" b="1" smtClean="0">
                <a:solidFill>
                  <a:prstClr val="black"/>
                </a:solidFill>
                <a:latin typeface="Arial Narrow" panose="020B0606020202030204" pitchFamily="34" charset="0"/>
                <a:cs typeface="Arial" panose="020B0604020202020204" pitchFamily="34" charset="0"/>
                <a:sym typeface="Wingdings" pitchFamily="2" charset="2"/>
              </a:rPr>
              <a:t>Tool+ </a:t>
            </a:r>
            <a:r>
              <a:rPr kumimoji="1" lang="ko-KR" altLang="en-US" sz="1400" b="1" smtClean="0">
                <a:solidFill>
                  <a:prstClr val="black"/>
                </a:solidFill>
                <a:latin typeface="Arial Narrow" panose="020B0606020202030204" pitchFamily="34" charset="0"/>
                <a:cs typeface="Arial" panose="020B0604020202020204" pitchFamily="34" charset="0"/>
                <a:sym typeface="Wingdings" pitchFamily="2" charset="2"/>
              </a:rPr>
              <a:t>메탈 </a:t>
            </a:r>
            <a:r>
              <a:rPr kumimoji="1" lang="en-US" altLang="ko-KR" sz="1400" b="1" smtClean="0">
                <a:solidFill>
                  <a:prstClr val="black"/>
                </a:solidFill>
                <a:latin typeface="Arial Narrow" panose="020B0606020202030204" pitchFamily="34" charset="0"/>
                <a:cs typeface="Arial" panose="020B0604020202020204" pitchFamily="34" charset="0"/>
                <a:sym typeface="Wingdings" pitchFamily="2" charset="2"/>
              </a:rPr>
              <a:t>Look </a:t>
            </a:r>
            <a:r>
              <a:rPr kumimoji="1" lang="ko-KR" altLang="en-US" sz="1400" b="1" smtClean="0">
                <a:solidFill>
                  <a:prstClr val="black"/>
                </a:solidFill>
                <a:latin typeface="Arial Narrow" panose="020B0606020202030204" pitchFamily="34" charset="0"/>
                <a:cs typeface="Arial" panose="020B0604020202020204" pitchFamily="34" charset="0"/>
                <a:sym typeface="Wingdings" pitchFamily="2" charset="2"/>
              </a:rPr>
              <a:t>변경</a:t>
            </a:r>
            <a:endParaRPr kumimoji="1" lang="en-US" altLang="ko-KR" sz="1400" b="1" dirty="0" smtClean="0">
              <a:solidFill>
                <a:prstClr val="black"/>
              </a:solidFill>
              <a:latin typeface="Arial Narrow" panose="020B0606020202030204" pitchFamily="34" charset="0"/>
              <a:cs typeface="Arial" panose="020B0604020202020204" pitchFamily="34" charset="0"/>
              <a:sym typeface="Wingdings" pitchFamily="2" charset="2"/>
            </a:endParaRPr>
          </a:p>
        </p:txBody>
      </p:sp>
      <p:graphicFrame>
        <p:nvGraphicFramePr>
          <p:cNvPr id="115" name="표 1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8006469"/>
              </p:ext>
            </p:extLst>
          </p:nvPr>
        </p:nvGraphicFramePr>
        <p:xfrm>
          <a:off x="5157968" y="1171351"/>
          <a:ext cx="4608512" cy="21394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1276"/>
                <a:gridCol w="959309"/>
                <a:gridCol w="959309"/>
                <a:gridCol w="959309"/>
                <a:gridCol w="959309"/>
              </a:tblGrid>
              <a:tr h="28827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  <a:latin typeface="Arial Narrow" panose="020B0606020202030204" pitchFamily="34" charset="0"/>
                        <a:ea typeface="+mn-ea"/>
                      </a:endParaRPr>
                    </a:p>
                  </a:txBody>
                  <a:tcPr marL="18000" marR="18000" marT="18000" marB="1800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mtClean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+mn-ea"/>
                        </a:rPr>
                        <a:t>기존</a:t>
                      </a:r>
                      <a:endParaRPr lang="ko-KR" altLang="en-US" sz="1200">
                        <a:solidFill>
                          <a:schemeClr val="tx1"/>
                        </a:solidFill>
                        <a:latin typeface="Arial Narrow" panose="020B0606020202030204" pitchFamily="34" charset="0"/>
                        <a:ea typeface="+mn-ea"/>
                      </a:endParaRPr>
                    </a:p>
                  </a:txBody>
                  <a:tcPr marL="18000" marR="18000" marT="18000" marB="1800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mtClean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+mn-ea"/>
                        </a:rPr>
                        <a:t>변경</a:t>
                      </a:r>
                      <a:r>
                        <a:rPr lang="en-US" altLang="ko-KR" sz="1200" smtClean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+mn-ea"/>
                        </a:rPr>
                        <a:t>1</a:t>
                      </a:r>
                      <a:endParaRPr lang="ko-KR" altLang="en-US" sz="1200">
                        <a:solidFill>
                          <a:schemeClr val="tx1"/>
                        </a:solidFill>
                        <a:latin typeface="Arial Narrow" panose="020B0606020202030204" pitchFamily="34" charset="0"/>
                        <a:ea typeface="+mn-ea"/>
                      </a:endParaRPr>
                    </a:p>
                  </a:txBody>
                  <a:tcPr marL="18000" marR="18000" marT="18000" marB="1800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mtClean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+mn-ea"/>
                        </a:rPr>
                        <a:t>변경</a:t>
                      </a:r>
                      <a:r>
                        <a:rPr lang="en-US" altLang="ko-KR" sz="1200" smtClean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+mn-ea"/>
                        </a:rPr>
                        <a:t>2</a:t>
                      </a:r>
                      <a:endParaRPr lang="ko-KR" altLang="en-US" sz="1200">
                        <a:solidFill>
                          <a:schemeClr val="tx1"/>
                        </a:solidFill>
                        <a:latin typeface="Arial Narrow" panose="020B0606020202030204" pitchFamily="34" charset="0"/>
                        <a:ea typeface="+mn-ea"/>
                      </a:endParaRPr>
                    </a:p>
                  </a:txBody>
                  <a:tcPr marL="18000" marR="18000" marT="18000" marB="1800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mtClean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+mn-ea"/>
                        </a:rPr>
                        <a:t>변경</a:t>
                      </a:r>
                      <a:r>
                        <a:rPr lang="en-US" altLang="ko-KR" sz="1200" smtClean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+mn-ea"/>
                        </a:rPr>
                        <a:t>3</a:t>
                      </a:r>
                      <a:endParaRPr lang="ko-KR" altLang="en-US" sz="1200">
                        <a:solidFill>
                          <a:schemeClr val="tx1"/>
                        </a:solidFill>
                        <a:latin typeface="Arial Narrow" panose="020B0606020202030204" pitchFamily="34" charset="0"/>
                        <a:ea typeface="+mn-ea"/>
                      </a:endParaRPr>
                    </a:p>
                  </a:txBody>
                  <a:tcPr marL="18000" marR="18000" marT="18000" marB="1800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230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mtClean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+mn-ea"/>
                        </a:rPr>
                        <a:t>소재</a:t>
                      </a:r>
                      <a:endParaRPr lang="ko-KR" altLang="en-US" sz="1200">
                        <a:solidFill>
                          <a:schemeClr val="tx1"/>
                        </a:solidFill>
                        <a:latin typeface="Arial Narrow" panose="020B0606020202030204" pitchFamily="34" charset="0"/>
                        <a:ea typeface="+mn-ea"/>
                      </a:endParaRPr>
                    </a:p>
                  </a:txBody>
                  <a:tcPr marL="18000" marR="18000" marT="18000" marB="1800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smtClean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+mn-ea"/>
                        </a:rPr>
                        <a:t>HIPS(2.85t)+</a:t>
                      </a:r>
                    </a:p>
                    <a:p>
                      <a:pPr algn="ctr" latinLnBrk="1"/>
                      <a:r>
                        <a:rPr lang="en-US" altLang="ko-KR" sz="1200" smtClean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+mn-ea"/>
                        </a:rPr>
                        <a:t>PMMA(0.15t)</a:t>
                      </a:r>
                      <a:endParaRPr lang="ko-KR" altLang="en-US" sz="1200">
                        <a:solidFill>
                          <a:schemeClr val="tx1"/>
                        </a:solidFill>
                        <a:latin typeface="Arial Narrow" panose="020B0606020202030204" pitchFamily="34" charset="0"/>
                        <a:ea typeface="+mn-ea"/>
                      </a:endParaRPr>
                    </a:p>
                  </a:txBody>
                  <a:tcPr marL="18000" marR="18000" marT="18000" marB="1800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smtClean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+mn-ea"/>
                        </a:rPr>
                        <a:t>HIPS(2.85t)+</a:t>
                      </a:r>
                    </a:p>
                    <a:p>
                      <a:pPr algn="ctr" latinLnBrk="1"/>
                      <a:r>
                        <a:rPr lang="en-US" altLang="ko-KR" sz="1200" smtClean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+mn-ea"/>
                        </a:rPr>
                        <a:t>PMMA(0.15t)</a:t>
                      </a:r>
                      <a:endParaRPr lang="ko-KR" altLang="en-US" sz="1200" smtClean="0">
                        <a:solidFill>
                          <a:schemeClr val="tx1"/>
                        </a:solidFill>
                        <a:latin typeface="Arial Narrow" panose="020B0606020202030204" pitchFamily="34" charset="0"/>
                        <a:ea typeface="+mn-ea"/>
                      </a:endParaRPr>
                    </a:p>
                  </a:txBody>
                  <a:tcPr marL="18000" marR="18000" marT="18000" marB="1800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smtClean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+mn-ea"/>
                        </a:rPr>
                        <a:t>STS</a:t>
                      </a:r>
                      <a:r>
                        <a:rPr lang="en-US" altLang="ko-KR" sz="1200" baseline="0" smtClean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+mn-ea"/>
                        </a:rPr>
                        <a:t> 0.5t </a:t>
                      </a:r>
                      <a:r>
                        <a:rPr lang="ko-KR" altLang="en-US" sz="1200" baseline="0" smtClean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+mn-ea"/>
                        </a:rPr>
                        <a:t>이상</a:t>
                      </a:r>
                      <a:endParaRPr lang="ko-KR" altLang="en-US" sz="1200">
                        <a:solidFill>
                          <a:schemeClr val="tx1"/>
                        </a:solidFill>
                        <a:latin typeface="Arial Narrow" panose="020B0606020202030204" pitchFamily="34" charset="0"/>
                        <a:ea typeface="+mn-ea"/>
                      </a:endParaRPr>
                    </a:p>
                  </a:txBody>
                  <a:tcPr marL="18000" marR="18000" marT="18000" marB="1800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smtClean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+mn-ea"/>
                        </a:rPr>
                        <a:t>Al</a:t>
                      </a:r>
                      <a:r>
                        <a:rPr lang="en-US" altLang="ko-KR" sz="1200" baseline="0" smtClean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+mn-ea"/>
                        </a:rPr>
                        <a:t> 1.5t</a:t>
                      </a:r>
                      <a:endParaRPr lang="ko-KR" altLang="en-US" sz="1200">
                        <a:solidFill>
                          <a:schemeClr val="tx1"/>
                        </a:solidFill>
                        <a:latin typeface="Arial Narrow" panose="020B0606020202030204" pitchFamily="34" charset="0"/>
                        <a:ea typeface="+mn-ea"/>
                      </a:endParaRPr>
                    </a:p>
                  </a:txBody>
                  <a:tcPr marL="18000" marR="18000" marT="18000" marB="1800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882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mtClean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+mn-ea"/>
                        </a:rPr>
                        <a:t>표면처리</a:t>
                      </a:r>
                      <a:endParaRPr lang="ko-KR" altLang="en-US" sz="1200">
                        <a:solidFill>
                          <a:schemeClr val="tx1"/>
                        </a:solidFill>
                        <a:latin typeface="Arial Narrow" panose="020B0606020202030204" pitchFamily="34" charset="0"/>
                        <a:ea typeface="+mn-ea"/>
                      </a:endParaRPr>
                    </a:p>
                  </a:txBody>
                  <a:tcPr marL="18000" marR="18000" marT="18000" marB="1800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smtClean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+mn-ea"/>
                        </a:rPr>
                        <a:t>-</a:t>
                      </a:r>
                      <a:endParaRPr lang="ko-KR" altLang="en-US" sz="1200">
                        <a:solidFill>
                          <a:schemeClr val="tx1"/>
                        </a:solidFill>
                        <a:latin typeface="Arial Narrow" panose="020B0606020202030204" pitchFamily="34" charset="0"/>
                        <a:ea typeface="+mn-ea"/>
                      </a:endParaRPr>
                    </a:p>
                  </a:txBody>
                  <a:tcPr marL="18000" marR="18000" marT="18000" marB="1800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mtClean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+mn-ea"/>
                        </a:rPr>
                        <a:t>메탈릭 도장</a:t>
                      </a:r>
                      <a:endParaRPr lang="ko-KR" altLang="en-US" sz="1200">
                        <a:solidFill>
                          <a:schemeClr val="tx1"/>
                        </a:solidFill>
                        <a:latin typeface="Arial Narrow" panose="020B0606020202030204" pitchFamily="34" charset="0"/>
                        <a:ea typeface="+mn-ea"/>
                      </a:endParaRPr>
                    </a:p>
                  </a:txBody>
                  <a:tcPr marL="18000" marR="18000" marT="18000" marB="1800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mtClean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+mn-ea"/>
                        </a:rPr>
                        <a:t>내지문코팅</a:t>
                      </a:r>
                      <a:endParaRPr lang="ko-KR" altLang="en-US" sz="1200">
                        <a:solidFill>
                          <a:schemeClr val="tx1"/>
                        </a:solidFill>
                        <a:latin typeface="Arial Narrow" panose="020B0606020202030204" pitchFamily="34" charset="0"/>
                        <a:ea typeface="+mn-ea"/>
                      </a:endParaRPr>
                    </a:p>
                  </a:txBody>
                  <a:tcPr marL="18000" marR="18000" marT="18000" marB="1800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mtClean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+mn-ea"/>
                        </a:rPr>
                        <a:t>아노다이징</a:t>
                      </a:r>
                      <a:endParaRPr lang="ko-KR" altLang="en-US" sz="1200">
                        <a:solidFill>
                          <a:schemeClr val="tx1"/>
                        </a:solidFill>
                        <a:latin typeface="Arial Narrow" panose="020B0606020202030204" pitchFamily="34" charset="0"/>
                        <a:ea typeface="+mn-ea"/>
                      </a:endParaRPr>
                    </a:p>
                  </a:txBody>
                  <a:tcPr marL="18000" marR="18000" marT="18000" marB="1800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882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mtClean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+mn-ea"/>
                        </a:rPr>
                        <a:t>성형</a:t>
                      </a:r>
                      <a:endParaRPr lang="ko-KR" altLang="en-US" sz="1200">
                        <a:solidFill>
                          <a:schemeClr val="tx1"/>
                        </a:solidFill>
                        <a:latin typeface="Arial Narrow" panose="020B0606020202030204" pitchFamily="34" charset="0"/>
                        <a:ea typeface="+mn-ea"/>
                      </a:endParaRPr>
                    </a:p>
                  </a:txBody>
                  <a:tcPr marL="18000" marR="18000" marT="18000" marB="1800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mtClean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+mn-ea"/>
                        </a:rPr>
                        <a:t>공압출 </a:t>
                      </a:r>
                      <a:r>
                        <a:rPr lang="en-US" altLang="ko-KR" sz="1200" smtClean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+mn-ea"/>
                        </a:rPr>
                        <a:t>3t</a:t>
                      </a:r>
                    </a:p>
                  </a:txBody>
                  <a:tcPr marL="18000" marR="18000" marT="18000" marB="1800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smtClean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+mn-ea"/>
                        </a:rPr>
                        <a:t>공압출 </a:t>
                      </a:r>
                      <a:r>
                        <a:rPr lang="en-US" altLang="ko-KR" sz="1200" smtClean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+mn-ea"/>
                        </a:rPr>
                        <a:t>3t</a:t>
                      </a:r>
                    </a:p>
                  </a:txBody>
                  <a:tcPr marL="18000" marR="18000" marT="18000" marB="1800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mtClean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+mn-ea"/>
                        </a:rPr>
                        <a:t>롤포밍</a:t>
                      </a:r>
                      <a:r>
                        <a:rPr lang="en-US" altLang="ko-KR" sz="1200" smtClean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+mn-ea"/>
                        </a:rPr>
                        <a:t>+</a:t>
                      </a:r>
                      <a:r>
                        <a:rPr lang="ko-KR" altLang="en-US" sz="1200" smtClean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+mn-ea"/>
                        </a:rPr>
                        <a:t>절곡</a:t>
                      </a:r>
                      <a:endParaRPr lang="ko-KR" altLang="en-US" sz="1200">
                        <a:solidFill>
                          <a:schemeClr val="tx1"/>
                        </a:solidFill>
                        <a:latin typeface="Arial Narrow" panose="020B0606020202030204" pitchFamily="34" charset="0"/>
                        <a:ea typeface="+mn-ea"/>
                      </a:endParaRPr>
                    </a:p>
                  </a:txBody>
                  <a:tcPr marL="18000" marR="18000" marT="18000" marB="1800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mtClean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+mn-ea"/>
                        </a:rPr>
                        <a:t>압출</a:t>
                      </a:r>
                      <a:endParaRPr lang="en-US" altLang="ko-KR" sz="1200" smtClean="0">
                        <a:solidFill>
                          <a:schemeClr val="tx1"/>
                        </a:solidFill>
                        <a:latin typeface="Arial Narrow" panose="020B0606020202030204" pitchFamily="34" charset="0"/>
                        <a:ea typeface="+mn-ea"/>
                      </a:endParaRPr>
                    </a:p>
                  </a:txBody>
                  <a:tcPr marL="18000" marR="18000" marT="18000" marB="1800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882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mtClean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+mn-ea"/>
                        </a:rPr>
                        <a:t>재료비</a:t>
                      </a:r>
                      <a:r>
                        <a:rPr lang="en-US" altLang="ko-KR" sz="120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(\)</a:t>
                      </a:r>
                      <a:endParaRPr lang="ko-KR" altLang="en-US" sz="120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8000" marR="18000" marT="18000" marB="1800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+mn-ea"/>
                        </a:rPr>
                        <a:t>63,000</a:t>
                      </a:r>
                      <a:r>
                        <a:rPr lang="ko-KR" altLang="en-US" sz="1200" smtClean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+mn-ea"/>
                        </a:rPr>
                        <a:t>원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Arial Narrow" panose="020B0606020202030204" pitchFamily="34" charset="0"/>
                        <a:ea typeface="+mn-ea"/>
                      </a:endParaRPr>
                    </a:p>
                  </a:txBody>
                  <a:tcPr marL="18000" marR="18000" marT="18000" marB="1800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  <a:latin typeface="Arial Narrow" panose="020B0606020202030204" pitchFamily="34" charset="0"/>
                        <a:ea typeface="+mn-ea"/>
                      </a:endParaRPr>
                    </a:p>
                  </a:txBody>
                  <a:tcPr marL="18000" marR="18000" marT="18000" marB="1800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mtClean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+mn-ea"/>
                        </a:rPr>
                        <a:t>검토중</a:t>
                      </a:r>
                      <a:endParaRPr lang="ko-KR" altLang="en-US" sz="1200">
                        <a:solidFill>
                          <a:schemeClr val="tx1"/>
                        </a:solidFill>
                        <a:latin typeface="Arial Narrow" panose="020B0606020202030204" pitchFamily="34" charset="0"/>
                        <a:ea typeface="+mn-ea"/>
                      </a:endParaRPr>
                    </a:p>
                  </a:txBody>
                  <a:tcPr marL="18000" marR="18000" marT="18000" marB="1800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mtClean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+mn-ea"/>
                        </a:rPr>
                        <a:t>검토중</a:t>
                      </a:r>
                      <a:endParaRPr lang="ko-KR" altLang="en-US" sz="1200">
                        <a:solidFill>
                          <a:schemeClr val="tx1"/>
                        </a:solidFill>
                        <a:latin typeface="Arial Narrow" panose="020B0606020202030204" pitchFamily="34" charset="0"/>
                        <a:ea typeface="+mn-ea"/>
                      </a:endParaRPr>
                    </a:p>
                  </a:txBody>
                  <a:tcPr marL="18000" marR="18000" marT="18000" marB="1800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882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비고</a:t>
                      </a:r>
                      <a:endParaRPr lang="ko-KR" altLang="en-US" sz="120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8000" marR="18000" marT="18000" marB="1800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  <a:latin typeface="Arial Narrow" panose="020B0606020202030204" pitchFamily="34" charset="0"/>
                        <a:ea typeface="+mn-ea"/>
                      </a:endParaRPr>
                    </a:p>
                  </a:txBody>
                  <a:tcPr marL="18000" marR="18000" marT="18000" marB="1800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smtClean="0">
                          <a:latin typeface="Arial Narrow" panose="020B0606020202030204" pitchFamily="34" charset="0"/>
                          <a:ea typeface="+mn-ea"/>
                        </a:rPr>
                        <a:t>도장후 후변형으로 틈새</a:t>
                      </a:r>
                      <a:r>
                        <a:rPr lang="en-US" altLang="ko-KR" sz="1200" smtClean="0">
                          <a:latin typeface="Arial Narrow" panose="020B0606020202030204" pitchFamily="34" charset="0"/>
                          <a:ea typeface="+mn-ea"/>
                        </a:rPr>
                        <a:t>/</a:t>
                      </a:r>
                      <a:r>
                        <a:rPr lang="ko-KR" altLang="en-US" sz="1200" smtClean="0">
                          <a:latin typeface="Arial Narrow" panose="020B0606020202030204" pitchFamily="34" charset="0"/>
                          <a:ea typeface="+mn-ea"/>
                        </a:rPr>
                        <a:t>단차</a:t>
                      </a:r>
                      <a:endParaRPr lang="en-US" altLang="ko-KR" sz="1200" smtClean="0">
                        <a:latin typeface="Arial Narrow" panose="020B0606020202030204" pitchFamily="34" charset="0"/>
                        <a:ea typeface="+mn-ea"/>
                      </a:endParaRPr>
                    </a:p>
                    <a:p>
                      <a:pPr algn="ctr"/>
                      <a:r>
                        <a:rPr lang="en-US" altLang="ko-KR" sz="1200" smtClean="0">
                          <a:latin typeface="Arial Narrow" panose="020B0606020202030204" pitchFamily="34" charset="0"/>
                          <a:ea typeface="+mn-ea"/>
                        </a:rPr>
                        <a:t>Risk</a:t>
                      </a:r>
                      <a:endParaRPr lang="ko-KR" altLang="en-US" sz="1200">
                        <a:latin typeface="Arial Narrow" panose="020B0606020202030204" pitchFamily="34" charset="0"/>
                        <a:ea typeface="+mn-ea"/>
                      </a:endParaRPr>
                    </a:p>
                  </a:txBody>
                  <a:tcPr marL="18000" marR="18000" marT="18000" marB="1800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smtClean="0"/>
                        <a:t>외관구현 선행검증 필요</a:t>
                      </a:r>
                      <a:r>
                        <a:rPr lang="en-US" altLang="ko-KR" sz="1200" smtClean="0"/>
                        <a:t>,</a:t>
                      </a:r>
                    </a:p>
                    <a:p>
                      <a:pPr algn="ctr"/>
                      <a:r>
                        <a:rPr lang="ko-KR" altLang="en-US" sz="1200" smtClean="0"/>
                        <a:t>투자비 산출중</a:t>
                      </a:r>
                      <a:endParaRPr lang="ko-KR" altLang="en-US" sz="1200"/>
                    </a:p>
                  </a:txBody>
                  <a:tcPr marL="18000" marR="18000" marT="18000" marB="1800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smtClean="0"/>
                        <a:t>투자비 산출중</a:t>
                      </a:r>
                      <a:endParaRPr lang="ko-KR" altLang="en-US" sz="1200"/>
                    </a:p>
                  </a:txBody>
                  <a:tcPr marL="18000" marR="18000" marT="18000" marB="1800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118" name="TextBox 117"/>
          <p:cNvSpPr txBox="1"/>
          <p:nvPr/>
        </p:nvSpPr>
        <p:spPr>
          <a:xfrm>
            <a:off x="8741434" y="908409"/>
            <a:ext cx="11292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Aft>
                <a:spcPct val="0"/>
              </a:spcAft>
            </a:pPr>
            <a:r>
              <a:rPr kumimoji="1" lang="en-US" altLang="ko-KR" sz="1200" smtClean="0">
                <a:solidFill>
                  <a:srgbClr val="000000"/>
                </a:solidFill>
                <a:latin typeface="Arial Narrow" panose="020B0606020202030204" pitchFamily="34" charset="0"/>
                <a:cs typeface="Arial" charset="0"/>
              </a:rPr>
              <a:t>[</a:t>
            </a:r>
            <a:r>
              <a:rPr kumimoji="1" lang="ko-KR" altLang="en-US" sz="1200" smtClean="0">
                <a:solidFill>
                  <a:srgbClr val="000000"/>
                </a:solidFill>
                <a:latin typeface="Arial Narrow" panose="020B0606020202030204" pitchFamily="34" charset="0"/>
                <a:cs typeface="Arial" charset="0"/>
              </a:rPr>
              <a:t>측면 </a:t>
            </a:r>
            <a:r>
              <a:rPr kumimoji="1" lang="en-US" altLang="ko-KR" sz="1200" smtClean="0">
                <a:solidFill>
                  <a:srgbClr val="000000"/>
                </a:solidFill>
                <a:latin typeface="Arial Narrow" panose="020B0606020202030204" pitchFamily="34" charset="0"/>
                <a:cs typeface="Arial" charset="0"/>
              </a:rPr>
              <a:t>Vane</a:t>
            </a:r>
            <a:r>
              <a:rPr kumimoji="1" lang="ko-KR" altLang="en-US" sz="1200" smtClean="0">
                <a:solidFill>
                  <a:srgbClr val="000000"/>
                </a:solidFill>
                <a:latin typeface="Arial Narrow" panose="020B0606020202030204" pitchFamily="34" charset="0"/>
                <a:cs typeface="Arial" charset="0"/>
              </a:rPr>
              <a:t>기준</a:t>
            </a:r>
            <a:r>
              <a:rPr kumimoji="1" lang="en-US" altLang="ko-KR" sz="1200" smtClean="0">
                <a:solidFill>
                  <a:srgbClr val="000000"/>
                </a:solidFill>
                <a:latin typeface="Arial Narrow" panose="020B0606020202030204" pitchFamily="34" charset="0"/>
                <a:cs typeface="Arial" charset="0"/>
              </a:rPr>
              <a:t>]</a:t>
            </a:r>
            <a:endParaRPr kumimoji="1" lang="ko-KR" altLang="en-US" sz="1200">
              <a:solidFill>
                <a:srgbClr val="000000"/>
              </a:solidFill>
              <a:latin typeface="Arial Narrow" panose="020B0606020202030204" pitchFamily="34" charset="0"/>
              <a:cs typeface="Arial" charset="0"/>
            </a:endParaRPr>
          </a:p>
        </p:txBody>
      </p:sp>
      <p:sp>
        <p:nvSpPr>
          <p:cNvPr id="119" name="실행 단추: 앞으로 또는 다음 118">
            <a:hlinkClick r:id="rId8" action="ppaction://hlinksldjump" highlightClick="1"/>
          </p:cNvPr>
          <p:cNvSpPr/>
          <p:nvPr/>
        </p:nvSpPr>
        <p:spPr bwMode="auto">
          <a:xfrm>
            <a:off x="4071214" y="754219"/>
            <a:ext cx="261937" cy="165100"/>
          </a:xfrm>
          <a:prstGeom prst="actionButtonForwardNext">
            <a:avLst/>
          </a:prstGeom>
          <a:solidFill>
            <a:srgbClr val="FFFFFF">
              <a:lumMod val="8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endParaRPr kumimoji="1" lang="ko-KR" altLang="en-US" sz="2000" b="1" kern="0">
              <a:solidFill>
                <a:srgbClr val="000000"/>
              </a:solidFill>
              <a:latin typeface="Trebuchet MS" panose="020B0603020202020204" pitchFamily="34" charset="0"/>
              <a:ea typeface="돋움" panose="020B0600000101010101" pitchFamily="50" charset="-127"/>
              <a:cs typeface="Arial" charset="0"/>
            </a:endParaRPr>
          </a:p>
        </p:txBody>
      </p:sp>
      <p:sp>
        <p:nvSpPr>
          <p:cNvPr id="120" name="실행 단추: 앞으로 또는 다음 119">
            <a:hlinkClick r:id="rId8" action="ppaction://hlinksldjump" highlightClick="1"/>
          </p:cNvPr>
          <p:cNvSpPr/>
          <p:nvPr/>
        </p:nvSpPr>
        <p:spPr bwMode="auto">
          <a:xfrm>
            <a:off x="1970392" y="2636912"/>
            <a:ext cx="261937" cy="165100"/>
          </a:xfrm>
          <a:prstGeom prst="actionButtonForwardNext">
            <a:avLst/>
          </a:prstGeom>
          <a:solidFill>
            <a:srgbClr val="FFFFFF">
              <a:lumMod val="8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endParaRPr kumimoji="1" lang="ko-KR" altLang="en-US" sz="2000" b="1" kern="0">
              <a:solidFill>
                <a:srgbClr val="000000"/>
              </a:solidFill>
              <a:latin typeface="Trebuchet MS" panose="020B0603020202020204" pitchFamily="34" charset="0"/>
              <a:ea typeface="돋움" panose="020B0600000101010101" pitchFamily="50" charset="-127"/>
              <a:cs typeface="Arial" charset="0"/>
            </a:endParaRPr>
          </a:p>
        </p:txBody>
      </p:sp>
      <p:sp>
        <p:nvSpPr>
          <p:cNvPr id="121" name="TextBox 120"/>
          <p:cNvSpPr txBox="1"/>
          <p:nvPr/>
        </p:nvSpPr>
        <p:spPr>
          <a:xfrm>
            <a:off x="7782359" y="570035"/>
            <a:ext cx="1534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>
              <a:spcAft>
                <a:spcPct val="0"/>
              </a:spcAft>
            </a:pPr>
            <a:r>
              <a:rPr kumimoji="1" lang="ko-KR" altLang="en-US" sz="900" smtClean="0">
                <a:solidFill>
                  <a:srgbClr val="008000"/>
                </a:solidFill>
                <a:latin typeface="Arial Narrow" panose="020B0606020202030204" pitchFamily="34" charset="0"/>
                <a:cs typeface="Arial" charset="0"/>
              </a:rPr>
              <a:t>시그너쳐 </a:t>
            </a:r>
            <a:r>
              <a:rPr kumimoji="1" lang="en-US" altLang="ko-KR" sz="900" smtClean="0">
                <a:solidFill>
                  <a:srgbClr val="008000"/>
                </a:solidFill>
                <a:latin typeface="Arial Narrow" panose="020B0606020202030204" pitchFamily="34" charset="0"/>
                <a:cs typeface="Arial" charset="0"/>
              </a:rPr>
              <a:t>PMO </a:t>
            </a:r>
            <a:r>
              <a:rPr kumimoji="1" lang="ko-KR" altLang="en-US" sz="900" smtClean="0">
                <a:solidFill>
                  <a:srgbClr val="008000"/>
                </a:solidFill>
                <a:latin typeface="Arial Narrow" panose="020B0606020202030204" pitchFamily="34" charset="0"/>
                <a:cs typeface="Arial" charset="0"/>
              </a:rPr>
              <a:t>검토 요청</a:t>
            </a:r>
            <a:endParaRPr kumimoji="1" lang="en-US" altLang="ko-KR" sz="900" smtClean="0">
              <a:solidFill>
                <a:srgbClr val="008000"/>
              </a:solidFill>
              <a:latin typeface="Arial Narrow" panose="020B0606020202030204" pitchFamily="34" charset="0"/>
              <a:cs typeface="Arial" charset="0"/>
            </a:endParaRPr>
          </a:p>
          <a:p>
            <a:pPr algn="ctr" fontAlgn="base">
              <a:spcAft>
                <a:spcPct val="0"/>
              </a:spcAft>
            </a:pPr>
            <a:r>
              <a:rPr kumimoji="1" lang="en-US" altLang="ko-KR" sz="900" smtClean="0">
                <a:solidFill>
                  <a:srgbClr val="008000"/>
                </a:solidFill>
                <a:latin typeface="Arial Narrow" panose="020B0606020202030204" pitchFamily="34" charset="0"/>
                <a:cs typeface="Arial" charset="0"/>
              </a:rPr>
              <a:t>(</a:t>
            </a:r>
            <a:r>
              <a:rPr kumimoji="1" lang="ko-KR" altLang="en-US" sz="900" smtClean="0">
                <a:solidFill>
                  <a:srgbClr val="008000"/>
                </a:solidFill>
                <a:latin typeface="Arial Narrow" panose="020B0606020202030204" pitchFamily="34" charset="0"/>
                <a:cs typeface="Arial" charset="0"/>
              </a:rPr>
              <a:t>성능</a:t>
            </a:r>
            <a:r>
              <a:rPr kumimoji="1" lang="en-US" altLang="ko-KR" sz="900" smtClean="0">
                <a:solidFill>
                  <a:srgbClr val="008000"/>
                </a:solidFill>
                <a:latin typeface="Arial Narrow" panose="020B0606020202030204" pitchFamily="34" charset="0"/>
                <a:cs typeface="Arial" charset="0"/>
              </a:rPr>
              <a:t>/</a:t>
            </a:r>
            <a:r>
              <a:rPr kumimoji="1" lang="ko-KR" altLang="en-US" sz="900" smtClean="0">
                <a:solidFill>
                  <a:srgbClr val="008000"/>
                </a:solidFill>
                <a:latin typeface="Arial Narrow" panose="020B0606020202030204" pitchFamily="34" charset="0"/>
                <a:cs typeface="Arial" charset="0"/>
              </a:rPr>
              <a:t>효율 만회</a:t>
            </a:r>
            <a:r>
              <a:rPr kumimoji="1" lang="en-US" altLang="ko-KR" sz="900" smtClean="0">
                <a:solidFill>
                  <a:srgbClr val="008000"/>
                </a:solidFill>
                <a:latin typeface="Arial Narrow" panose="020B0606020202030204" pitchFamily="34" charset="0"/>
                <a:cs typeface="Arial" charset="0"/>
              </a:rPr>
              <a:t>+ </a:t>
            </a:r>
            <a:r>
              <a:rPr kumimoji="1" lang="ko-KR" altLang="en-US" sz="900" smtClean="0">
                <a:solidFill>
                  <a:srgbClr val="008000"/>
                </a:solidFill>
                <a:latin typeface="Arial Narrow" panose="020B0606020202030204" pitchFamily="34" charset="0"/>
                <a:cs typeface="Arial" charset="0"/>
              </a:rPr>
              <a:t>외관 고급화</a:t>
            </a:r>
            <a:r>
              <a:rPr kumimoji="1" lang="en-US" altLang="ko-KR" sz="900" smtClean="0">
                <a:solidFill>
                  <a:srgbClr val="008000"/>
                </a:solidFill>
                <a:latin typeface="Arial Narrow" panose="020B0606020202030204" pitchFamily="34" charset="0"/>
                <a:cs typeface="Arial" charset="0"/>
              </a:rPr>
              <a:t>)</a:t>
            </a:r>
            <a:endParaRPr kumimoji="1" lang="ko-KR" altLang="en-US" sz="900">
              <a:solidFill>
                <a:srgbClr val="008000"/>
              </a:solidFill>
              <a:latin typeface="Arial Narrow" panose="020B0606020202030204" pitchFamily="34" charset="0"/>
              <a:cs typeface="Arial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897926" y="6582544"/>
            <a:ext cx="3289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kumimoji="1" lang="en-US" altLang="ko-KR" sz="1000" smtClean="0">
                <a:solidFill>
                  <a:srgbClr val="000000"/>
                </a:solidFill>
                <a:latin typeface="Arial Narrow" panose="020B0606020202030204" pitchFamily="34" charset="0"/>
                <a:cs typeface="Arial" charset="0"/>
              </a:rPr>
              <a:t>1/1</a:t>
            </a:r>
            <a:endParaRPr kumimoji="1" lang="ko-KR" altLang="en-US" sz="1000" dirty="0">
              <a:solidFill>
                <a:srgbClr val="000000"/>
              </a:solidFill>
              <a:latin typeface="Arial Narrow" panose="020B0606020202030204" pitchFamily="34" charset="0"/>
              <a:cs typeface="Arial" charset="0"/>
            </a:endParaRPr>
          </a:p>
        </p:txBody>
      </p:sp>
      <p:sp>
        <p:nvSpPr>
          <p:cNvPr id="102" name="실행 단추: 뒤로 또는 이전 101">
            <a:hlinkClick r:id="rId9" action="ppaction://hlinksldjump" highlightClick="1"/>
          </p:cNvPr>
          <p:cNvSpPr/>
          <p:nvPr/>
        </p:nvSpPr>
        <p:spPr bwMode="auto">
          <a:xfrm>
            <a:off x="9714273" y="6647672"/>
            <a:ext cx="152965" cy="104360"/>
          </a:xfrm>
          <a:prstGeom prst="actionButtonBackPrevious">
            <a:avLst/>
          </a:prstGeom>
          <a:solidFill>
            <a:schemeClr val="bg1"/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000" b="1" i="0" u="sng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1317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9" name="표 3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727438"/>
              </p:ext>
            </p:extLst>
          </p:nvPr>
        </p:nvGraphicFramePr>
        <p:xfrm>
          <a:off x="248386" y="715365"/>
          <a:ext cx="9409228" cy="5978880"/>
        </p:xfrm>
        <a:graphic>
          <a:graphicData uri="http://schemas.openxmlformats.org/drawingml/2006/table">
            <a:tbl>
              <a:tblPr/>
              <a:tblGrid>
                <a:gridCol w="361214"/>
                <a:gridCol w="821982"/>
                <a:gridCol w="2056508"/>
                <a:gridCol w="2056508"/>
                <a:gridCol w="2056508"/>
                <a:gridCol w="2056508"/>
              </a:tblGrid>
              <a:tr h="0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9pPr>
                    </a:lstStyle>
                    <a:p>
                      <a:pPr algn="ctr" fontAlgn="ctr"/>
                      <a:r>
                        <a:rPr lang="ko-KR" altLang="en-US" sz="1200" b="1" u="none" strike="noStrike" dirty="0"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브랜드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1" dirty="0" smtClean="0"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‘22 </a:t>
                      </a:r>
                      <a:r>
                        <a:rPr lang="ko-KR" altLang="en-US" sz="1200" b="1" smtClean="0"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경쟁사 </a:t>
                      </a:r>
                      <a:r>
                        <a:rPr lang="en-US" altLang="ko-KR" sz="1200" b="1" dirty="0" smtClean="0"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(</a:t>
                      </a:r>
                      <a:r>
                        <a:rPr lang="ko-KR" altLang="en-US" sz="1200" b="1" smtClean="0"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무풍 갤러리</a:t>
                      </a:r>
                      <a:r>
                        <a:rPr lang="en-US" altLang="ko-KR" sz="1200" b="1" dirty="0" smtClean="0"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1)</a:t>
                      </a:r>
                      <a:endParaRPr lang="ko-KR" altLang="en-US" sz="1200" b="1" dirty="0"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1" dirty="0" smtClean="0"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‘23 </a:t>
                      </a:r>
                      <a:r>
                        <a:rPr lang="ko-KR" altLang="en-US" sz="1200" b="1" smtClean="0"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타워 오브제 럭셔리</a:t>
                      </a:r>
                      <a:endParaRPr lang="ko-KR" altLang="en-US" sz="1200" b="1" dirty="0"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1" dirty="0" smtClean="0"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‘20 SIGNATURE</a:t>
                      </a:r>
                      <a:r>
                        <a:rPr lang="en-US" altLang="ko-KR" sz="1200" b="1" baseline="0" dirty="0" smtClean="0"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 </a:t>
                      </a:r>
                      <a:r>
                        <a:rPr lang="ko-KR" altLang="en-US" sz="1200" b="1" baseline="0" smtClean="0"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에어컨</a:t>
                      </a:r>
                      <a:endParaRPr lang="ko-KR" altLang="en-US" sz="1200" b="1" dirty="0"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신규</a:t>
                      </a:r>
                      <a:r>
                        <a:rPr lang="en-US" altLang="ko-KR" sz="1200" b="1" baseline="0" dirty="0" smtClean="0"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 </a:t>
                      </a:r>
                      <a:r>
                        <a:rPr lang="ko-KR" altLang="en-US" sz="1200" b="1" baseline="0" smtClean="0"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검토 안</a:t>
                      </a:r>
                      <a:r>
                        <a:rPr lang="en-US" altLang="ko-KR" sz="1200" b="1" baseline="0" dirty="0" smtClean="0"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_</a:t>
                      </a:r>
                      <a:r>
                        <a:rPr lang="ko-KR" altLang="en-US" sz="1200" b="1" baseline="0" smtClean="0"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마이너 변경</a:t>
                      </a:r>
                      <a:endParaRPr lang="ko-KR" altLang="en-US" sz="1200" b="1" dirty="0"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0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9pPr>
                    </a:lstStyle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디자인  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9pPr>
                    </a:lstStyle>
                    <a:p>
                      <a:pPr algn="l" fontAlgn="ctr"/>
                      <a:endParaRPr lang="en-US" altLang="ko-KR" sz="1000" b="0" i="0" u="none" strike="noStrike" dirty="0" smtClean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  <a:p>
                      <a:pPr algn="l" fontAlgn="ctr"/>
                      <a:endParaRPr lang="en-US" altLang="ko-KR" sz="1000" b="0" i="0" u="none" strike="noStrike" dirty="0" smtClean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  <a:p>
                      <a:pPr algn="l" fontAlgn="ctr"/>
                      <a:endParaRPr lang="en-US" altLang="ko-KR" sz="1000" b="0" i="0" u="none" strike="noStrike" dirty="0" smtClean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  <a:p>
                      <a:pPr algn="l" fontAlgn="ctr"/>
                      <a:endParaRPr lang="en-US" altLang="ko-KR" sz="1000" b="0" i="0" u="none" strike="noStrike" dirty="0" smtClean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  <a:p>
                      <a:pPr algn="l" fontAlgn="ctr"/>
                      <a:endParaRPr lang="en-US" altLang="ko-KR" sz="1000" b="0" i="0" u="none" strike="noStrike" dirty="0" smtClean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  <a:p>
                      <a:pPr algn="l" fontAlgn="ctr"/>
                      <a:endParaRPr lang="en-US" altLang="ko-KR" sz="1000" b="0" i="0" u="none" strike="noStrike" dirty="0" smtClean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  <a:p>
                      <a:pPr algn="l" fontAlgn="ctr"/>
                      <a:endParaRPr lang="en-US" altLang="ko-KR" sz="1000" b="0" i="0" u="none" strike="noStrike" dirty="0" smtClean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  <a:p>
                      <a:pPr algn="l" fontAlgn="ctr"/>
                      <a:endParaRPr lang="en-US" altLang="ko-KR" sz="1000" b="0" i="0" u="none" strike="noStrike" dirty="0" smtClean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  <a:p>
                      <a:pPr algn="l" fontAlgn="ctr"/>
                      <a:endParaRPr lang="en-US" altLang="ko-KR" sz="1000" b="0" i="0" u="none" strike="noStrike" dirty="0" smtClean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  <a:p>
                      <a:pPr algn="l" fontAlgn="ctr"/>
                      <a:endParaRPr lang="en-US" altLang="ko-KR" sz="1000" b="0" i="0" u="none" strike="noStrike" dirty="0" smtClean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36000" marR="36000" marT="36000" marB="36000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9pPr>
                    </a:lstStyle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36000" marR="36000" marT="36000" marB="36000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9pPr>
                    </a:lstStyle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36000" marR="36000" marT="36000" marB="36000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36000" marR="36000" marT="36000" marB="36000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플랫폼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비스코프</a:t>
                      </a:r>
                      <a:r>
                        <a:rPr lang="ko-KR" altLang="en-US" sz="1000" b="0" i="0" u="none" strike="noStrike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 무풍 갤러리</a:t>
                      </a:r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1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PQ / U30A / SJ</a:t>
                      </a:r>
                      <a:r>
                        <a:rPr lang="ko-KR" altLang="en-US" sz="1000" b="0" i="0" u="none" strike="noStrike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아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PP</a:t>
                      </a:r>
                      <a:r>
                        <a:rPr lang="en-US" altLang="ko-KR" sz="10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 / U36A / S7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PP</a:t>
                      </a:r>
                      <a:r>
                        <a:rPr lang="en-US" altLang="ko-KR" sz="10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 / U36A / S7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0">
                <a:tc rowSpan="4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9pPr>
                    </a:lstStyle>
                    <a:p>
                      <a:pPr algn="ctr" fontAlgn="ctr"/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성능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9pPr>
                    </a:lstStyle>
                    <a:p>
                      <a:pPr algn="ctr" fontAlgn="ctr"/>
                      <a:r>
                        <a:rPr lang="ko-KR" altLang="en-US" sz="1000" u="none" strike="noStrike" dirty="0" smtClean="0"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냉방</a:t>
                      </a:r>
                      <a:r>
                        <a:rPr lang="ko-KR" altLang="en-US" sz="1000" u="none" strike="noStrike" baseline="0" dirty="0" smtClean="0"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 평수 </a:t>
                      </a:r>
                      <a:r>
                        <a:rPr lang="en-US" altLang="ko-KR" sz="1000" u="none" strike="noStrike" baseline="0" dirty="0" smtClean="0"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(m</a:t>
                      </a:r>
                      <a:r>
                        <a:rPr lang="en-US" altLang="ko-KR" sz="1000" u="none" strike="noStrike" baseline="30000" dirty="0" smtClean="0"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2</a:t>
                      </a:r>
                      <a:r>
                        <a:rPr lang="en-US" altLang="ko-KR" sz="1000" u="none" strike="noStrike" baseline="0" dirty="0" smtClean="0"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)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9pPr>
                    </a:lstStyle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25</a:t>
                      </a:r>
                      <a:r>
                        <a:rPr lang="ko-KR" altLang="en-US" sz="1000" b="0" i="0" u="none" strike="noStrike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평 </a:t>
                      </a:r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(81.8 </a:t>
                      </a:r>
                      <a:r>
                        <a:rPr lang="en-US" altLang="ko-KR" sz="1000" u="none" strike="noStrike" baseline="0" dirty="0" smtClean="0"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+ 18.7m</a:t>
                      </a:r>
                      <a:r>
                        <a:rPr lang="en-US" altLang="ko-KR" sz="1000" u="none" strike="noStrike" baseline="30000" dirty="0" smtClean="0"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2</a:t>
                      </a:r>
                      <a:r>
                        <a:rPr lang="en-US" altLang="ko-KR" sz="1000" u="none" strike="noStrike" baseline="0" dirty="0" smtClean="0"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)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9pPr>
                    </a:lstStyle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25</a:t>
                      </a:r>
                      <a:r>
                        <a:rPr lang="ko-KR" altLang="en-US" sz="1000" b="0" i="0" u="none" strike="noStrike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평 </a:t>
                      </a:r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(81.8 </a:t>
                      </a:r>
                      <a:r>
                        <a:rPr lang="en-US" altLang="ko-KR" sz="1000" u="none" strike="noStrike" baseline="0" dirty="0" smtClean="0"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+ 22.8m</a:t>
                      </a:r>
                      <a:r>
                        <a:rPr lang="en-US" altLang="ko-KR" sz="1000" u="none" strike="noStrike" baseline="30000" dirty="0" smtClean="0"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2</a:t>
                      </a:r>
                      <a:r>
                        <a:rPr lang="en-US" altLang="ko-KR" sz="1000" u="none" strike="noStrike" baseline="0" dirty="0" smtClean="0"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)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9pPr>
                    </a:lstStyle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27</a:t>
                      </a:r>
                      <a:r>
                        <a:rPr lang="ko-KR" altLang="en-US" sz="1000" b="0" i="0" u="none" strike="noStrike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평 </a:t>
                      </a:r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(89.1 </a:t>
                      </a:r>
                      <a:r>
                        <a:rPr lang="en-US" altLang="ko-KR" sz="1000" u="none" strike="noStrike" baseline="0" dirty="0" smtClean="0"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+ 22.8m</a:t>
                      </a:r>
                      <a:r>
                        <a:rPr lang="en-US" altLang="ko-KR" sz="1000" u="none" strike="noStrike" baseline="30000" dirty="0" smtClean="0"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2</a:t>
                      </a:r>
                      <a:r>
                        <a:rPr lang="en-US" altLang="ko-KR" sz="1000" u="none" strike="noStrike" baseline="0" dirty="0" smtClean="0"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)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9pPr>
                    </a:lstStyle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27</a:t>
                      </a:r>
                      <a:r>
                        <a:rPr lang="ko-KR" altLang="en-US" sz="1000" b="0" i="0" u="none" strike="noStrike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평 </a:t>
                      </a:r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(89.1 </a:t>
                      </a:r>
                      <a:r>
                        <a:rPr lang="en-US" altLang="ko-KR" sz="1000" u="none" strike="noStrike" baseline="0" dirty="0" smtClean="0"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+ 22.8m</a:t>
                      </a:r>
                      <a:r>
                        <a:rPr lang="en-US" altLang="ko-KR" sz="1000" u="none" strike="noStrike" baseline="30000" dirty="0" smtClean="0"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2</a:t>
                      </a:r>
                      <a:r>
                        <a:rPr lang="en-US" altLang="ko-KR" sz="1000" u="none" strike="noStrike" baseline="0" dirty="0" smtClean="0"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)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0">
                <a:tc vMerge="1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9pPr>
                    </a:lstStyle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9pPr>
                    </a:lstStyle>
                    <a:p>
                      <a:pPr algn="ctr" fontAlgn="ctr"/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냉방 능력 </a:t>
                      </a:r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(kW)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9pPr>
                    </a:lstStyle>
                    <a:p>
                      <a:pPr marL="0" marR="0" lvl="0" indent="0" algn="ctr" defTabSz="914395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9.0kW</a:t>
                      </a:r>
                      <a:endParaRPr lang="ko-KR" altLang="en-US" sz="1000" b="0" i="0" u="none" strike="noStrike" dirty="0" smtClean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9pPr>
                    </a:lstStyle>
                    <a:p>
                      <a:pPr marL="0" marR="0" lvl="0" indent="0" algn="ctr" defTabSz="914395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9.0kW</a:t>
                      </a:r>
                      <a:endParaRPr lang="ko-KR" altLang="en-US" sz="1000" b="0" i="0" u="none" strike="noStrike" dirty="0" smtClean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9pPr>
                    </a:lstStyle>
                    <a:p>
                      <a:pPr marL="0" marR="0" lvl="0" indent="0" algn="ctr" defTabSz="914395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9.8kW</a:t>
                      </a:r>
                      <a:endParaRPr lang="ko-KR" altLang="en-US" sz="1000" b="0" i="0" u="none" strike="noStrike" dirty="0" smtClean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9pPr>
                    </a:lstStyle>
                    <a:p>
                      <a:pPr marL="0" marR="0" lvl="0" indent="0" algn="ctr" defTabSz="914395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9.0kW</a:t>
                      </a:r>
                      <a:endParaRPr lang="ko-KR" altLang="en-US" sz="1000" b="0" i="0" u="none" strike="noStrike" dirty="0" smtClean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0">
                <a:tc vMerge="1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9pPr>
                    </a:lstStyle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9pPr>
                    </a:lstStyle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효율 </a:t>
                      </a:r>
                      <a:r>
                        <a:rPr lang="ko-KR" altLang="en-US" sz="1000" u="none" strike="noStrike" dirty="0" smtClean="0"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등급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9pPr>
                    </a:lstStyle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1</a:t>
                      </a:r>
                      <a:r>
                        <a:rPr lang="ko-KR" altLang="en-US" sz="1000" b="0" i="0" u="none" strike="noStrike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등급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9pPr>
                    </a:lstStyle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1</a:t>
                      </a:r>
                      <a:r>
                        <a:rPr lang="ko-KR" altLang="en-US" sz="1000" b="0" i="0" u="none" strike="noStrike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등급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9pPr>
                    </a:lstStyle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3</a:t>
                      </a:r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등급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9pPr>
                    </a:lstStyle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3</a:t>
                      </a:r>
                      <a:r>
                        <a:rPr lang="ko-KR" altLang="en-US" sz="1000" b="0" i="0" u="none" strike="noStrike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등급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0">
                <a:tc vMerge="1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9pPr>
                    </a:lstStyle>
                    <a:p>
                      <a:pPr algn="ctr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9pPr>
                    </a:lstStyle>
                    <a:p>
                      <a:pPr algn="ctr" fontAlgn="ctr"/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냉매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9pPr>
                    </a:lstStyle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R32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9pPr>
                    </a:lstStyle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R32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9pPr>
                    </a:lstStyle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R410A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9pPr>
                    </a:lstStyle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R410A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0">
                <a:tc rowSpan="5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9pPr>
                    </a:lstStyle>
                    <a:p>
                      <a:pPr algn="ctr" fontAlgn="ctr"/>
                      <a:endParaRPr lang="en-US" sz="1000" u="none" strike="noStrike" dirty="0" smtClean="0"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  <a:p>
                      <a:pPr algn="ctr" fontAlgn="ctr"/>
                      <a:r>
                        <a:rPr lang="en-US" sz="1000" u="none" strike="noStrike" dirty="0" smtClean="0"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USP 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9pPr>
                    </a:lstStyle>
                    <a:p>
                      <a:pPr algn="ctr" fontAlgn="ctr"/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스마트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9pPr>
                    </a:lstStyle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AI</a:t>
                      </a:r>
                      <a:r>
                        <a:rPr lang="en-US" altLang="ko-KR" sz="10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 </a:t>
                      </a:r>
                      <a:r>
                        <a:rPr lang="ko-KR" altLang="en-US" sz="1000" b="0" i="0" u="none" strike="noStrike" baseline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쾌적 맞춤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9pPr>
                    </a:lstStyle>
                    <a:p>
                      <a:pPr algn="ctr" fontAlgn="ctr"/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스마트 </a:t>
                      </a:r>
                      <a:r>
                        <a:rPr lang="ko-KR" altLang="en-US" sz="10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케어</a:t>
                      </a:r>
                      <a:endParaRPr lang="en-US" altLang="ko-KR" sz="1000" b="0" i="0" u="none" strike="noStrike" baseline="0" dirty="0" smtClean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  <a:p>
                      <a:pPr algn="ctr" fontAlgn="ctr"/>
                      <a:r>
                        <a:rPr lang="ko-KR" altLang="en-US" sz="10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스캔 투 스페이스 </a:t>
                      </a:r>
                      <a:r>
                        <a:rPr lang="en-US" altLang="ko-KR" sz="10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/ UP</a:t>
                      </a:r>
                      <a:r>
                        <a:rPr lang="ko-KR" altLang="en-US" sz="10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가전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9pPr>
                    </a:lstStyle>
                    <a:p>
                      <a:pPr algn="ctr" fontAlgn="ctr"/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인공지능 스마트케어</a:t>
                      </a:r>
                      <a:endParaRPr lang="en-US" altLang="ko-KR" sz="1000" b="0" i="0" u="none" strike="noStrike" dirty="0" smtClean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(</a:t>
                      </a:r>
                      <a:r>
                        <a:rPr lang="ko-KR" altLang="en-US" sz="1000" b="0" i="0" u="none" strike="noStrike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공간</a:t>
                      </a:r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/</a:t>
                      </a:r>
                      <a:r>
                        <a:rPr lang="ko-KR" altLang="en-US" sz="1000" b="0" i="0" u="none" strike="noStrike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상황</a:t>
                      </a:r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/</a:t>
                      </a:r>
                      <a:r>
                        <a:rPr lang="ko-KR" altLang="en-US" sz="1000" b="0" i="0" u="none" strike="noStrike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패턴 학습</a:t>
                      </a:r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)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9pPr>
                    </a:lstStyle>
                    <a:p>
                      <a:pPr algn="ctr" fontAlgn="ctr"/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인공지능 스마트케어</a:t>
                      </a:r>
                      <a:endParaRPr lang="en-US" altLang="ko-KR" sz="1000" b="0" i="0" u="none" strike="noStrike" dirty="0" smtClean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(</a:t>
                      </a:r>
                      <a:r>
                        <a:rPr lang="ko-KR" altLang="en-US" sz="1000" b="0" i="0" u="none" strike="noStrike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공간</a:t>
                      </a:r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/</a:t>
                      </a:r>
                      <a:r>
                        <a:rPr lang="ko-KR" altLang="en-US" sz="1000" b="0" i="0" u="none" strike="noStrike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상황</a:t>
                      </a:r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/</a:t>
                      </a:r>
                      <a:r>
                        <a:rPr lang="ko-KR" altLang="en-US" sz="1000" b="0" i="0" u="none" strike="noStrike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패턴 학습</a:t>
                      </a:r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)</a:t>
                      </a:r>
                      <a:r>
                        <a:rPr lang="en-US" altLang="ko-KR" sz="10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 / UP</a:t>
                      </a:r>
                      <a:r>
                        <a:rPr lang="ko-KR" altLang="en-US" sz="1000" b="0" i="0" u="none" strike="noStrike" baseline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가전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9pPr>
                    </a:lstStyle>
                    <a:p>
                      <a:pPr algn="ctr" fontAlgn="ctr"/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기류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9pPr>
                    </a:lstStyle>
                    <a:p>
                      <a:pPr algn="ctr" fontAlgn="ctr"/>
                      <a:r>
                        <a:rPr lang="ko-KR" altLang="en-US" sz="10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와이드</a:t>
                      </a:r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 무풍 냉방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9pPr>
                    </a:lstStyle>
                    <a:p>
                      <a:pPr algn="ctr" fontAlgn="ctr"/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집중 </a:t>
                      </a:r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/ </a:t>
                      </a:r>
                      <a:r>
                        <a:rPr lang="ko-KR" altLang="en-US" sz="1000" b="0" i="0" u="none" strike="noStrike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분리 </a:t>
                      </a:r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/ </a:t>
                      </a:r>
                      <a:r>
                        <a:rPr lang="ko-KR" altLang="en-US" sz="1000" b="0" i="0" u="none" strike="noStrike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와이드 </a:t>
                      </a:r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/ </a:t>
                      </a:r>
                      <a:r>
                        <a:rPr lang="ko-KR" altLang="en-US" sz="1000" b="0" i="0" u="none" strike="noStrike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좌 </a:t>
                      </a:r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/ </a:t>
                      </a:r>
                      <a:r>
                        <a:rPr lang="ko-KR" altLang="en-US" sz="1000" b="0" i="0" u="none" strike="noStrike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우</a:t>
                      </a:r>
                      <a:endParaRPr lang="en-US" altLang="ko-KR" sz="1000" b="0" i="0" u="none" strike="noStrike" dirty="0" smtClean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  <a:p>
                      <a:pPr algn="ctr" fontAlgn="ctr"/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한쪽 바람</a:t>
                      </a:r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(</a:t>
                      </a:r>
                      <a:r>
                        <a:rPr lang="ko-KR" altLang="en-US" sz="1000" b="0" i="0" u="none" strike="noStrike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좌</a:t>
                      </a:r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/</a:t>
                      </a:r>
                      <a:r>
                        <a:rPr lang="ko-KR" altLang="en-US" sz="1000" b="0" i="0" u="none" strike="noStrike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우</a:t>
                      </a:r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)</a:t>
                      </a:r>
                      <a:endParaRPr lang="ko-KR" altLang="en-US" sz="1000" b="0" i="0" u="none" strike="noStrike" dirty="0">
                        <a:solidFill>
                          <a:srgbClr val="008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9pPr>
                    </a:lstStyle>
                    <a:p>
                      <a:pPr algn="ctr" fontAlgn="ctr"/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상</a:t>
                      </a:r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/</a:t>
                      </a:r>
                      <a:r>
                        <a:rPr lang="ko-KR" altLang="en-US" sz="1000" b="0" i="0" u="none" strike="noStrike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하</a:t>
                      </a:r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/</a:t>
                      </a:r>
                      <a:r>
                        <a:rPr lang="ko-KR" altLang="en-US" sz="1000" b="0" i="0" u="none" strike="noStrike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좌</a:t>
                      </a:r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/</a:t>
                      </a:r>
                      <a:r>
                        <a:rPr lang="ko-KR" altLang="en-US" sz="1000" b="0" i="0" u="none" strike="noStrike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우 </a:t>
                      </a:r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, </a:t>
                      </a:r>
                      <a:r>
                        <a:rPr lang="ko-KR" altLang="en-US" sz="1000" b="0" i="0" u="none" strike="noStrike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쿨파워</a:t>
                      </a:r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, </a:t>
                      </a:r>
                      <a:r>
                        <a:rPr lang="ko-KR" altLang="en-US" sz="1000" b="0" i="0" u="none" strike="noStrike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롱파워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9pPr>
                    </a:lstStyle>
                    <a:p>
                      <a:pPr algn="ctr" fontAlgn="ctr"/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←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9pPr>
                    </a:lstStyle>
                    <a:p>
                      <a:pPr algn="ctr" fontAlgn="ctr"/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공기 청정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9pPr>
                    </a:lstStyle>
                    <a:p>
                      <a:pPr algn="ctr" fontAlgn="ctr"/>
                      <a:r>
                        <a:rPr lang="ko-KR" altLang="en-US" sz="10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공청</a:t>
                      </a:r>
                      <a:r>
                        <a:rPr lang="en-US" altLang="ko-KR" sz="10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(34</a:t>
                      </a:r>
                      <a:r>
                        <a:rPr lang="ko-KR" altLang="en-US" sz="1000" b="0" i="0" u="none" strike="noStrike" baseline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평</a:t>
                      </a:r>
                      <a:r>
                        <a:rPr lang="en-US" altLang="ko-KR" sz="10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) / </a:t>
                      </a:r>
                      <a:r>
                        <a:rPr lang="ko-KR" altLang="en-US" sz="1000" b="0" i="0" u="none" strike="noStrike" baseline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세정형필터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9pPr>
                    </a:lstStyle>
                    <a:p>
                      <a:pPr algn="ctr" fontAlgn="ctr"/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공청</a:t>
                      </a:r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(30</a:t>
                      </a:r>
                      <a:r>
                        <a:rPr lang="ko-KR" altLang="en-US" sz="1000" b="0" i="0" u="none" strike="noStrike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평</a:t>
                      </a:r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) / </a:t>
                      </a:r>
                      <a:r>
                        <a:rPr lang="ko-KR" altLang="en-US" sz="1000" b="0" i="0" u="none" strike="noStrike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플러스 필터</a:t>
                      </a:r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(</a:t>
                      </a:r>
                      <a:r>
                        <a:rPr lang="ko-KR" altLang="en-US" sz="1000" b="0" i="0" u="none" strike="noStrike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장수명</a:t>
                      </a:r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)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9pPr>
                    </a:lstStyle>
                    <a:p>
                      <a:pPr algn="ctr" fontAlgn="ctr"/>
                      <a:r>
                        <a:rPr lang="ko-KR" altLang="en-US" sz="10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공청</a:t>
                      </a:r>
                      <a:r>
                        <a:rPr lang="en-US" altLang="ko-KR" sz="10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(35</a:t>
                      </a:r>
                      <a:r>
                        <a:rPr lang="ko-KR" altLang="en-US" sz="1000" b="0" i="0" u="none" strike="noStrike" baseline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평</a:t>
                      </a:r>
                      <a:r>
                        <a:rPr lang="en-US" altLang="ko-KR" sz="10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) / </a:t>
                      </a:r>
                      <a:r>
                        <a:rPr lang="ko-KR" altLang="en-US" sz="1000" b="0" i="0" u="none" strike="noStrike" baseline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세정형</a:t>
                      </a:r>
                      <a:r>
                        <a:rPr lang="en-US" altLang="ko-KR" sz="10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(</a:t>
                      </a:r>
                      <a:r>
                        <a:rPr lang="ko-KR" altLang="en-US" sz="1000" b="0" i="0" u="none" strike="noStrike" baseline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유전체필터</a:t>
                      </a:r>
                      <a:r>
                        <a:rPr lang="en-US" altLang="ko-KR" sz="10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)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9pPr>
                    </a:lstStyle>
                    <a:p>
                      <a:pPr algn="ctr" fontAlgn="ctr"/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←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9pPr>
                    </a:lstStyle>
                    <a:p>
                      <a:pPr algn="ctr" fontAlgn="ctr"/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위생 </a:t>
                      </a:r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/ </a:t>
                      </a:r>
                      <a:r>
                        <a:rPr lang="ko-KR" altLang="en-US" sz="1000" b="0" i="0" u="none" strike="noStrike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청정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9pPr>
                    </a:lstStyle>
                    <a:p>
                      <a:pPr algn="ctr" fontAlgn="ctr"/>
                      <a:r>
                        <a:rPr lang="ko-KR" altLang="en-US" sz="1000" b="1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이지케어</a:t>
                      </a:r>
                      <a:r>
                        <a:rPr lang="ko-KR" altLang="en-US" sz="1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 </a:t>
                      </a:r>
                      <a:r>
                        <a:rPr lang="en-US" altLang="ko-KR" sz="1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6</a:t>
                      </a:r>
                      <a:r>
                        <a:rPr lang="ko-KR" altLang="en-US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단계</a:t>
                      </a:r>
                      <a:endParaRPr lang="en-US" altLang="ko-KR" sz="1000" b="1" i="0" u="none" strike="noStrike" dirty="0" smtClean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  <a:p>
                      <a:pPr algn="l" fontAlgn="ctr"/>
                      <a:r>
                        <a:rPr lang="ko-KR" altLang="en-US" sz="10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셀프</a:t>
                      </a:r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 </a:t>
                      </a:r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: </a:t>
                      </a:r>
                      <a:r>
                        <a:rPr lang="ko-KR" altLang="en-US" sz="1000" b="0" i="0" u="none" strike="noStrike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이지 오픈 패널</a:t>
                      </a:r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, </a:t>
                      </a:r>
                      <a:r>
                        <a:rPr lang="ko-KR" altLang="en-US" sz="1000" b="0" i="0" u="none" strike="noStrike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이지오픈 팬</a:t>
                      </a:r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, </a:t>
                      </a:r>
                    </a:p>
                    <a:p>
                      <a:pPr algn="l" fontAlgn="ctr"/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           </a:t>
                      </a:r>
                      <a:r>
                        <a:rPr lang="ko-KR" altLang="en-US" sz="1000" b="0" i="0" u="none" strike="noStrike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필터 세척</a:t>
                      </a:r>
                      <a:endParaRPr lang="en-US" altLang="ko-KR" sz="1000" b="0" i="0" u="none" strike="noStrike" dirty="0" smtClean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  <a:p>
                      <a:pPr algn="l" fontAlgn="ctr"/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자동 </a:t>
                      </a:r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:</a:t>
                      </a:r>
                      <a:r>
                        <a:rPr lang="en-US" altLang="ko-KR" sz="10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 </a:t>
                      </a:r>
                      <a:r>
                        <a:rPr lang="ko-KR" altLang="en-US" sz="1000" b="0" i="0" u="none" strike="noStrike" baseline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워시클린</a:t>
                      </a:r>
                      <a:r>
                        <a:rPr lang="en-US" altLang="ko-KR" sz="10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, </a:t>
                      </a:r>
                      <a:r>
                        <a:rPr lang="ko-KR" altLang="en-US" sz="1000" b="0" i="0" u="none" strike="noStrike" baseline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맞춤건조</a:t>
                      </a:r>
                      <a:r>
                        <a:rPr lang="en-US" altLang="ko-KR" sz="10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, </a:t>
                      </a:r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UV LED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9pPr>
                    </a:lstStyle>
                    <a:p>
                      <a:pPr algn="ctr" fontAlgn="ctr"/>
                      <a:r>
                        <a:rPr lang="ko-KR" altLang="en-US" sz="10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하이브리드 청정관리</a:t>
                      </a:r>
                      <a:r>
                        <a:rPr lang="en-US" altLang="ko-KR" sz="10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(7</a:t>
                      </a:r>
                      <a:r>
                        <a:rPr lang="ko-KR" altLang="en-US" sz="1000" b="1" i="0" u="none" strike="noStrike" smtClean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단계</a:t>
                      </a:r>
                      <a:r>
                        <a:rPr lang="en-US" altLang="ko-KR" sz="10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)</a:t>
                      </a:r>
                    </a:p>
                    <a:p>
                      <a:pPr algn="ctr" fontAlgn="ctr"/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필터 </a:t>
                      </a:r>
                      <a:r>
                        <a:rPr lang="ko-KR" altLang="en-US" sz="10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클린봇</a:t>
                      </a:r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 </a:t>
                      </a:r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/</a:t>
                      </a:r>
                      <a:r>
                        <a:rPr lang="en-US" altLang="ko-KR" sz="10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 </a:t>
                      </a:r>
                      <a:r>
                        <a:rPr lang="ko-KR" altLang="en-US" sz="1000" b="0" i="0" u="none" strike="noStrike" baseline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극세필터 </a:t>
                      </a:r>
                      <a:r>
                        <a:rPr lang="en-US" altLang="ko-KR" sz="10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/ </a:t>
                      </a:r>
                      <a:r>
                        <a:rPr lang="ko-KR" altLang="en-US" sz="1000" b="0" i="0" u="none" strike="noStrike" baseline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클린 케이스</a:t>
                      </a:r>
                      <a:r>
                        <a:rPr lang="en-US" altLang="ko-KR" sz="10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 </a:t>
                      </a:r>
                    </a:p>
                    <a:p>
                      <a:pPr algn="ctr" fontAlgn="ctr"/>
                      <a:r>
                        <a:rPr lang="en-US" altLang="ko-KR" sz="10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CAC </a:t>
                      </a:r>
                      <a:r>
                        <a:rPr lang="ko-KR" altLang="en-US" sz="1000" b="0" i="0" u="none" strike="noStrike" baseline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공기 청정 </a:t>
                      </a:r>
                      <a:r>
                        <a:rPr lang="en-US" altLang="ko-KR" sz="10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/ </a:t>
                      </a:r>
                      <a:r>
                        <a:rPr lang="ko-KR" altLang="en-US" sz="1000" b="0" i="0" u="none" strike="noStrike" baseline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열교환기 세척 </a:t>
                      </a:r>
                      <a:endParaRPr lang="en-US" altLang="ko-KR" sz="1000" b="0" i="0" u="none" strike="noStrike" baseline="0" dirty="0" smtClean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  <a:p>
                      <a:pPr algn="ctr" fontAlgn="ctr"/>
                      <a:r>
                        <a:rPr lang="en-US" altLang="ko-KR" sz="10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 AI</a:t>
                      </a:r>
                      <a:r>
                        <a:rPr lang="ko-KR" altLang="en-US" sz="1000" b="0" i="0" u="none" strike="noStrike" baseline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건조 </a:t>
                      </a:r>
                      <a:r>
                        <a:rPr lang="en-US" altLang="ko-KR" sz="10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/  UV LED </a:t>
                      </a:r>
                      <a:r>
                        <a:rPr lang="ko-KR" altLang="en-US" sz="1000" b="0" i="0" u="none" strike="noStrike" baseline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살균</a:t>
                      </a:r>
                      <a:r>
                        <a:rPr lang="en-US" altLang="ko-KR" sz="10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 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9pPr>
                    </a:lstStyle>
                    <a:p>
                      <a:pPr algn="ctr" fontAlgn="ctr"/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필터 </a:t>
                      </a:r>
                      <a:r>
                        <a:rPr lang="ko-KR" altLang="en-US" sz="10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클린봇</a:t>
                      </a:r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 </a:t>
                      </a:r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/</a:t>
                      </a:r>
                      <a:r>
                        <a:rPr lang="en-US" altLang="ko-KR" sz="10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 </a:t>
                      </a:r>
                      <a:r>
                        <a:rPr lang="ko-KR" altLang="en-US" sz="1000" b="0" i="0" u="none" strike="noStrike" baseline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극세필터</a:t>
                      </a:r>
                      <a:endParaRPr lang="en-US" altLang="ko-KR" sz="1000" b="0" i="0" u="none" strike="noStrike" baseline="0" dirty="0" smtClean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  <a:p>
                      <a:pPr algn="ctr" fontAlgn="ctr"/>
                      <a:r>
                        <a:rPr lang="en-US" altLang="ko-KR" sz="10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CAC </a:t>
                      </a:r>
                      <a:r>
                        <a:rPr lang="ko-KR" altLang="en-US" sz="1000" b="0" i="0" u="none" strike="noStrike" baseline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공기 청정</a:t>
                      </a:r>
                      <a:endParaRPr lang="en-US" altLang="ko-KR" sz="1000" b="0" i="0" u="none" strike="noStrike" baseline="0" dirty="0" smtClean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  <a:p>
                      <a:pPr algn="ctr" fontAlgn="ctr"/>
                      <a:r>
                        <a:rPr lang="ko-KR" altLang="en-US" sz="1000" b="0" i="0" u="none" strike="noStrike" baseline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 듀얼 </a:t>
                      </a:r>
                      <a:r>
                        <a:rPr lang="ko-KR" altLang="en-US" sz="10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맞춤 제습</a:t>
                      </a:r>
                      <a:r>
                        <a:rPr lang="en-US" altLang="ko-KR" sz="10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(</a:t>
                      </a:r>
                      <a:r>
                        <a:rPr lang="ko-KR" altLang="en-US" sz="1000" b="0" i="0" u="none" strike="noStrike" baseline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강력</a:t>
                      </a:r>
                      <a:r>
                        <a:rPr lang="en-US" altLang="ko-KR" sz="10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/</a:t>
                      </a:r>
                      <a:r>
                        <a:rPr lang="ko-KR" altLang="en-US" sz="1000" b="0" i="0" u="none" strike="noStrike" baseline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절전</a:t>
                      </a:r>
                      <a:r>
                        <a:rPr lang="en-US" altLang="ko-KR" sz="10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)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9pPr>
                    </a:lstStyle>
                    <a:p>
                      <a:pPr algn="ctr" fontAlgn="ctr"/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←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0">
                <a:tc vMerge="1"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가습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-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-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위생 가습</a:t>
                      </a:r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(</a:t>
                      </a:r>
                      <a:r>
                        <a:rPr lang="ko-KR" altLang="en-US" sz="1000" b="0" i="0" u="none" strike="noStrike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살균</a:t>
                      </a:r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,</a:t>
                      </a:r>
                      <a:r>
                        <a:rPr lang="ko-KR" altLang="en-US" sz="1000" b="0" i="0" u="none" strike="noStrike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스팀</a:t>
                      </a:r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,</a:t>
                      </a:r>
                      <a:r>
                        <a:rPr lang="ko-KR" altLang="en-US" sz="1000" b="0" i="0" u="none" strike="noStrike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건조</a:t>
                      </a:r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,</a:t>
                      </a:r>
                      <a:r>
                        <a:rPr lang="ko-KR" altLang="en-US" sz="1000" b="0" i="0" u="none" strike="noStrike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자동배수</a:t>
                      </a:r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)</a:t>
                      </a:r>
                      <a:endParaRPr lang="ko-KR" altLang="en-US" sz="1000" b="0" i="0" u="none" strike="noStrike" smtClean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←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0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9pPr>
                    </a:lstStyle>
                    <a:p>
                      <a:pPr algn="ctr" fontAlgn="ctr"/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통신 방식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9pPr>
                    </a:lstStyle>
                    <a:p>
                      <a:pPr algn="ctr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9pPr>
                    </a:lstStyle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485</a:t>
                      </a:r>
                      <a:r>
                        <a:rPr lang="ko-KR" altLang="en-US" sz="1000" b="0" i="0" u="none" strike="noStrike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통신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9pPr>
                    </a:lstStyle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485</a:t>
                      </a:r>
                      <a:r>
                        <a:rPr lang="ko-KR" altLang="en-US" sz="1000" b="0" i="0" u="none" strike="noStrike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통신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9pPr>
                    </a:lstStyle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AC</a:t>
                      </a:r>
                      <a:r>
                        <a:rPr lang="ko-KR" altLang="en-US" sz="1000" b="0" i="0" u="none" strike="noStrike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통신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9pPr>
                    </a:lstStyle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485</a:t>
                      </a:r>
                      <a:r>
                        <a:rPr lang="ko-KR" altLang="en-US" sz="1000" b="0" i="0" u="none" strike="noStrike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통신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0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9pPr>
                    </a:lstStyle>
                    <a:p>
                      <a:pPr algn="ctr" fontAlgn="ctr"/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리모컨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9pPr>
                    </a:lstStyle>
                    <a:p>
                      <a:pPr algn="ctr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9pPr>
                    </a:lstStyle>
                    <a:p>
                      <a:pPr algn="ctr" fontAlgn="ctr"/>
                      <a:r>
                        <a:rPr lang="ko-KR" altLang="en-US" sz="10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솔라셀</a:t>
                      </a:r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 리모컨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9pPr>
                    </a:lstStyle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New Best(BLE)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9pPr>
                    </a:lstStyle>
                    <a:p>
                      <a:pPr algn="ctr" fontAlgn="ctr"/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시그니처 리모컨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9pPr>
                    </a:lstStyle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New Best(BLE)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0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9pPr>
                    </a:lstStyle>
                    <a:p>
                      <a:pPr algn="ctr" fontAlgn="ctr"/>
                      <a:r>
                        <a:rPr lang="ko-KR" altLang="en-US" sz="1000" u="none" strike="noStrike" dirty="0" smtClean="0"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실내외기 사이즈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9pPr>
                    </a:lstStyle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492 x 1,910 x 307 </a:t>
                      </a:r>
                      <a:r>
                        <a:rPr lang="en-US" altLang="ko-KR" sz="10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/ 880</a:t>
                      </a:r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 x 798 x 310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9pPr>
                    </a:lstStyle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380 * 1,915</a:t>
                      </a:r>
                      <a:r>
                        <a:rPr lang="en-US" altLang="ko-KR" sz="10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 * 295 / </a:t>
                      </a:r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870 *</a:t>
                      </a:r>
                      <a:r>
                        <a:rPr lang="en-US" altLang="ko-KR" sz="10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 800</a:t>
                      </a:r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 * 320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9pPr>
                    </a:lstStyle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370</a:t>
                      </a:r>
                      <a:r>
                        <a:rPr lang="en-US" altLang="ko-KR" sz="10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 x 1,870 x 320 / </a:t>
                      </a:r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950 x 918 x 330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9pPr>
                    </a:lstStyle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370</a:t>
                      </a:r>
                      <a:r>
                        <a:rPr lang="en-US" altLang="ko-KR" sz="10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 x 1,870 x 320 / </a:t>
                      </a:r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950 x 918 x 330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0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9pPr>
                    </a:lstStyle>
                    <a:p>
                      <a:pPr algn="ctr" fontAlgn="ctr"/>
                      <a:r>
                        <a:rPr lang="ko-KR" altLang="en-US" sz="1000" u="none" strike="noStrike" smtClean="0"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재료비</a:t>
                      </a:r>
                      <a:r>
                        <a:rPr lang="en-US" altLang="ko-KR" sz="1000" u="none" strike="noStrike" dirty="0" smtClean="0"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(</a:t>
                      </a:r>
                      <a:r>
                        <a:rPr lang="ko-KR" altLang="en-US" sz="1000" u="none" strike="noStrike" smtClean="0"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천원</a:t>
                      </a:r>
                      <a:r>
                        <a:rPr lang="en-US" altLang="ko-KR" sz="1000" u="none" strike="noStrike" dirty="0" smtClean="0"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)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9pPr>
                    </a:lstStyle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-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9pPr>
                    </a:lstStyle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1,513</a:t>
                      </a:r>
                      <a:r>
                        <a:rPr lang="ko-KR" altLang="en-US" sz="1000" b="0" i="0" u="none" strike="noStrike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천원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9pPr>
                    </a:lstStyle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3,309</a:t>
                      </a:r>
                      <a:r>
                        <a:rPr lang="ko-KR" altLang="en-US" sz="1000" b="0" i="0" u="none" strike="noStrike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천원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9pPr>
                    </a:lstStyle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3,213</a:t>
                      </a:r>
                      <a:r>
                        <a:rPr lang="ko-KR" altLang="en-US" sz="1000" b="0" i="0" u="none" strike="noStrike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천원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0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9pPr>
                    </a:lstStyle>
                    <a:p>
                      <a:pPr algn="ctr" fontAlgn="ctr"/>
                      <a:r>
                        <a:rPr lang="ko-KR" altLang="en-US" sz="1000" u="none" strike="noStrike" dirty="0" smtClean="0"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출하가 </a:t>
                      </a:r>
                      <a:r>
                        <a:rPr lang="en-US" altLang="ko-KR" sz="1000" u="none" strike="noStrike" dirty="0" smtClean="0"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/ </a:t>
                      </a:r>
                      <a:r>
                        <a:rPr lang="ko-KR" altLang="en-US" sz="1000" u="none" strike="noStrike" smtClean="0"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영업이익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9pPr>
                    </a:lstStyle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680</a:t>
                      </a:r>
                      <a:r>
                        <a:rPr lang="ko-KR" altLang="en-US" sz="1000" b="0" i="0" u="none" strike="noStrike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만원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9pPr>
                    </a:lstStyle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760</a:t>
                      </a:r>
                      <a:r>
                        <a:rPr lang="ko-KR" altLang="en-US" sz="1000" b="0" i="0" u="none" strike="noStrike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만원 </a:t>
                      </a:r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/ 21.7%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9pPr>
                    </a:lstStyle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1,090</a:t>
                      </a:r>
                      <a:r>
                        <a:rPr lang="ko-KR" altLang="en-US" sz="1000" b="0" i="0" u="none" strike="noStrike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만원 </a:t>
                      </a:r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/</a:t>
                      </a:r>
                      <a:r>
                        <a:rPr lang="en-US" altLang="ko-KR" sz="10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 </a:t>
                      </a:r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4.8%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9pPr>
                    </a:lstStyle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1,090</a:t>
                      </a:r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만원 </a:t>
                      </a:r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(6.9%)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40" name="Picture 2" descr="UP가전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2836" y="1513682"/>
            <a:ext cx="36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타원 42"/>
          <p:cNvSpPr/>
          <p:nvPr/>
        </p:nvSpPr>
        <p:spPr>
          <a:xfrm>
            <a:off x="5477667" y="4481076"/>
            <a:ext cx="144000" cy="144000"/>
          </a:xfrm>
          <a:prstGeom prst="ellipse">
            <a:avLst/>
          </a:prstGeom>
          <a:solidFill>
            <a:srgbClr val="0080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fontAlgn="base" latinLnBrk="0">
              <a:spcBef>
                <a:spcPct val="50000"/>
              </a:spcBef>
              <a:spcAft>
                <a:spcPct val="0"/>
              </a:spcAft>
            </a:pPr>
            <a:endParaRPr kumimoji="1" lang="ko-KR" altLang="en-US" sz="1100" b="1" kern="0">
              <a:solidFill>
                <a:srgbClr val="FFFFFF"/>
              </a:solidFill>
              <a:latin typeface="굴림"/>
              <a:ea typeface="굴림"/>
            </a:endParaRPr>
          </a:p>
        </p:txBody>
      </p:sp>
      <p:sp>
        <p:nvSpPr>
          <p:cNvPr id="44" name="타원 43"/>
          <p:cNvSpPr/>
          <p:nvPr/>
        </p:nvSpPr>
        <p:spPr>
          <a:xfrm>
            <a:off x="5477667" y="4182970"/>
            <a:ext cx="144000" cy="144000"/>
          </a:xfrm>
          <a:prstGeom prst="ellipse">
            <a:avLst/>
          </a:prstGeom>
          <a:solidFill>
            <a:srgbClr val="FFFF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fontAlgn="base" latinLnBrk="0">
              <a:spcBef>
                <a:spcPct val="50000"/>
              </a:spcBef>
              <a:spcAft>
                <a:spcPct val="0"/>
              </a:spcAft>
              <a:defRPr/>
            </a:pPr>
            <a:endParaRPr kumimoji="1" lang="ko-KR" altLang="en-US" sz="1100" b="1" kern="0" smtClean="0">
              <a:solidFill>
                <a:srgbClr val="FFFFFF"/>
              </a:solidFill>
              <a:latin typeface="굴림"/>
              <a:ea typeface="굴림"/>
            </a:endParaRPr>
          </a:p>
        </p:txBody>
      </p:sp>
      <p:sp>
        <p:nvSpPr>
          <p:cNvPr id="45" name="타원 44"/>
          <p:cNvSpPr/>
          <p:nvPr/>
        </p:nvSpPr>
        <p:spPr>
          <a:xfrm>
            <a:off x="5477667" y="3789978"/>
            <a:ext cx="144000" cy="144000"/>
          </a:xfrm>
          <a:prstGeom prst="ellipse">
            <a:avLst/>
          </a:prstGeom>
          <a:solidFill>
            <a:srgbClr val="FF00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fontAlgn="base" latinLnBrk="0">
              <a:spcBef>
                <a:spcPct val="50000"/>
              </a:spcBef>
              <a:spcAft>
                <a:spcPct val="0"/>
              </a:spcAft>
            </a:pPr>
            <a:endParaRPr kumimoji="1" lang="ko-KR" altLang="en-US" sz="1100" b="1" kern="0">
              <a:solidFill>
                <a:srgbClr val="FFFFFF"/>
              </a:solidFill>
              <a:latin typeface="굴림"/>
              <a:ea typeface="굴림"/>
            </a:endParaRPr>
          </a:p>
        </p:txBody>
      </p:sp>
      <p:sp>
        <p:nvSpPr>
          <p:cNvPr id="46" name="타원 45"/>
          <p:cNvSpPr/>
          <p:nvPr/>
        </p:nvSpPr>
        <p:spPr>
          <a:xfrm>
            <a:off x="5477667" y="3501946"/>
            <a:ext cx="144000" cy="144000"/>
          </a:xfrm>
          <a:prstGeom prst="ellipse">
            <a:avLst/>
          </a:prstGeom>
          <a:solidFill>
            <a:srgbClr val="FF00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fontAlgn="base" latinLnBrk="0">
              <a:spcBef>
                <a:spcPct val="50000"/>
              </a:spcBef>
              <a:spcAft>
                <a:spcPct val="0"/>
              </a:spcAft>
            </a:pPr>
            <a:endParaRPr kumimoji="1" lang="ko-KR" altLang="en-US" sz="1100" b="1" kern="0">
              <a:solidFill>
                <a:srgbClr val="FFFFFF"/>
              </a:solidFill>
              <a:latin typeface="굴림"/>
              <a:ea typeface="굴림"/>
            </a:endParaRPr>
          </a:p>
        </p:txBody>
      </p:sp>
      <p:sp>
        <p:nvSpPr>
          <p:cNvPr id="47" name="타원 46"/>
          <p:cNvSpPr/>
          <p:nvPr/>
        </p:nvSpPr>
        <p:spPr>
          <a:xfrm>
            <a:off x="5477667" y="3275319"/>
            <a:ext cx="144000" cy="144000"/>
          </a:xfrm>
          <a:prstGeom prst="ellipse">
            <a:avLst/>
          </a:prstGeom>
          <a:solidFill>
            <a:srgbClr val="FF00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fontAlgn="base" latinLnBrk="0">
              <a:spcBef>
                <a:spcPct val="50000"/>
              </a:spcBef>
              <a:spcAft>
                <a:spcPct val="0"/>
              </a:spcAft>
              <a:defRPr/>
            </a:pPr>
            <a:endParaRPr kumimoji="1" lang="ko-KR" altLang="en-US" sz="1100" b="1" kern="0" smtClean="0">
              <a:solidFill>
                <a:srgbClr val="FFFFFF"/>
              </a:solidFill>
              <a:latin typeface="굴림"/>
              <a:ea typeface="굴림"/>
            </a:endParaRPr>
          </a:p>
        </p:txBody>
      </p:sp>
      <p:sp>
        <p:nvSpPr>
          <p:cNvPr id="48" name="타원 47"/>
          <p:cNvSpPr/>
          <p:nvPr/>
        </p:nvSpPr>
        <p:spPr>
          <a:xfrm>
            <a:off x="5477667" y="4891648"/>
            <a:ext cx="144000" cy="144000"/>
          </a:xfrm>
          <a:prstGeom prst="ellipse">
            <a:avLst/>
          </a:prstGeom>
          <a:solidFill>
            <a:srgbClr val="FF00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fontAlgn="base" latinLnBrk="0">
              <a:spcBef>
                <a:spcPct val="50000"/>
              </a:spcBef>
              <a:spcAft>
                <a:spcPct val="0"/>
              </a:spcAft>
            </a:pPr>
            <a:endParaRPr kumimoji="1" lang="ko-KR" altLang="en-US" sz="1100" b="1" kern="0">
              <a:solidFill>
                <a:srgbClr val="FFFFFF"/>
              </a:solidFill>
              <a:latin typeface="굴림"/>
              <a:ea typeface="굴림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4271652" y="582688"/>
            <a:ext cx="434414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just" defTabSz="1039033"/>
            <a:r>
              <a:rPr lang="en-US" altLang="ko-KR" sz="800" dirty="0" smtClean="0">
                <a:solidFill>
                  <a:srgbClr val="008000"/>
                </a:solidFill>
                <a:ea typeface="LG스마트체 Regular" panose="020B0600000101010101" pitchFamily="50" charset="-127"/>
              </a:rPr>
              <a:t>FQ25LDNB</a:t>
            </a:r>
            <a:endParaRPr lang="ko-KR" altLang="en-US" sz="800" dirty="0">
              <a:solidFill>
                <a:srgbClr val="008000"/>
              </a:solidFill>
              <a:ea typeface="LG스마트체 Regular" panose="020B0600000101010101" pitchFamily="50" charset="-127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6250627" y="582688"/>
            <a:ext cx="561051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just" defTabSz="1039033"/>
            <a:r>
              <a:rPr lang="en-US" altLang="ko-KR" sz="800" dirty="0" smtClean="0">
                <a:solidFill>
                  <a:srgbClr val="008000"/>
                </a:solidFill>
                <a:ea typeface="LG스마트체 Regular" panose="020B0600000101010101" pitchFamily="50" charset="-127"/>
              </a:rPr>
              <a:t>FQ27GASMA2</a:t>
            </a:r>
            <a:endParaRPr lang="ko-KR" altLang="en-US" sz="800" dirty="0">
              <a:solidFill>
                <a:srgbClr val="008000"/>
              </a:solidFill>
              <a:ea typeface="LG스마트체 Regular" panose="020B0600000101010101" pitchFamily="50" charset="-127"/>
            </a:endParaRPr>
          </a:p>
        </p:txBody>
      </p:sp>
      <p:sp>
        <p:nvSpPr>
          <p:cNvPr id="74" name="타원 73"/>
          <p:cNvSpPr/>
          <p:nvPr/>
        </p:nvSpPr>
        <p:spPr>
          <a:xfrm>
            <a:off x="5477667" y="2827324"/>
            <a:ext cx="144000" cy="144000"/>
          </a:xfrm>
          <a:prstGeom prst="ellipse">
            <a:avLst/>
          </a:prstGeom>
          <a:solidFill>
            <a:srgbClr val="0080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fontAlgn="base" latinLnBrk="0">
              <a:spcBef>
                <a:spcPct val="50000"/>
              </a:spcBef>
              <a:spcAft>
                <a:spcPct val="0"/>
              </a:spcAft>
              <a:defRPr/>
            </a:pPr>
            <a:endParaRPr kumimoji="1" lang="ko-KR" altLang="en-US" sz="1100" b="1" kern="0" smtClean="0">
              <a:solidFill>
                <a:srgbClr val="FFFFFF"/>
              </a:solidFill>
              <a:latin typeface="굴림"/>
              <a:ea typeface="굴림"/>
            </a:endParaRPr>
          </a:p>
        </p:txBody>
      </p:sp>
      <p:sp>
        <p:nvSpPr>
          <p:cNvPr id="75" name="타원 74"/>
          <p:cNvSpPr/>
          <p:nvPr/>
        </p:nvSpPr>
        <p:spPr>
          <a:xfrm>
            <a:off x="5477667" y="3059824"/>
            <a:ext cx="144000" cy="144000"/>
          </a:xfrm>
          <a:prstGeom prst="ellipse">
            <a:avLst/>
          </a:prstGeom>
          <a:solidFill>
            <a:srgbClr val="0080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fontAlgn="base" latinLnBrk="0">
              <a:spcBef>
                <a:spcPct val="50000"/>
              </a:spcBef>
              <a:spcAft>
                <a:spcPct val="0"/>
              </a:spcAft>
              <a:defRPr/>
            </a:pPr>
            <a:endParaRPr kumimoji="1" lang="ko-KR" altLang="en-US" sz="1100" b="1" kern="0" smtClean="0">
              <a:solidFill>
                <a:srgbClr val="FFFFFF"/>
              </a:solidFill>
              <a:latin typeface="굴림"/>
              <a:ea typeface="굴림"/>
            </a:endParaRPr>
          </a:p>
        </p:txBody>
      </p:sp>
      <p:pic>
        <p:nvPicPr>
          <p:cNvPr id="1026" name="Picture 2" descr="에어컨 LG SIGNATURE에어컨 (FQ27GASMA2.AKOR) 메인이미지 0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06" t="7589" r="11150" b="7745"/>
          <a:stretch/>
        </p:blipFill>
        <p:spPr bwMode="auto">
          <a:xfrm>
            <a:off x="5914776" y="1017872"/>
            <a:ext cx="131546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에어컨 LG 휘센 오브제컬렉션 타워에어컨 (프리미엄) (FQ18PCNBA1.AKOR) 줌이미지 0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81" t="4829" r="38536" b="2724"/>
          <a:stretch/>
        </p:blipFill>
        <p:spPr bwMode="auto">
          <a:xfrm>
            <a:off x="3931716" y="1017872"/>
            <a:ext cx="356436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에어컨 LG 휘센 오브제컬렉션 사계절에어컨 (타워 스페셜) (FW20SDNBA2.AKORB) 메인이미지 0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77" t="3739" r="12154" b="74751"/>
          <a:stretch/>
        </p:blipFill>
        <p:spPr bwMode="auto">
          <a:xfrm>
            <a:off x="4535005" y="1096555"/>
            <a:ext cx="655661" cy="28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" name="Picture 2" descr="에어컨 LG SIGNATURE에어컨 (FQ27GASMA2.AKOR) 메인이미지 0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06" t="7589" r="11150" b="7745"/>
          <a:stretch/>
        </p:blipFill>
        <p:spPr bwMode="auto">
          <a:xfrm>
            <a:off x="7918458" y="1017872"/>
            <a:ext cx="131546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5" name="표 6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8782594"/>
              </p:ext>
            </p:extLst>
          </p:nvPr>
        </p:nvGraphicFramePr>
        <p:xfrm>
          <a:off x="6270059" y="1439541"/>
          <a:ext cx="1608305" cy="1069440"/>
        </p:xfrm>
        <a:graphic>
          <a:graphicData uri="http://schemas.openxmlformats.org/drawingml/2006/table">
            <a:tbl>
              <a:tblPr/>
              <a:tblGrid>
                <a:gridCol w="240787"/>
                <a:gridCol w="240787"/>
                <a:gridCol w="294763"/>
                <a:gridCol w="294763"/>
                <a:gridCol w="294763"/>
                <a:gridCol w="242442"/>
              </a:tblGrid>
              <a:tr h="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9pPr>
                    </a:lstStyle>
                    <a:p>
                      <a:pPr algn="ctr" fontAlgn="ctr"/>
                      <a:r>
                        <a:rPr lang="ko-KR" altLang="en-US" sz="800" b="0" i="0" u="none" strike="noStrike" baseline="0" dirty="0" smtClean="0">
                          <a:solidFill>
                            <a:srgbClr val="008000"/>
                          </a:solidFill>
                          <a:effectLst/>
                          <a:latin typeface="Arial Narrow" panose="020B0606020202030204" pitchFamily="34" charset="0"/>
                          <a:ea typeface="LG스마트체 Light" panose="020B0600000101010101" pitchFamily="50" charset="-127"/>
                        </a:rPr>
                        <a:t>년도</a:t>
                      </a:r>
                      <a:endParaRPr lang="ko-KR" altLang="en-US" sz="800" b="0" i="0" u="none" strike="noStrike" baseline="0" dirty="0">
                        <a:solidFill>
                          <a:srgbClr val="008000"/>
                        </a:solidFill>
                        <a:effectLst/>
                        <a:latin typeface="Arial Narrow" panose="020B0606020202030204" pitchFamily="34" charset="0"/>
                        <a:ea typeface="LG스마트체 Light" panose="020B0600000101010101" pitchFamily="50" charset="-127"/>
                      </a:endParaRPr>
                    </a:p>
                  </a:txBody>
                  <a:tcPr marL="18000" marR="18000" marT="18000" marB="18000" anchor="ctr"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9pPr>
                    </a:lstStyle>
                    <a:p>
                      <a:pPr algn="ctr" fontAlgn="ctr"/>
                      <a:r>
                        <a:rPr lang="ko-KR" altLang="en-US" sz="800" b="0" i="0" u="none" strike="noStrike" baseline="0" dirty="0" smtClean="0">
                          <a:solidFill>
                            <a:srgbClr val="008000"/>
                          </a:solidFill>
                          <a:effectLst/>
                          <a:latin typeface="Arial Narrow" panose="020B0606020202030204" pitchFamily="34" charset="0"/>
                          <a:ea typeface="LG스마트체 Light" panose="020B0600000101010101" pitchFamily="50" charset="-127"/>
                        </a:rPr>
                        <a:t>제품</a:t>
                      </a:r>
                      <a:endParaRPr lang="ko-KR" altLang="en-US" sz="800" b="0" i="0" u="none" strike="noStrike" baseline="0" dirty="0">
                        <a:solidFill>
                          <a:srgbClr val="008000"/>
                        </a:solidFill>
                        <a:effectLst/>
                        <a:latin typeface="Arial Narrow" panose="020B0606020202030204" pitchFamily="34" charset="0"/>
                        <a:ea typeface="LG스마트체 Light" panose="020B0600000101010101" pitchFamily="50" charset="-127"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9pPr>
                    </a:lstStyle>
                    <a:p>
                      <a:pPr algn="ctr" fontAlgn="ctr"/>
                      <a:r>
                        <a:rPr lang="ko-KR" altLang="en-US" sz="800" b="0" i="0" u="none" strike="noStrike" baseline="0" dirty="0" smtClean="0">
                          <a:solidFill>
                            <a:srgbClr val="008000"/>
                          </a:solidFill>
                          <a:effectLst/>
                          <a:latin typeface="Arial Narrow" panose="020B0606020202030204" pitchFamily="34" charset="0"/>
                          <a:ea typeface="LG스마트체 Light" panose="020B0600000101010101" pitchFamily="50" charset="-127"/>
                        </a:rPr>
                        <a:t>수량</a:t>
                      </a:r>
                      <a:endParaRPr lang="en-US" altLang="ko-KR" sz="800" b="0" i="0" u="none" strike="noStrike" baseline="0" dirty="0" smtClean="0">
                        <a:solidFill>
                          <a:srgbClr val="008000"/>
                        </a:solidFill>
                        <a:effectLst/>
                        <a:latin typeface="Arial Narrow" panose="020B0606020202030204" pitchFamily="34" charset="0"/>
                        <a:ea typeface="LG스마트체 Light" panose="020B0600000101010101" pitchFamily="50" charset="-127"/>
                      </a:endParaRPr>
                    </a:p>
                    <a:p>
                      <a:pPr algn="ctr" fontAlgn="ctr"/>
                      <a:r>
                        <a:rPr lang="en-US" altLang="ko-KR" sz="800" b="0" i="0" u="none" strike="noStrike" baseline="0" dirty="0" smtClean="0">
                          <a:solidFill>
                            <a:srgbClr val="008000"/>
                          </a:solidFill>
                          <a:effectLst/>
                          <a:latin typeface="Arial Narrow" panose="020B0606020202030204" pitchFamily="34" charset="0"/>
                          <a:ea typeface="LG스마트체 Light" panose="020B0600000101010101" pitchFamily="50" charset="-127"/>
                        </a:rPr>
                        <a:t>(</a:t>
                      </a:r>
                      <a:r>
                        <a:rPr lang="ko-KR" altLang="en-US" sz="800" b="0" i="0" u="none" strike="noStrike" baseline="0" smtClean="0">
                          <a:solidFill>
                            <a:srgbClr val="008000"/>
                          </a:solidFill>
                          <a:effectLst/>
                          <a:latin typeface="Arial Narrow" panose="020B0606020202030204" pitchFamily="34" charset="0"/>
                          <a:ea typeface="LG스마트체 Light" panose="020B0600000101010101" pitchFamily="50" charset="-127"/>
                        </a:rPr>
                        <a:t>천대</a:t>
                      </a:r>
                      <a:r>
                        <a:rPr lang="en-US" altLang="ko-KR" sz="800" b="0" i="0" u="none" strike="noStrike" baseline="0" dirty="0" smtClean="0">
                          <a:solidFill>
                            <a:srgbClr val="008000"/>
                          </a:solidFill>
                          <a:effectLst/>
                          <a:latin typeface="Arial Narrow" panose="020B0606020202030204" pitchFamily="34" charset="0"/>
                          <a:ea typeface="LG스마트체 Light" panose="020B0600000101010101" pitchFamily="50" charset="-127"/>
                        </a:rPr>
                        <a:t>)</a:t>
                      </a:r>
                      <a:endParaRPr lang="ko-KR" altLang="en-US" sz="800" b="0" i="0" u="none" strike="noStrike" baseline="0" dirty="0">
                        <a:solidFill>
                          <a:srgbClr val="008000"/>
                        </a:solidFill>
                        <a:effectLst/>
                        <a:latin typeface="Arial Narrow" panose="020B0606020202030204" pitchFamily="34" charset="0"/>
                        <a:ea typeface="LG스마트체 Light" panose="020B0600000101010101" pitchFamily="50" charset="-127"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baseline="0" dirty="0" smtClean="0">
                          <a:solidFill>
                            <a:srgbClr val="008000"/>
                          </a:solidFill>
                          <a:effectLst/>
                          <a:latin typeface="Arial Narrow" panose="020B0606020202030204" pitchFamily="34" charset="0"/>
                          <a:ea typeface="LG스마트체 Light" panose="020B0600000101010101" pitchFamily="50" charset="-127"/>
                        </a:rPr>
                        <a:t>매출</a:t>
                      </a:r>
                      <a:endParaRPr lang="en-US" altLang="ko-KR" sz="800" b="0" i="0" u="none" strike="noStrike" baseline="0" dirty="0" smtClean="0">
                        <a:solidFill>
                          <a:srgbClr val="008000"/>
                        </a:solidFill>
                        <a:effectLst/>
                        <a:latin typeface="Arial Narrow" panose="020B0606020202030204" pitchFamily="34" charset="0"/>
                        <a:ea typeface="LG스마트체 Light" panose="020B0600000101010101" pitchFamily="50" charset="-127"/>
                      </a:endParaRPr>
                    </a:p>
                    <a:p>
                      <a:pPr algn="ctr" fontAlgn="ctr"/>
                      <a:r>
                        <a:rPr lang="en-US" altLang="ko-KR" sz="800" b="0" i="0" u="none" strike="noStrike" baseline="0" dirty="0" smtClean="0">
                          <a:solidFill>
                            <a:srgbClr val="008000"/>
                          </a:solidFill>
                          <a:effectLst/>
                          <a:latin typeface="Arial Narrow" panose="020B0606020202030204" pitchFamily="34" charset="0"/>
                          <a:ea typeface="LG스마트체 Light" panose="020B0600000101010101" pitchFamily="50" charset="-127"/>
                        </a:rPr>
                        <a:t>(</a:t>
                      </a:r>
                      <a:r>
                        <a:rPr lang="ko-KR" altLang="en-US" sz="800" b="0" i="0" u="none" strike="noStrike" baseline="0" smtClean="0">
                          <a:solidFill>
                            <a:srgbClr val="008000"/>
                          </a:solidFill>
                          <a:effectLst/>
                          <a:latin typeface="Arial Narrow" panose="020B0606020202030204" pitchFamily="34" charset="0"/>
                          <a:ea typeface="LG스마트체 Light" panose="020B0600000101010101" pitchFamily="50" charset="-127"/>
                        </a:rPr>
                        <a:t>억원</a:t>
                      </a:r>
                      <a:r>
                        <a:rPr lang="en-US" altLang="ko-KR" sz="800" b="0" i="0" u="none" strike="noStrike" baseline="0" dirty="0" smtClean="0">
                          <a:solidFill>
                            <a:srgbClr val="008000"/>
                          </a:solidFill>
                          <a:effectLst/>
                          <a:latin typeface="Arial Narrow" panose="020B0606020202030204" pitchFamily="34" charset="0"/>
                          <a:ea typeface="LG스마트체 Light" panose="020B0600000101010101" pitchFamily="50" charset="-127"/>
                        </a:rPr>
                        <a:t>)</a:t>
                      </a:r>
                      <a:endParaRPr lang="ko-KR" altLang="en-US" sz="800" b="0" i="0" u="none" strike="noStrike" baseline="0" dirty="0">
                        <a:solidFill>
                          <a:srgbClr val="008000"/>
                        </a:solidFill>
                        <a:effectLst/>
                        <a:latin typeface="Arial Narrow" panose="020B0606020202030204" pitchFamily="34" charset="0"/>
                        <a:ea typeface="LG스마트체 Light" panose="020B0600000101010101" pitchFamily="50" charset="-127"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baseline="0" dirty="0" smtClean="0">
                          <a:solidFill>
                            <a:srgbClr val="008000"/>
                          </a:solidFill>
                          <a:effectLst/>
                          <a:latin typeface="Arial Narrow" panose="020B0606020202030204" pitchFamily="34" charset="0"/>
                          <a:ea typeface="LG스마트체 Light" panose="020B0600000101010101" pitchFamily="50" charset="-127"/>
                        </a:rPr>
                        <a:t>COI</a:t>
                      </a:r>
                    </a:p>
                    <a:p>
                      <a:pPr algn="ctr" fontAlgn="ctr"/>
                      <a:r>
                        <a:rPr lang="en-US" altLang="ko-KR" sz="800" b="0" i="0" u="none" strike="noStrike" baseline="0" dirty="0" smtClean="0">
                          <a:solidFill>
                            <a:srgbClr val="008000"/>
                          </a:solidFill>
                          <a:effectLst/>
                          <a:latin typeface="Arial Narrow" panose="020B0606020202030204" pitchFamily="34" charset="0"/>
                          <a:ea typeface="LG스마트체 Light" panose="020B0600000101010101" pitchFamily="50" charset="-127"/>
                        </a:rPr>
                        <a:t>(</a:t>
                      </a:r>
                      <a:r>
                        <a:rPr lang="ko-KR" altLang="en-US" sz="800" b="0" i="0" u="none" strike="noStrike" baseline="0" smtClean="0">
                          <a:solidFill>
                            <a:srgbClr val="008000"/>
                          </a:solidFill>
                          <a:effectLst/>
                          <a:latin typeface="Arial Narrow" panose="020B0606020202030204" pitchFamily="34" charset="0"/>
                          <a:ea typeface="LG스마트체 Light" panose="020B0600000101010101" pitchFamily="50" charset="-127"/>
                        </a:rPr>
                        <a:t>억원</a:t>
                      </a:r>
                      <a:r>
                        <a:rPr lang="en-US" altLang="ko-KR" sz="800" b="0" i="0" u="none" strike="noStrike" baseline="0" dirty="0" smtClean="0">
                          <a:solidFill>
                            <a:srgbClr val="008000"/>
                          </a:solidFill>
                          <a:effectLst/>
                          <a:latin typeface="Arial Narrow" panose="020B0606020202030204" pitchFamily="34" charset="0"/>
                          <a:ea typeface="LG스마트체 Light" panose="020B0600000101010101" pitchFamily="50" charset="-127"/>
                        </a:rPr>
                        <a:t>)</a:t>
                      </a:r>
                      <a:endParaRPr lang="ko-KR" altLang="en-US" sz="800" b="0" i="0" u="none" strike="noStrike" baseline="0" dirty="0">
                        <a:solidFill>
                          <a:srgbClr val="008000"/>
                        </a:solidFill>
                        <a:effectLst/>
                        <a:latin typeface="Arial Narrow" panose="020B0606020202030204" pitchFamily="34" charset="0"/>
                        <a:ea typeface="LG스마트체 Light" panose="020B0600000101010101" pitchFamily="50" charset="-127"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baseline="0" dirty="0" smtClean="0">
                          <a:solidFill>
                            <a:srgbClr val="008000"/>
                          </a:solidFill>
                          <a:effectLst/>
                          <a:latin typeface="Arial Narrow" panose="020B0606020202030204" pitchFamily="34" charset="0"/>
                          <a:ea typeface="LG스마트체 Light" panose="020B0600000101010101" pitchFamily="50" charset="-127"/>
                        </a:rPr>
                        <a:t>COI</a:t>
                      </a:r>
                    </a:p>
                    <a:p>
                      <a:pPr algn="ctr" fontAlgn="ctr"/>
                      <a:r>
                        <a:rPr lang="en-US" altLang="ko-KR" sz="800" b="0" i="0" u="none" strike="noStrike" baseline="0" dirty="0" smtClean="0">
                          <a:solidFill>
                            <a:srgbClr val="008000"/>
                          </a:solidFill>
                          <a:effectLst/>
                          <a:latin typeface="Arial Narrow" panose="020B0606020202030204" pitchFamily="34" charset="0"/>
                          <a:ea typeface="LG스마트체 Light" panose="020B0600000101010101" pitchFamily="50" charset="-127"/>
                        </a:rPr>
                        <a:t>(%)</a:t>
                      </a:r>
                      <a:endParaRPr lang="ko-KR" altLang="en-US" sz="800" b="0" i="0" u="none" strike="noStrike" baseline="0" dirty="0">
                        <a:solidFill>
                          <a:srgbClr val="008000"/>
                        </a:solidFill>
                        <a:effectLst/>
                        <a:latin typeface="Arial Narrow" panose="020B0606020202030204" pitchFamily="34" charset="0"/>
                        <a:ea typeface="LG스마트체 Light" panose="020B0600000101010101" pitchFamily="50" charset="-127"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9pPr>
                    </a:lstStyle>
                    <a:p>
                      <a:pPr algn="ctr" fontAlgn="ctr"/>
                      <a:r>
                        <a:rPr lang="en-US" sz="800" b="0" i="0" u="none" strike="noStrike" baseline="0" dirty="0" smtClean="0">
                          <a:solidFill>
                            <a:srgbClr val="008000"/>
                          </a:solidFill>
                          <a:effectLst/>
                          <a:latin typeface="Arial Narrow" panose="020B0606020202030204" pitchFamily="34" charset="0"/>
                          <a:ea typeface="LG스마트체 Light" panose="020B0600000101010101" pitchFamily="50" charset="-127"/>
                        </a:rPr>
                        <a:t>‘19</a:t>
                      </a:r>
                      <a:endParaRPr lang="en-US" sz="800" b="0" i="0" u="none" strike="noStrike" baseline="0" dirty="0">
                        <a:solidFill>
                          <a:srgbClr val="008000"/>
                        </a:solidFill>
                        <a:effectLst/>
                        <a:latin typeface="Arial Narrow" panose="020B0606020202030204" pitchFamily="34" charset="0"/>
                        <a:ea typeface="LG스마트체 Light" panose="020B0600000101010101" pitchFamily="50" charset="-127"/>
                      </a:endParaRPr>
                    </a:p>
                  </a:txBody>
                  <a:tcPr marL="18000" marR="18000" marT="18000" marB="18000" anchor="ctr"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9pPr>
                    </a:lstStyle>
                    <a:p>
                      <a:pPr algn="ctr" fontAlgn="ctr"/>
                      <a:r>
                        <a:rPr lang="en-US" altLang="ko-KR" sz="800" b="0" i="0" u="none" strike="noStrike" baseline="0" dirty="0" smtClean="0">
                          <a:solidFill>
                            <a:srgbClr val="008000"/>
                          </a:solidFill>
                          <a:effectLst/>
                          <a:latin typeface="Arial Narrow" panose="020B0606020202030204" pitchFamily="34" charset="0"/>
                          <a:ea typeface="LG스마트체 Light" panose="020B0600000101010101" pitchFamily="50" charset="-127"/>
                        </a:rPr>
                        <a:t>H/P</a:t>
                      </a:r>
                      <a:endParaRPr lang="ko-KR" altLang="en-US" sz="800" b="0" i="0" u="none" strike="noStrike" baseline="0" dirty="0">
                        <a:solidFill>
                          <a:srgbClr val="008000"/>
                        </a:solidFill>
                        <a:effectLst/>
                        <a:latin typeface="Arial Narrow" panose="020B0606020202030204" pitchFamily="34" charset="0"/>
                        <a:ea typeface="LG스마트체 Light" panose="020B0600000101010101" pitchFamily="50" charset="-127"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9pPr>
                    </a:lstStyle>
                    <a:p>
                      <a:pPr algn="ctr" fontAlgn="ctr"/>
                      <a:r>
                        <a:rPr lang="en-US" altLang="ko-KR" sz="800" b="0" i="0" u="none" strike="noStrike" baseline="0" dirty="0" smtClean="0">
                          <a:solidFill>
                            <a:srgbClr val="008000"/>
                          </a:solidFill>
                          <a:effectLst/>
                          <a:latin typeface="Arial Narrow" panose="020B0606020202030204" pitchFamily="34" charset="0"/>
                          <a:ea typeface="LG스마트체 Light" panose="020B0600000101010101" pitchFamily="50" charset="-127"/>
                        </a:rPr>
                        <a:t>0.1</a:t>
                      </a:r>
                      <a:endParaRPr lang="ko-KR" altLang="en-US" sz="800" b="0" i="0" u="none" strike="noStrike" baseline="0" dirty="0">
                        <a:solidFill>
                          <a:srgbClr val="008000"/>
                        </a:solidFill>
                        <a:effectLst/>
                        <a:latin typeface="Arial Narrow" panose="020B0606020202030204" pitchFamily="34" charset="0"/>
                        <a:ea typeface="LG스마트체 Light" panose="020B0600000101010101" pitchFamily="50" charset="-127"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baseline="0" dirty="0" smtClean="0">
                          <a:solidFill>
                            <a:srgbClr val="008000"/>
                          </a:solidFill>
                          <a:effectLst/>
                          <a:latin typeface="Arial Narrow" panose="020B0606020202030204" pitchFamily="34" charset="0"/>
                          <a:ea typeface="LG스마트체 Light" panose="020B0600000101010101" pitchFamily="50" charset="-127"/>
                        </a:rPr>
                        <a:t>7.3</a:t>
                      </a:r>
                      <a:endParaRPr lang="ko-KR" altLang="en-US" sz="800" b="0" i="0" u="none" strike="noStrike" baseline="0" dirty="0">
                        <a:solidFill>
                          <a:srgbClr val="008000"/>
                        </a:solidFill>
                        <a:effectLst/>
                        <a:latin typeface="Arial Narrow" panose="020B0606020202030204" pitchFamily="34" charset="0"/>
                        <a:ea typeface="LG스마트체 Light" panose="020B0600000101010101" pitchFamily="50" charset="-127"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baseline="0" dirty="0" smtClean="0">
                          <a:solidFill>
                            <a:srgbClr val="008000"/>
                          </a:solidFill>
                          <a:effectLst/>
                          <a:latin typeface="Arial Narrow" panose="020B0606020202030204" pitchFamily="34" charset="0"/>
                          <a:ea typeface="LG스마트체 Light" panose="020B0600000101010101" pitchFamily="50" charset="-127"/>
                        </a:rPr>
                        <a:t>0.8</a:t>
                      </a:r>
                      <a:endParaRPr lang="ko-KR" altLang="en-US" sz="800" b="0" i="0" u="none" strike="noStrike" baseline="0" dirty="0">
                        <a:solidFill>
                          <a:srgbClr val="008000"/>
                        </a:solidFill>
                        <a:effectLst/>
                        <a:latin typeface="Arial Narrow" panose="020B0606020202030204" pitchFamily="34" charset="0"/>
                        <a:ea typeface="LG스마트체 Light" panose="020B0600000101010101" pitchFamily="50" charset="-127"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baseline="0" dirty="0" smtClean="0">
                          <a:solidFill>
                            <a:srgbClr val="008000"/>
                          </a:solidFill>
                          <a:effectLst/>
                          <a:latin typeface="Arial Narrow" panose="020B0606020202030204" pitchFamily="34" charset="0"/>
                          <a:ea typeface="LG스마트체 Light" panose="020B0600000101010101" pitchFamily="50" charset="-127"/>
                        </a:rPr>
                        <a:t>10.6</a:t>
                      </a:r>
                      <a:endParaRPr lang="ko-KR" altLang="en-US" sz="800" b="0" i="0" u="none" strike="noStrike" baseline="0" dirty="0">
                        <a:solidFill>
                          <a:srgbClr val="008000"/>
                        </a:solidFill>
                        <a:effectLst/>
                        <a:latin typeface="Arial Narrow" panose="020B0606020202030204" pitchFamily="34" charset="0"/>
                        <a:ea typeface="LG스마트체 Light" panose="020B0600000101010101" pitchFamily="50" charset="-127"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9pPr>
                    </a:lstStyle>
                    <a:p>
                      <a:pPr algn="ctr" fontAlgn="ctr"/>
                      <a:r>
                        <a:rPr lang="en-US" sz="800" b="0" i="0" u="none" strike="noStrike" baseline="0" dirty="0" smtClean="0">
                          <a:solidFill>
                            <a:srgbClr val="008000"/>
                          </a:solidFill>
                          <a:effectLst/>
                          <a:latin typeface="Arial Narrow" panose="020B0606020202030204" pitchFamily="34" charset="0"/>
                          <a:ea typeface="LG스마트체 Light" panose="020B0600000101010101" pitchFamily="50" charset="-127"/>
                        </a:rPr>
                        <a:t>‘20</a:t>
                      </a:r>
                      <a:endParaRPr lang="en-US" sz="800" b="0" i="0" u="none" strike="noStrike" baseline="0" dirty="0">
                        <a:solidFill>
                          <a:srgbClr val="008000"/>
                        </a:solidFill>
                        <a:effectLst/>
                        <a:latin typeface="Arial Narrow" panose="020B0606020202030204" pitchFamily="34" charset="0"/>
                        <a:ea typeface="LG스마트체 Light" panose="020B0600000101010101" pitchFamily="50" charset="-127"/>
                      </a:endParaRPr>
                    </a:p>
                  </a:txBody>
                  <a:tcPr marL="18000" marR="18000" marT="18000" marB="18000" anchor="ctr"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9pPr>
                    </a:lstStyle>
                    <a:p>
                      <a:pPr algn="ctr" fontAlgn="ctr"/>
                      <a:r>
                        <a:rPr lang="en-US" altLang="ko-KR" sz="800" b="0" i="0" u="none" strike="noStrike" baseline="0" dirty="0" smtClean="0">
                          <a:solidFill>
                            <a:srgbClr val="008000"/>
                          </a:solidFill>
                          <a:effectLst/>
                          <a:latin typeface="Arial Narrow" panose="020B0606020202030204" pitchFamily="34" charset="0"/>
                          <a:ea typeface="LG스마트체 Light" panose="020B0600000101010101" pitchFamily="50" charset="-127"/>
                        </a:rPr>
                        <a:t>C/O</a:t>
                      </a:r>
                      <a:endParaRPr lang="ko-KR" altLang="en-US" sz="800" b="0" i="0" u="none" strike="noStrike" baseline="0" dirty="0">
                        <a:solidFill>
                          <a:srgbClr val="008000"/>
                        </a:solidFill>
                        <a:effectLst/>
                        <a:latin typeface="Arial Narrow" panose="020B0606020202030204" pitchFamily="34" charset="0"/>
                        <a:ea typeface="LG스마트체 Light" panose="020B0600000101010101" pitchFamily="50" charset="-127"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9pPr>
                    </a:lstStyle>
                    <a:p>
                      <a:pPr algn="ctr" fontAlgn="ctr"/>
                      <a:r>
                        <a:rPr lang="en-US" sz="800" b="0" i="0" u="none" strike="noStrike" baseline="0" dirty="0" smtClean="0">
                          <a:solidFill>
                            <a:srgbClr val="008000"/>
                          </a:solidFill>
                          <a:effectLst/>
                          <a:latin typeface="Arial Narrow" panose="020B0606020202030204" pitchFamily="34" charset="0"/>
                          <a:ea typeface="LG스마트체 Light" panose="020B0600000101010101" pitchFamily="50" charset="-127"/>
                        </a:rPr>
                        <a:t>0.3</a:t>
                      </a:r>
                      <a:endParaRPr lang="en-US" sz="800" b="0" i="0" u="none" strike="noStrike" baseline="0" dirty="0">
                        <a:solidFill>
                          <a:srgbClr val="008000"/>
                        </a:solidFill>
                        <a:effectLst/>
                        <a:latin typeface="Arial Narrow" panose="020B0606020202030204" pitchFamily="34" charset="0"/>
                        <a:ea typeface="LG스마트체 Light" panose="020B0600000101010101" pitchFamily="50" charset="-127"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baseline="0" dirty="0" smtClean="0">
                          <a:solidFill>
                            <a:srgbClr val="008000"/>
                          </a:solidFill>
                          <a:effectLst/>
                          <a:latin typeface="Arial Narrow" panose="020B0606020202030204" pitchFamily="34" charset="0"/>
                          <a:ea typeface="LG스마트체 Light" panose="020B0600000101010101" pitchFamily="50" charset="-127"/>
                        </a:rPr>
                        <a:t>18.8</a:t>
                      </a:r>
                      <a:endParaRPr lang="en-US" sz="800" b="0" i="0" u="none" strike="noStrike" baseline="0" dirty="0">
                        <a:solidFill>
                          <a:srgbClr val="008000"/>
                        </a:solidFill>
                        <a:effectLst/>
                        <a:latin typeface="Arial Narrow" panose="020B0606020202030204" pitchFamily="34" charset="0"/>
                        <a:ea typeface="LG스마트체 Light" panose="020B0600000101010101" pitchFamily="50" charset="-127"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baseline="0" dirty="0" smtClean="0">
                          <a:solidFill>
                            <a:srgbClr val="008000"/>
                          </a:solidFill>
                          <a:effectLst/>
                          <a:latin typeface="Arial Narrow" panose="020B0606020202030204" pitchFamily="34" charset="0"/>
                          <a:ea typeface="LG스마트체 Light" panose="020B0600000101010101" pitchFamily="50" charset="-127"/>
                        </a:rPr>
                        <a:t>2.8</a:t>
                      </a:r>
                      <a:endParaRPr lang="en-US" sz="800" b="0" i="0" u="none" strike="noStrike" baseline="0" dirty="0">
                        <a:solidFill>
                          <a:srgbClr val="008000"/>
                        </a:solidFill>
                        <a:effectLst/>
                        <a:latin typeface="Arial Narrow" panose="020B0606020202030204" pitchFamily="34" charset="0"/>
                        <a:ea typeface="LG스마트체 Light" panose="020B0600000101010101" pitchFamily="50" charset="-127"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baseline="0" dirty="0" smtClean="0">
                          <a:solidFill>
                            <a:srgbClr val="008000"/>
                          </a:solidFill>
                          <a:effectLst/>
                          <a:latin typeface="Arial Narrow" panose="020B0606020202030204" pitchFamily="34" charset="0"/>
                          <a:ea typeface="LG스마트체 Light" panose="020B0600000101010101" pitchFamily="50" charset="-127"/>
                        </a:rPr>
                        <a:t>15.1</a:t>
                      </a:r>
                      <a:endParaRPr lang="en-US" sz="800" b="0" i="0" u="none" strike="noStrike" baseline="0" dirty="0">
                        <a:solidFill>
                          <a:srgbClr val="008000"/>
                        </a:solidFill>
                        <a:effectLst/>
                        <a:latin typeface="Arial Narrow" panose="020B0606020202030204" pitchFamily="34" charset="0"/>
                        <a:ea typeface="LG스마트체 Light" panose="020B0600000101010101" pitchFamily="50" charset="-127"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9pPr>
                    </a:lstStyle>
                    <a:p>
                      <a:pPr algn="ctr" fontAlgn="ctr"/>
                      <a:r>
                        <a:rPr lang="en-US" sz="800" b="0" i="0" u="none" strike="noStrike" baseline="0" dirty="0" smtClean="0">
                          <a:solidFill>
                            <a:srgbClr val="008000"/>
                          </a:solidFill>
                          <a:effectLst/>
                          <a:latin typeface="Arial Narrow" panose="020B0606020202030204" pitchFamily="34" charset="0"/>
                          <a:ea typeface="LG스마트체 Light" panose="020B0600000101010101" pitchFamily="50" charset="-127"/>
                        </a:rPr>
                        <a:t>‘21</a:t>
                      </a:r>
                      <a:endParaRPr lang="en-US" sz="800" b="0" i="0" u="none" strike="noStrike" baseline="0" dirty="0">
                        <a:solidFill>
                          <a:srgbClr val="008000"/>
                        </a:solidFill>
                        <a:effectLst/>
                        <a:latin typeface="Arial Narrow" panose="020B0606020202030204" pitchFamily="34" charset="0"/>
                        <a:ea typeface="LG스마트체 Light" panose="020B0600000101010101" pitchFamily="50" charset="-127"/>
                      </a:endParaRPr>
                    </a:p>
                  </a:txBody>
                  <a:tcPr marL="18000" marR="18000" marT="18000" marB="18000" anchor="ctr"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9pPr>
                    </a:lstStyle>
                    <a:p>
                      <a:pPr algn="ctr" fontAlgn="ctr"/>
                      <a:r>
                        <a:rPr lang="en-US" altLang="ko-KR" sz="800" b="0" i="0" u="none" strike="noStrike" baseline="0" dirty="0" smtClean="0">
                          <a:solidFill>
                            <a:srgbClr val="008000"/>
                          </a:solidFill>
                          <a:effectLst/>
                          <a:latin typeface="Arial Narrow" panose="020B0606020202030204" pitchFamily="34" charset="0"/>
                          <a:ea typeface="LG스마트체 Light" panose="020B0600000101010101" pitchFamily="50" charset="-127"/>
                        </a:rPr>
                        <a:t>C/O</a:t>
                      </a:r>
                      <a:endParaRPr lang="ko-KR" altLang="en-US" sz="800" b="0" i="0" u="none" strike="noStrike" baseline="0" dirty="0">
                        <a:solidFill>
                          <a:srgbClr val="008000"/>
                        </a:solidFill>
                        <a:effectLst/>
                        <a:latin typeface="Arial Narrow" panose="020B0606020202030204" pitchFamily="34" charset="0"/>
                        <a:ea typeface="LG스마트체 Light" panose="020B0600000101010101" pitchFamily="50" charset="-127"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9pPr>
                    </a:lstStyle>
                    <a:p>
                      <a:pPr algn="ctr" fontAlgn="ctr"/>
                      <a:r>
                        <a:rPr lang="en-US" sz="800" b="0" i="0" u="none" strike="noStrike" baseline="0" dirty="0" smtClean="0">
                          <a:solidFill>
                            <a:srgbClr val="008000"/>
                          </a:solidFill>
                          <a:effectLst/>
                          <a:latin typeface="Arial Narrow" panose="020B0606020202030204" pitchFamily="34" charset="0"/>
                          <a:ea typeface="LG스마트체 Light" panose="020B0600000101010101" pitchFamily="50" charset="-127"/>
                        </a:rPr>
                        <a:t>0.2</a:t>
                      </a:r>
                      <a:endParaRPr lang="en-US" sz="800" b="0" i="0" u="none" strike="noStrike" baseline="0" dirty="0">
                        <a:solidFill>
                          <a:srgbClr val="008000"/>
                        </a:solidFill>
                        <a:effectLst/>
                        <a:latin typeface="Arial Narrow" panose="020B0606020202030204" pitchFamily="34" charset="0"/>
                        <a:ea typeface="LG스마트체 Light" panose="020B0600000101010101" pitchFamily="50" charset="-127"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baseline="0" dirty="0" smtClean="0">
                          <a:solidFill>
                            <a:srgbClr val="008000"/>
                          </a:solidFill>
                          <a:effectLst/>
                          <a:latin typeface="Arial Narrow" panose="020B0606020202030204" pitchFamily="34" charset="0"/>
                          <a:ea typeface="LG스마트체 Light" panose="020B0600000101010101" pitchFamily="50" charset="-127"/>
                        </a:rPr>
                        <a:t>13.3</a:t>
                      </a:r>
                      <a:endParaRPr lang="en-US" sz="800" b="0" i="0" u="none" strike="noStrike" baseline="0" dirty="0">
                        <a:solidFill>
                          <a:srgbClr val="008000"/>
                        </a:solidFill>
                        <a:effectLst/>
                        <a:latin typeface="Arial Narrow" panose="020B0606020202030204" pitchFamily="34" charset="0"/>
                        <a:ea typeface="LG스마트체 Light" panose="020B0600000101010101" pitchFamily="50" charset="-127"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baseline="0" dirty="0" smtClean="0">
                          <a:solidFill>
                            <a:srgbClr val="008000"/>
                          </a:solidFill>
                          <a:effectLst/>
                          <a:latin typeface="Arial Narrow" panose="020B0606020202030204" pitchFamily="34" charset="0"/>
                          <a:ea typeface="LG스마트체 Light" panose="020B0600000101010101" pitchFamily="50" charset="-127"/>
                        </a:rPr>
                        <a:t>0.4</a:t>
                      </a:r>
                      <a:endParaRPr lang="en-US" sz="800" b="0" i="0" u="none" strike="noStrike" baseline="0" dirty="0">
                        <a:solidFill>
                          <a:srgbClr val="008000"/>
                        </a:solidFill>
                        <a:effectLst/>
                        <a:latin typeface="Arial Narrow" panose="020B0606020202030204" pitchFamily="34" charset="0"/>
                        <a:ea typeface="LG스마트체 Light" panose="020B0600000101010101" pitchFamily="50" charset="-127"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baseline="0" dirty="0" smtClean="0">
                          <a:solidFill>
                            <a:srgbClr val="008000"/>
                          </a:solidFill>
                          <a:effectLst/>
                          <a:latin typeface="Arial Narrow" panose="020B0606020202030204" pitchFamily="34" charset="0"/>
                          <a:ea typeface="LG스마트체 Light" panose="020B0600000101010101" pitchFamily="50" charset="-127"/>
                        </a:rPr>
                        <a:t>3.2</a:t>
                      </a:r>
                      <a:endParaRPr lang="en-US" sz="800" b="0" i="0" u="none" strike="noStrike" baseline="0" dirty="0">
                        <a:solidFill>
                          <a:srgbClr val="008000"/>
                        </a:solidFill>
                        <a:effectLst/>
                        <a:latin typeface="Arial Narrow" panose="020B0606020202030204" pitchFamily="34" charset="0"/>
                        <a:ea typeface="LG스마트체 Light" panose="020B0600000101010101" pitchFamily="50" charset="-127"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baseline="0" dirty="0" smtClean="0">
                          <a:solidFill>
                            <a:srgbClr val="008000"/>
                          </a:solidFill>
                          <a:effectLst/>
                          <a:latin typeface="Arial Narrow" panose="020B0606020202030204" pitchFamily="34" charset="0"/>
                          <a:ea typeface="LG스마트체 Light" panose="020B0600000101010101" pitchFamily="50" charset="-127"/>
                        </a:rPr>
                        <a:t>‘22</a:t>
                      </a:r>
                      <a:endParaRPr lang="en-US" sz="800" b="0" i="0" u="none" strike="noStrike" baseline="0" dirty="0">
                        <a:solidFill>
                          <a:srgbClr val="008000"/>
                        </a:solidFill>
                        <a:effectLst/>
                        <a:latin typeface="Arial Narrow" panose="020B0606020202030204" pitchFamily="34" charset="0"/>
                        <a:ea typeface="LG스마트체 Light" panose="020B0600000101010101" pitchFamily="50" charset="-127"/>
                      </a:endParaRPr>
                    </a:p>
                  </a:txBody>
                  <a:tcPr marL="18000" marR="18000" marT="18000" marB="18000" anchor="ctr"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9pPr>
                    </a:lstStyle>
                    <a:p>
                      <a:pPr algn="ctr" fontAlgn="ctr"/>
                      <a:r>
                        <a:rPr lang="en-US" sz="800" b="0" i="0" u="none" strike="noStrike" baseline="0" dirty="0" smtClean="0">
                          <a:solidFill>
                            <a:srgbClr val="008000"/>
                          </a:solidFill>
                          <a:effectLst/>
                          <a:latin typeface="Arial Narrow" panose="020B0606020202030204" pitchFamily="34" charset="0"/>
                          <a:ea typeface="LG스마트체 Light" panose="020B0600000101010101" pitchFamily="50" charset="-127"/>
                        </a:rPr>
                        <a:t>C/O</a:t>
                      </a:r>
                      <a:endParaRPr lang="en-US" sz="800" b="0" i="0" u="none" strike="noStrike" baseline="0" dirty="0">
                        <a:solidFill>
                          <a:srgbClr val="008000"/>
                        </a:solidFill>
                        <a:effectLst/>
                        <a:latin typeface="Arial Narrow" panose="020B0606020202030204" pitchFamily="34" charset="0"/>
                        <a:ea typeface="LG스마트체 Light" panose="020B0600000101010101" pitchFamily="50" charset="-127"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baseline="0" dirty="0" smtClean="0">
                          <a:solidFill>
                            <a:srgbClr val="008000"/>
                          </a:solidFill>
                          <a:effectLst/>
                          <a:latin typeface="Arial Narrow" panose="020B0606020202030204" pitchFamily="34" charset="0"/>
                          <a:ea typeface="LG스마트체 Light" panose="020B0600000101010101" pitchFamily="50" charset="-127"/>
                        </a:rPr>
                        <a:t>0.1</a:t>
                      </a:r>
                      <a:endParaRPr lang="en-US" sz="800" b="0" i="0" u="none" strike="noStrike" baseline="0" dirty="0">
                        <a:solidFill>
                          <a:srgbClr val="008000"/>
                        </a:solidFill>
                        <a:effectLst/>
                        <a:latin typeface="Arial Narrow" panose="020B0606020202030204" pitchFamily="34" charset="0"/>
                        <a:ea typeface="LG스마트체 Light" panose="020B0600000101010101" pitchFamily="50" charset="-127"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baseline="0" dirty="0" smtClean="0">
                          <a:solidFill>
                            <a:srgbClr val="008000"/>
                          </a:solidFill>
                          <a:effectLst/>
                          <a:latin typeface="Arial Narrow" panose="020B0606020202030204" pitchFamily="34" charset="0"/>
                          <a:ea typeface="LG스마트체 Light" panose="020B0600000101010101" pitchFamily="50" charset="-127"/>
                        </a:rPr>
                        <a:t>6.9</a:t>
                      </a:r>
                      <a:endParaRPr lang="en-US" sz="800" b="0" i="0" u="none" strike="noStrike" baseline="0" dirty="0">
                        <a:solidFill>
                          <a:srgbClr val="008000"/>
                        </a:solidFill>
                        <a:effectLst/>
                        <a:latin typeface="Arial Narrow" panose="020B0606020202030204" pitchFamily="34" charset="0"/>
                        <a:ea typeface="LG스마트체 Light" panose="020B0600000101010101" pitchFamily="50" charset="-127"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baseline="0" dirty="0" smtClean="0">
                          <a:solidFill>
                            <a:srgbClr val="008000"/>
                          </a:solidFill>
                          <a:effectLst/>
                          <a:latin typeface="Arial Narrow" panose="020B0606020202030204" pitchFamily="34" charset="0"/>
                          <a:ea typeface="LG스마트체 Light" panose="020B0600000101010101" pitchFamily="50" charset="-127"/>
                        </a:rPr>
                        <a:t>0.2</a:t>
                      </a:r>
                      <a:endParaRPr lang="en-US" sz="800" b="0" i="0" u="none" strike="noStrike" baseline="0" dirty="0">
                        <a:solidFill>
                          <a:srgbClr val="008000"/>
                        </a:solidFill>
                        <a:effectLst/>
                        <a:latin typeface="Arial Narrow" panose="020B0606020202030204" pitchFamily="34" charset="0"/>
                        <a:ea typeface="LG스마트체 Light" panose="020B0600000101010101" pitchFamily="50" charset="-127"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baseline="0" dirty="0" smtClean="0">
                          <a:solidFill>
                            <a:srgbClr val="008000"/>
                          </a:solidFill>
                          <a:effectLst/>
                          <a:latin typeface="Arial Narrow" panose="020B0606020202030204" pitchFamily="34" charset="0"/>
                          <a:ea typeface="LG스마트체 Light" panose="020B0600000101010101" pitchFamily="50" charset="-127"/>
                        </a:rPr>
                        <a:t>2.7</a:t>
                      </a:r>
                      <a:endParaRPr lang="en-US" sz="800" b="0" i="0" u="none" strike="noStrike" baseline="0" dirty="0">
                        <a:solidFill>
                          <a:srgbClr val="008000"/>
                        </a:solidFill>
                        <a:effectLst/>
                        <a:latin typeface="Arial Narrow" panose="020B0606020202030204" pitchFamily="34" charset="0"/>
                        <a:ea typeface="LG스마트체 Light" panose="020B0600000101010101" pitchFamily="50" charset="-127"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fontAlgn="ctr"/>
                      <a:endParaRPr lang="en-US" sz="800" b="0" i="0" u="none" strike="noStrike" baseline="0" dirty="0">
                        <a:solidFill>
                          <a:srgbClr val="008000"/>
                        </a:solidFill>
                        <a:effectLst/>
                        <a:latin typeface="Arial Narrow" panose="020B0606020202030204" pitchFamily="34" charset="0"/>
                        <a:ea typeface="LG스마트체 Light" panose="020B0600000101010101" pitchFamily="50" charset="-127"/>
                      </a:endParaRPr>
                    </a:p>
                  </a:txBody>
                  <a:tcPr marL="18000" marR="18000" marT="18000" marB="18000"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800" b="0" i="0" u="none" strike="noStrike" baseline="0" dirty="0">
                        <a:solidFill>
                          <a:srgbClr val="008000"/>
                        </a:solidFill>
                        <a:effectLst/>
                        <a:latin typeface="Arial Narrow" panose="020B0606020202030204" pitchFamily="34" charset="0"/>
                        <a:ea typeface="LG스마트체 Light" panose="020B0600000101010101" pitchFamily="50" charset="-127"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baseline="0" dirty="0" smtClean="0">
                          <a:solidFill>
                            <a:srgbClr val="008000"/>
                          </a:solidFill>
                          <a:effectLst/>
                          <a:latin typeface="Arial Narrow" panose="020B0606020202030204" pitchFamily="34" charset="0"/>
                          <a:ea typeface="LG스마트체 Light" panose="020B0600000101010101" pitchFamily="50" charset="-127"/>
                        </a:rPr>
                        <a:t>0.9</a:t>
                      </a:r>
                      <a:endParaRPr lang="en-US" sz="800" b="0" i="0" u="none" strike="noStrike" baseline="0" dirty="0">
                        <a:solidFill>
                          <a:srgbClr val="008000"/>
                        </a:solidFill>
                        <a:effectLst/>
                        <a:latin typeface="Arial Narrow" panose="020B0606020202030204" pitchFamily="34" charset="0"/>
                        <a:ea typeface="LG스마트체 Light" panose="020B0600000101010101" pitchFamily="50" charset="-127"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baseline="0" dirty="0" smtClean="0">
                          <a:solidFill>
                            <a:srgbClr val="008000"/>
                          </a:solidFill>
                          <a:effectLst/>
                          <a:latin typeface="Arial Narrow" panose="020B0606020202030204" pitchFamily="34" charset="0"/>
                          <a:ea typeface="LG스마트체 Light" panose="020B0600000101010101" pitchFamily="50" charset="-127"/>
                        </a:rPr>
                        <a:t>46.3</a:t>
                      </a:r>
                      <a:endParaRPr lang="en-US" sz="800" b="0" i="0" u="none" strike="noStrike" baseline="0" dirty="0">
                        <a:solidFill>
                          <a:srgbClr val="008000"/>
                        </a:solidFill>
                        <a:effectLst/>
                        <a:latin typeface="Arial Narrow" panose="020B0606020202030204" pitchFamily="34" charset="0"/>
                        <a:ea typeface="LG스마트체 Light" panose="020B0600000101010101" pitchFamily="50" charset="-127"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baseline="0" dirty="0" smtClean="0">
                          <a:solidFill>
                            <a:srgbClr val="008000"/>
                          </a:solidFill>
                          <a:effectLst/>
                          <a:latin typeface="Arial Narrow" panose="020B0606020202030204" pitchFamily="34" charset="0"/>
                          <a:ea typeface="LG스마트체 Light" panose="020B0600000101010101" pitchFamily="50" charset="-127"/>
                        </a:rPr>
                        <a:t>4.2</a:t>
                      </a:r>
                      <a:endParaRPr lang="en-US" sz="800" b="0" i="0" u="none" strike="noStrike" baseline="0" dirty="0">
                        <a:solidFill>
                          <a:srgbClr val="008000"/>
                        </a:solidFill>
                        <a:effectLst/>
                        <a:latin typeface="Arial Narrow" panose="020B0606020202030204" pitchFamily="34" charset="0"/>
                        <a:ea typeface="LG스마트체 Light" panose="020B0600000101010101" pitchFamily="50" charset="-127"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800" b="0" i="0" u="none" strike="noStrike" baseline="0" dirty="0">
                        <a:solidFill>
                          <a:srgbClr val="008000"/>
                        </a:solidFill>
                        <a:effectLst/>
                        <a:latin typeface="Arial Narrow" panose="020B0606020202030204" pitchFamily="34" charset="0"/>
                        <a:ea typeface="LG스마트체 Light" panose="020B0600000101010101" pitchFamily="50" charset="-127"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82" name="Text Box 2"/>
          <p:cNvSpPr txBox="1">
            <a:spLocks noChangeArrowheads="1"/>
          </p:cNvSpPr>
          <p:nvPr/>
        </p:nvSpPr>
        <p:spPr bwMode="auto">
          <a:xfrm>
            <a:off x="39916" y="107716"/>
            <a:ext cx="3403743" cy="380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ctr" anchorCtr="0">
            <a:spAutoFit/>
          </a:bodyPr>
          <a:lstStyle/>
          <a:p>
            <a:pPr fontAlgn="ctr"/>
            <a:r>
              <a:rPr lang="ko-KR" altLang="en-US" sz="2000" b="1" dirty="0" smtClean="0">
                <a:latin typeface="Arial Narrow" panose="020B0606020202030204" pitchFamily="34" charset="0"/>
                <a:ea typeface="LG스마트체2.0 Regular" panose="020B0600000101010101" pitchFamily="50" charset="-127"/>
              </a:rPr>
              <a:t>유첨</a:t>
            </a:r>
            <a:r>
              <a:rPr lang="en-US" altLang="ko-KR" sz="2000" b="1" dirty="0" smtClean="0">
                <a:latin typeface="Arial Narrow" panose="020B0606020202030204" pitchFamily="34" charset="0"/>
                <a:ea typeface="LG스마트체2.0 Regular" panose="020B0600000101010101" pitchFamily="50" charset="-127"/>
              </a:rPr>
              <a:t>. </a:t>
            </a:r>
            <a:r>
              <a:rPr lang="ko-KR" altLang="en-US" sz="2000" b="1" smtClean="0">
                <a:latin typeface="Arial Narrow" panose="020B0606020202030204" pitchFamily="34" charset="0"/>
                <a:ea typeface="LG스마트체2.0 Regular" panose="020B0600000101010101" pitchFamily="50" charset="-127"/>
              </a:rPr>
              <a:t>시그니처 제품 경쟁력 비교</a:t>
            </a:r>
            <a:endParaRPr lang="ko-KR" altLang="en-US" sz="2000" b="1" dirty="0">
              <a:latin typeface="Arial Narrow" panose="020B0606020202030204" pitchFamily="34" charset="0"/>
              <a:ea typeface="LG스마트체2.0 Regular" panose="020B0600000101010101" pitchFamily="50" charset="-127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8690065" y="106850"/>
            <a:ext cx="1177173" cy="380480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pPr algn="ctr" defTabSz="1039033"/>
            <a:r>
              <a:rPr lang="en-US" altLang="ko-KR" sz="1000" dirty="0" smtClean="0">
                <a:latin typeface="Arial Narrow" panose="020B0606020202030204" pitchFamily="34" charset="0"/>
                <a:ea typeface="LG스마트체 Light" panose="020B0600000101010101" pitchFamily="50" charset="-127"/>
              </a:rPr>
              <a:t>2023. 07. 10</a:t>
            </a:r>
          </a:p>
          <a:p>
            <a:pPr algn="ctr" defTabSz="1039033"/>
            <a:r>
              <a:rPr lang="en-US" altLang="ko-KR" sz="1000" dirty="0" smtClean="0">
                <a:latin typeface="Arial Narrow" panose="020B0606020202030204" pitchFamily="34" charset="0"/>
                <a:ea typeface="LG스마트체 Light" panose="020B0600000101010101" pitchFamily="50" charset="-127"/>
              </a:rPr>
              <a:t>RAC</a:t>
            </a:r>
            <a:r>
              <a:rPr lang="ko-KR" altLang="en-US" sz="1000" smtClean="0">
                <a:latin typeface="Arial Narrow" panose="020B0606020202030204" pitchFamily="34" charset="0"/>
                <a:ea typeface="LG스마트체 Light" panose="020B0600000101010101" pitchFamily="50" charset="-127"/>
              </a:rPr>
              <a:t>스탠드개발</a:t>
            </a:r>
            <a:r>
              <a:rPr lang="en-US" altLang="ko-KR" sz="1000" dirty="0" smtClean="0">
                <a:latin typeface="Arial Narrow" panose="020B0606020202030204" pitchFamily="34" charset="0"/>
                <a:ea typeface="LG스마트체 Light" panose="020B0600000101010101" pitchFamily="50" charset="-127"/>
              </a:rPr>
              <a:t>project</a:t>
            </a:r>
            <a:endParaRPr lang="ko-KR" altLang="en-US" sz="1000" dirty="0">
              <a:latin typeface="Arial Narrow" panose="020B0606020202030204" pitchFamily="34" charset="0"/>
              <a:ea typeface="LG스마트체 Light" panose="020B0600000101010101" pitchFamily="50" charset="-127"/>
            </a:endParaRPr>
          </a:p>
        </p:txBody>
      </p:sp>
      <p:pic>
        <p:nvPicPr>
          <p:cNvPr id="88" name="그림 8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34601" y="1554255"/>
            <a:ext cx="199547" cy="900000"/>
          </a:xfrm>
          <a:prstGeom prst="rect">
            <a:avLst/>
          </a:prstGeom>
        </p:spPr>
      </p:pic>
      <p:pic>
        <p:nvPicPr>
          <p:cNvPr id="89" name="그림 8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14651" y="1554255"/>
            <a:ext cx="199547" cy="900000"/>
          </a:xfrm>
          <a:prstGeom prst="rect">
            <a:avLst/>
          </a:prstGeom>
        </p:spPr>
      </p:pic>
      <p:sp>
        <p:nvSpPr>
          <p:cNvPr id="90" name="TextBox 89"/>
          <p:cNvSpPr txBox="1"/>
          <p:nvPr/>
        </p:nvSpPr>
        <p:spPr>
          <a:xfrm>
            <a:off x="4380851" y="6710175"/>
            <a:ext cx="301365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just" defTabSz="1039033"/>
            <a:r>
              <a:rPr lang="en-US" altLang="ko-KR" sz="800" dirty="0" smtClean="0">
                <a:solidFill>
                  <a:srgbClr val="008000"/>
                </a:solidFill>
                <a:ea typeface="LG스마트체 Regular" panose="020B0600000101010101" pitchFamily="50" charset="-127"/>
              </a:rPr>
              <a:t>1,705</a:t>
            </a:r>
            <a:r>
              <a:rPr lang="ko-KR" altLang="en-US" sz="800" smtClean="0">
                <a:solidFill>
                  <a:srgbClr val="008000"/>
                </a:solidFill>
                <a:ea typeface="LG스마트체 Regular" panose="020B0600000101010101" pitchFamily="50" charset="-127"/>
              </a:rPr>
              <a:t>대</a:t>
            </a:r>
            <a:endParaRPr lang="ko-KR" altLang="en-US" sz="800" dirty="0">
              <a:solidFill>
                <a:srgbClr val="008000"/>
              </a:solidFill>
              <a:ea typeface="LG스마트체 Regular" panose="020B0600000101010101" pitchFamily="50" charset="-127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5047886" y="6270819"/>
            <a:ext cx="461665" cy="369332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 defTabSz="1039033">
              <a:defRPr sz="800">
                <a:solidFill>
                  <a:srgbClr val="008000"/>
                </a:solidFill>
                <a:latin typeface="Arial Narrow" panose="020B0606020202030204" pitchFamily="34" charset="0"/>
                <a:ea typeface="LG스마트체 Light" panose="020B0600000101010101" pitchFamily="50" charset="-127"/>
              </a:defRPr>
            </a:lvl1pPr>
          </a:lstStyle>
          <a:p>
            <a:r>
              <a:rPr lang="ko-KR" altLang="en-US" dirty="0" err="1"/>
              <a:t>스</a:t>
            </a:r>
            <a:r>
              <a:rPr lang="en-US" altLang="ko-KR" dirty="0"/>
              <a:t>: 761</a:t>
            </a:r>
            <a:r>
              <a:rPr lang="ko-KR" altLang="en-US"/>
              <a:t>천원</a:t>
            </a:r>
            <a:endParaRPr lang="en-US" altLang="ko-KR" dirty="0"/>
          </a:p>
          <a:p>
            <a:r>
              <a:rPr lang="ko-KR" altLang="en-US" dirty="0"/>
              <a:t>외</a:t>
            </a:r>
            <a:r>
              <a:rPr lang="en-US" altLang="ko-KR" dirty="0"/>
              <a:t>: 430</a:t>
            </a:r>
            <a:r>
              <a:rPr lang="ko-KR" altLang="en-US"/>
              <a:t>천원</a:t>
            </a:r>
            <a:endParaRPr lang="en-US" altLang="ko-KR" dirty="0"/>
          </a:p>
          <a:p>
            <a:r>
              <a:rPr lang="ko-KR" altLang="en-US" dirty="0"/>
              <a:t>조</a:t>
            </a:r>
            <a:r>
              <a:rPr lang="en-US" altLang="ko-KR" dirty="0"/>
              <a:t>: 195</a:t>
            </a:r>
            <a:r>
              <a:rPr lang="ko-KR" altLang="en-US"/>
              <a:t>천원</a:t>
            </a:r>
            <a:endParaRPr lang="ko-KR" altLang="en-US" dirty="0"/>
          </a:p>
        </p:txBody>
      </p:sp>
      <p:sp>
        <p:nvSpPr>
          <p:cNvPr id="93" name="TextBox 92"/>
          <p:cNvSpPr txBox="1"/>
          <p:nvPr/>
        </p:nvSpPr>
        <p:spPr>
          <a:xfrm>
            <a:off x="2682470" y="6294163"/>
            <a:ext cx="971420" cy="369332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pPr algn="ctr" defTabSz="1039033"/>
            <a:r>
              <a:rPr lang="ko-KR" altLang="en-US" sz="800" dirty="0" smtClean="0">
                <a:solidFill>
                  <a:srgbClr val="008000"/>
                </a:solidFill>
                <a:ea typeface="LG스마트체 Regular" panose="020B0600000101010101" pitchFamily="50" charset="-127"/>
              </a:rPr>
              <a:t>갤러리</a:t>
            </a:r>
            <a:r>
              <a:rPr lang="en-US" altLang="ko-KR" sz="800" dirty="0" smtClean="0">
                <a:solidFill>
                  <a:srgbClr val="008000"/>
                </a:solidFill>
                <a:ea typeface="LG스마트체 Regular" panose="020B0600000101010101" pitchFamily="50" charset="-127"/>
              </a:rPr>
              <a:t>1 </a:t>
            </a:r>
          </a:p>
          <a:p>
            <a:pPr algn="ctr" defTabSz="1039033"/>
            <a:r>
              <a:rPr lang="ko-KR" altLang="en-US" sz="800" dirty="0" smtClean="0">
                <a:solidFill>
                  <a:srgbClr val="008000"/>
                </a:solidFill>
                <a:ea typeface="LG스마트체 Regular" panose="020B0600000101010101" pitchFamily="50" charset="-127"/>
              </a:rPr>
              <a:t>스탠드 </a:t>
            </a:r>
            <a:r>
              <a:rPr lang="en-US" altLang="ko-KR" sz="800" dirty="0" smtClean="0">
                <a:solidFill>
                  <a:srgbClr val="008000"/>
                </a:solidFill>
                <a:ea typeface="LG스마트체 Regular" panose="020B0600000101010101" pitchFamily="50" charset="-127"/>
              </a:rPr>
              <a:t>619 / </a:t>
            </a:r>
            <a:r>
              <a:rPr lang="ko-KR" altLang="en-US" sz="800" smtClean="0">
                <a:solidFill>
                  <a:srgbClr val="008000"/>
                </a:solidFill>
                <a:ea typeface="LG스마트체 Regular" panose="020B0600000101010101" pitchFamily="50" charset="-127"/>
              </a:rPr>
              <a:t>실외기 </a:t>
            </a:r>
            <a:r>
              <a:rPr lang="en-US" altLang="ko-KR" sz="800" dirty="0" smtClean="0">
                <a:solidFill>
                  <a:srgbClr val="008000"/>
                </a:solidFill>
                <a:ea typeface="LG스마트체 Regular" panose="020B0600000101010101" pitchFamily="50" charset="-127"/>
              </a:rPr>
              <a:t>435 </a:t>
            </a:r>
          </a:p>
          <a:p>
            <a:pPr algn="ctr" defTabSz="1039033"/>
            <a:r>
              <a:rPr lang="en-US" altLang="ko-KR" sz="800" dirty="0" smtClean="0">
                <a:solidFill>
                  <a:srgbClr val="008000"/>
                </a:solidFill>
                <a:ea typeface="LG스마트체 Regular" panose="020B0600000101010101" pitchFamily="50" charset="-127"/>
              </a:rPr>
              <a:t>(‘21</a:t>
            </a:r>
            <a:r>
              <a:rPr lang="ko-KR" altLang="en-US" sz="800" smtClean="0">
                <a:solidFill>
                  <a:srgbClr val="008000"/>
                </a:solidFill>
                <a:ea typeface="LG스마트체 Regular" panose="020B0600000101010101" pitchFamily="50" charset="-127"/>
              </a:rPr>
              <a:t>년 경쟁력 분석</a:t>
            </a:r>
            <a:r>
              <a:rPr lang="en-US" altLang="ko-KR" sz="800" dirty="0" smtClean="0">
                <a:solidFill>
                  <a:srgbClr val="008000"/>
                </a:solidFill>
                <a:ea typeface="LG스마트체 Regular" panose="020B0600000101010101" pitchFamily="50" charset="-127"/>
              </a:rPr>
              <a:t>)</a:t>
            </a:r>
            <a:endParaRPr lang="ko-KR" altLang="en-US" sz="800" dirty="0">
              <a:solidFill>
                <a:srgbClr val="008000"/>
              </a:solidFill>
              <a:ea typeface="LG스마트체 Regular" panose="020B0600000101010101" pitchFamily="50" charset="-127"/>
            </a:endParaRPr>
          </a:p>
        </p:txBody>
      </p:sp>
      <p:pic>
        <p:nvPicPr>
          <p:cNvPr id="1032" name="Picture 8" descr="스탠드 에어컨 + 벽걸이 에어컨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83" t="7368" r="23051" b="4533"/>
          <a:stretch/>
        </p:blipFill>
        <p:spPr bwMode="auto">
          <a:xfrm>
            <a:off x="1853510" y="1017872"/>
            <a:ext cx="1224934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5" name="TextBox 94"/>
          <p:cNvSpPr txBox="1"/>
          <p:nvPr/>
        </p:nvSpPr>
        <p:spPr>
          <a:xfrm>
            <a:off x="2155796" y="582688"/>
            <a:ext cx="620363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just" defTabSz="1039033"/>
            <a:r>
              <a:rPr lang="en-US" altLang="ko-KR" sz="800" dirty="0">
                <a:solidFill>
                  <a:srgbClr val="008000"/>
                </a:solidFill>
                <a:ea typeface="LG스마트체 Regular" panose="020B0600000101010101" pitchFamily="50" charset="-127"/>
              </a:rPr>
              <a:t>AF25BX936CFN</a:t>
            </a:r>
            <a:endParaRPr lang="ko-KR" altLang="en-US" sz="800" dirty="0">
              <a:solidFill>
                <a:srgbClr val="008000"/>
              </a:solidFill>
              <a:ea typeface="LG스마트체 Regular" panose="020B0600000101010101" pitchFamily="50" charset="-127"/>
            </a:endParaRPr>
          </a:p>
        </p:txBody>
      </p:sp>
      <p:sp>
        <p:nvSpPr>
          <p:cNvPr id="96" name="타원 95"/>
          <p:cNvSpPr/>
          <p:nvPr/>
        </p:nvSpPr>
        <p:spPr>
          <a:xfrm>
            <a:off x="5477667" y="5399422"/>
            <a:ext cx="144000" cy="144000"/>
          </a:xfrm>
          <a:prstGeom prst="ellipse">
            <a:avLst/>
          </a:prstGeom>
          <a:solidFill>
            <a:srgbClr val="0080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fontAlgn="base" latinLnBrk="0">
              <a:spcBef>
                <a:spcPct val="50000"/>
              </a:spcBef>
              <a:spcAft>
                <a:spcPct val="0"/>
              </a:spcAft>
            </a:pPr>
            <a:endParaRPr kumimoji="1" lang="ko-KR" altLang="en-US" sz="1100" b="1" kern="0">
              <a:solidFill>
                <a:srgbClr val="FFFFFF"/>
              </a:solidFill>
              <a:latin typeface="굴림"/>
              <a:ea typeface="굴림"/>
            </a:endParaRPr>
          </a:p>
        </p:txBody>
      </p:sp>
      <p:sp>
        <p:nvSpPr>
          <p:cNvPr id="97" name="타원 96"/>
          <p:cNvSpPr/>
          <p:nvPr/>
        </p:nvSpPr>
        <p:spPr>
          <a:xfrm>
            <a:off x="5477667" y="5604220"/>
            <a:ext cx="144000" cy="144000"/>
          </a:xfrm>
          <a:prstGeom prst="ellipse">
            <a:avLst/>
          </a:prstGeom>
          <a:solidFill>
            <a:srgbClr val="FF00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fontAlgn="base" latinLnBrk="0">
              <a:spcBef>
                <a:spcPct val="50000"/>
              </a:spcBef>
              <a:spcAft>
                <a:spcPct val="0"/>
              </a:spcAft>
            </a:pPr>
            <a:endParaRPr kumimoji="1" lang="ko-KR" altLang="en-US" sz="1100" b="1" kern="0">
              <a:solidFill>
                <a:srgbClr val="FFFFFF"/>
              </a:solidFill>
              <a:latin typeface="굴림"/>
              <a:ea typeface="굴림"/>
            </a:endParaRPr>
          </a:p>
        </p:txBody>
      </p:sp>
      <p:sp>
        <p:nvSpPr>
          <p:cNvPr id="98" name="타원 97"/>
          <p:cNvSpPr/>
          <p:nvPr/>
        </p:nvSpPr>
        <p:spPr>
          <a:xfrm>
            <a:off x="5477667" y="5822519"/>
            <a:ext cx="144000" cy="144000"/>
          </a:xfrm>
          <a:prstGeom prst="ellipse">
            <a:avLst/>
          </a:prstGeom>
          <a:solidFill>
            <a:srgbClr val="FF00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fontAlgn="base" latinLnBrk="0">
              <a:spcBef>
                <a:spcPct val="50000"/>
              </a:spcBef>
              <a:spcAft>
                <a:spcPct val="0"/>
              </a:spcAft>
            </a:pPr>
            <a:endParaRPr kumimoji="1" lang="ko-KR" altLang="en-US" sz="1100" b="1" kern="0">
              <a:solidFill>
                <a:srgbClr val="FFFFFF"/>
              </a:solidFill>
              <a:latin typeface="굴림"/>
              <a:ea typeface="굴림"/>
            </a:endParaRPr>
          </a:p>
        </p:txBody>
      </p:sp>
      <p:pic>
        <p:nvPicPr>
          <p:cNvPr id="100" name="Picture 10" descr="리모컨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451" t="7437" r="41704" b="7439"/>
          <a:stretch/>
        </p:blipFill>
        <p:spPr bwMode="auto">
          <a:xfrm>
            <a:off x="1523684" y="1554255"/>
            <a:ext cx="232258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타원 104"/>
          <p:cNvSpPr/>
          <p:nvPr/>
        </p:nvSpPr>
        <p:spPr>
          <a:xfrm>
            <a:off x="7530930" y="3277461"/>
            <a:ext cx="144000" cy="144000"/>
          </a:xfrm>
          <a:prstGeom prst="ellipse">
            <a:avLst/>
          </a:prstGeom>
          <a:solidFill>
            <a:srgbClr val="FF00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fontAlgn="base" latinLnBrk="0">
              <a:spcBef>
                <a:spcPct val="50000"/>
              </a:spcBef>
              <a:spcAft>
                <a:spcPct val="0"/>
              </a:spcAft>
              <a:defRPr/>
            </a:pPr>
            <a:endParaRPr kumimoji="1" lang="ko-KR" altLang="en-US" sz="1100" b="1" kern="0" smtClean="0">
              <a:solidFill>
                <a:srgbClr val="FFFFFF"/>
              </a:solidFill>
              <a:latin typeface="굴림"/>
              <a:ea typeface="굴림"/>
            </a:endParaRPr>
          </a:p>
        </p:txBody>
      </p:sp>
      <p:sp>
        <p:nvSpPr>
          <p:cNvPr id="107" name="타원 106"/>
          <p:cNvSpPr/>
          <p:nvPr/>
        </p:nvSpPr>
        <p:spPr>
          <a:xfrm>
            <a:off x="7530930" y="2829466"/>
            <a:ext cx="144000" cy="144000"/>
          </a:xfrm>
          <a:prstGeom prst="ellipse">
            <a:avLst/>
          </a:prstGeom>
          <a:solidFill>
            <a:srgbClr val="0080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fontAlgn="base" latinLnBrk="0">
              <a:spcBef>
                <a:spcPct val="50000"/>
              </a:spcBef>
              <a:spcAft>
                <a:spcPct val="0"/>
              </a:spcAft>
              <a:defRPr/>
            </a:pPr>
            <a:endParaRPr kumimoji="1" lang="ko-KR" altLang="en-US" sz="1100" b="1" kern="0" smtClean="0">
              <a:solidFill>
                <a:srgbClr val="FFFFFF"/>
              </a:solidFill>
              <a:latin typeface="굴림"/>
              <a:ea typeface="굴림"/>
            </a:endParaRPr>
          </a:p>
        </p:txBody>
      </p:sp>
      <p:sp>
        <p:nvSpPr>
          <p:cNvPr id="108" name="타원 107"/>
          <p:cNvSpPr/>
          <p:nvPr/>
        </p:nvSpPr>
        <p:spPr>
          <a:xfrm>
            <a:off x="7530930" y="3061966"/>
            <a:ext cx="144000" cy="144000"/>
          </a:xfrm>
          <a:prstGeom prst="ellipse">
            <a:avLst/>
          </a:prstGeom>
          <a:solidFill>
            <a:srgbClr val="0080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fontAlgn="base" latinLnBrk="0">
              <a:spcBef>
                <a:spcPct val="50000"/>
              </a:spcBef>
              <a:spcAft>
                <a:spcPct val="0"/>
              </a:spcAft>
              <a:defRPr/>
            </a:pPr>
            <a:endParaRPr kumimoji="1" lang="ko-KR" altLang="en-US" sz="1100" b="1" kern="0" smtClean="0">
              <a:solidFill>
                <a:srgbClr val="FFFFFF"/>
              </a:solidFill>
              <a:latin typeface="굴림"/>
              <a:ea typeface="굴림"/>
            </a:endParaRPr>
          </a:p>
        </p:txBody>
      </p:sp>
      <p:sp>
        <p:nvSpPr>
          <p:cNvPr id="110" name="타원 109"/>
          <p:cNvSpPr/>
          <p:nvPr/>
        </p:nvSpPr>
        <p:spPr>
          <a:xfrm>
            <a:off x="7530930" y="5614600"/>
            <a:ext cx="144000" cy="144000"/>
          </a:xfrm>
          <a:prstGeom prst="ellipse">
            <a:avLst/>
          </a:prstGeom>
          <a:solidFill>
            <a:srgbClr val="FFFF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fontAlgn="base" latinLnBrk="0">
              <a:spcBef>
                <a:spcPct val="50000"/>
              </a:spcBef>
              <a:spcAft>
                <a:spcPct val="0"/>
              </a:spcAft>
            </a:pPr>
            <a:endParaRPr kumimoji="1" lang="ko-KR" altLang="en-US" sz="1100" b="1" kern="0">
              <a:solidFill>
                <a:srgbClr val="FFFFFF"/>
              </a:solidFill>
              <a:latin typeface="굴림"/>
              <a:ea typeface="굴림"/>
            </a:endParaRPr>
          </a:p>
        </p:txBody>
      </p:sp>
      <p:sp>
        <p:nvSpPr>
          <p:cNvPr id="111" name="타원 110"/>
          <p:cNvSpPr/>
          <p:nvPr/>
        </p:nvSpPr>
        <p:spPr>
          <a:xfrm>
            <a:off x="7530930" y="5832899"/>
            <a:ext cx="144000" cy="144000"/>
          </a:xfrm>
          <a:prstGeom prst="ellipse">
            <a:avLst/>
          </a:prstGeom>
          <a:solidFill>
            <a:srgbClr val="FFFF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fontAlgn="base" latinLnBrk="0">
              <a:spcBef>
                <a:spcPct val="50000"/>
              </a:spcBef>
              <a:spcAft>
                <a:spcPct val="0"/>
              </a:spcAft>
            </a:pPr>
            <a:endParaRPr kumimoji="1" lang="ko-KR" altLang="en-US" sz="1100" b="1" kern="0">
              <a:solidFill>
                <a:srgbClr val="FFFFFF"/>
              </a:solidFill>
              <a:latin typeface="굴림"/>
              <a:ea typeface="굴림"/>
            </a:endParaRPr>
          </a:p>
        </p:txBody>
      </p:sp>
      <p:sp>
        <p:nvSpPr>
          <p:cNvPr id="113" name="TextBox 112"/>
          <p:cNvSpPr txBox="1"/>
          <p:nvPr/>
        </p:nvSpPr>
        <p:spPr>
          <a:xfrm>
            <a:off x="6457089" y="6706056"/>
            <a:ext cx="230832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just" defTabSz="1039033"/>
            <a:r>
              <a:rPr lang="en-US" altLang="ko-KR" sz="800" dirty="0" smtClean="0">
                <a:solidFill>
                  <a:srgbClr val="008000"/>
                </a:solidFill>
                <a:ea typeface="LG스마트체 Regular" panose="020B0600000101010101" pitchFamily="50" charset="-127"/>
              </a:rPr>
              <a:t>121</a:t>
            </a:r>
            <a:r>
              <a:rPr lang="ko-KR" altLang="en-US" sz="800" smtClean="0">
                <a:solidFill>
                  <a:srgbClr val="008000"/>
                </a:solidFill>
                <a:ea typeface="LG스마트체 Regular" panose="020B0600000101010101" pitchFamily="50" charset="-127"/>
              </a:rPr>
              <a:t>대</a:t>
            </a:r>
            <a:endParaRPr lang="ko-KR" altLang="en-US" sz="800" dirty="0">
              <a:solidFill>
                <a:srgbClr val="008000"/>
              </a:solidFill>
              <a:ea typeface="LG스마트체 Regular" panose="020B0600000101010101" pitchFamily="50" charset="-127"/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7010126" y="6270819"/>
            <a:ext cx="557845" cy="369332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pPr defTabSz="1039033"/>
            <a:r>
              <a:rPr lang="ko-KR" altLang="en-US" sz="800" dirty="0" err="1" smtClean="0">
                <a:solidFill>
                  <a:srgbClr val="008000"/>
                </a:solidFill>
                <a:latin typeface="Arial Narrow" panose="020B0606020202030204" pitchFamily="34" charset="0"/>
                <a:ea typeface="LG스마트체 Light" panose="020B0600000101010101" pitchFamily="50" charset="-127"/>
              </a:rPr>
              <a:t>스</a:t>
            </a:r>
            <a:r>
              <a:rPr lang="en-US" altLang="ko-KR" sz="800" dirty="0" smtClean="0">
                <a:solidFill>
                  <a:srgbClr val="008000"/>
                </a:solidFill>
                <a:latin typeface="Arial Narrow" panose="020B0606020202030204" pitchFamily="34" charset="0"/>
                <a:ea typeface="LG스마트체 Light" panose="020B0600000101010101" pitchFamily="50" charset="-127"/>
              </a:rPr>
              <a:t>: 1,769</a:t>
            </a:r>
            <a:r>
              <a:rPr lang="ko-KR" altLang="en-US" sz="800" smtClean="0">
                <a:solidFill>
                  <a:srgbClr val="008000"/>
                </a:solidFill>
                <a:latin typeface="Arial Narrow" panose="020B0606020202030204" pitchFamily="34" charset="0"/>
                <a:ea typeface="LG스마트체 Light" panose="020B0600000101010101" pitchFamily="50" charset="-127"/>
              </a:rPr>
              <a:t>천원</a:t>
            </a:r>
            <a:endParaRPr lang="en-US" altLang="ko-KR" sz="800" dirty="0" smtClean="0">
              <a:solidFill>
                <a:srgbClr val="008000"/>
              </a:solidFill>
              <a:latin typeface="Arial Narrow" panose="020B0606020202030204" pitchFamily="34" charset="0"/>
              <a:ea typeface="LG스마트체 Light" panose="020B0600000101010101" pitchFamily="50" charset="-127"/>
            </a:endParaRPr>
          </a:p>
          <a:p>
            <a:pPr defTabSz="1039033"/>
            <a:r>
              <a:rPr lang="ko-KR" altLang="en-US" sz="800" dirty="0" smtClean="0">
                <a:solidFill>
                  <a:srgbClr val="008000"/>
                </a:solidFill>
                <a:latin typeface="Arial Narrow" panose="020B0606020202030204" pitchFamily="34" charset="0"/>
                <a:ea typeface="LG스마트체 Light" panose="020B0600000101010101" pitchFamily="50" charset="-127"/>
              </a:rPr>
              <a:t>외</a:t>
            </a:r>
            <a:r>
              <a:rPr lang="en-US" altLang="ko-KR" sz="800" dirty="0" smtClean="0">
                <a:solidFill>
                  <a:srgbClr val="008000"/>
                </a:solidFill>
                <a:latin typeface="Arial Narrow" panose="020B0606020202030204" pitchFamily="34" charset="0"/>
                <a:ea typeface="LG스마트체 Light" panose="020B0600000101010101" pitchFamily="50" charset="-127"/>
              </a:rPr>
              <a:t>:    630</a:t>
            </a:r>
            <a:r>
              <a:rPr lang="ko-KR" altLang="en-US" sz="800" smtClean="0">
                <a:solidFill>
                  <a:srgbClr val="008000"/>
                </a:solidFill>
                <a:latin typeface="Arial Narrow" panose="020B0606020202030204" pitchFamily="34" charset="0"/>
                <a:ea typeface="LG스마트체 Light" panose="020B0600000101010101" pitchFamily="50" charset="-127"/>
              </a:rPr>
              <a:t>천원</a:t>
            </a:r>
            <a:endParaRPr lang="en-US" altLang="ko-KR" sz="800" dirty="0" smtClean="0">
              <a:solidFill>
                <a:srgbClr val="008000"/>
              </a:solidFill>
              <a:latin typeface="Arial Narrow" panose="020B0606020202030204" pitchFamily="34" charset="0"/>
              <a:ea typeface="LG스마트체 Light" panose="020B0600000101010101" pitchFamily="50" charset="-127"/>
            </a:endParaRPr>
          </a:p>
          <a:p>
            <a:pPr defTabSz="1039033"/>
            <a:r>
              <a:rPr lang="ko-KR" altLang="en-US" sz="800" dirty="0" smtClean="0">
                <a:solidFill>
                  <a:srgbClr val="008000"/>
                </a:solidFill>
                <a:latin typeface="Arial Narrow" panose="020B0606020202030204" pitchFamily="34" charset="0"/>
                <a:ea typeface="LG스마트체 Light" panose="020B0600000101010101" pitchFamily="50" charset="-127"/>
              </a:rPr>
              <a:t>조</a:t>
            </a:r>
            <a:r>
              <a:rPr lang="en-US" altLang="ko-KR" sz="800" dirty="0" smtClean="0">
                <a:solidFill>
                  <a:srgbClr val="008000"/>
                </a:solidFill>
                <a:latin typeface="Arial Narrow" panose="020B0606020202030204" pitchFamily="34" charset="0"/>
                <a:ea typeface="LG스마트체 Light" panose="020B0600000101010101" pitchFamily="50" charset="-127"/>
              </a:rPr>
              <a:t>:    789</a:t>
            </a:r>
            <a:r>
              <a:rPr lang="ko-KR" altLang="en-US" sz="800" smtClean="0">
                <a:solidFill>
                  <a:srgbClr val="008000"/>
                </a:solidFill>
                <a:latin typeface="Arial Narrow" panose="020B0606020202030204" pitchFamily="34" charset="0"/>
                <a:ea typeface="LG스마트체 Light" panose="020B0600000101010101" pitchFamily="50" charset="-127"/>
              </a:rPr>
              <a:t>천원</a:t>
            </a:r>
            <a:r>
              <a:rPr lang="en-US" altLang="ko-KR" sz="800" dirty="0" smtClean="0">
                <a:solidFill>
                  <a:srgbClr val="008000"/>
                </a:solidFill>
                <a:latin typeface="Arial Narrow" panose="020B0606020202030204" pitchFamily="34" charset="0"/>
                <a:ea typeface="LG스마트체 Light" panose="020B0600000101010101" pitchFamily="50" charset="-127"/>
              </a:rPr>
              <a:t> </a:t>
            </a:r>
            <a:endParaRPr lang="ko-KR" altLang="en-US" sz="800" dirty="0">
              <a:solidFill>
                <a:srgbClr val="008000"/>
              </a:solidFill>
              <a:latin typeface="Arial Narrow" panose="020B0606020202030204" pitchFamily="34" charset="0"/>
              <a:ea typeface="LG스마트체 Light" panose="020B0600000101010101" pitchFamily="50" charset="-127"/>
            </a:endParaRPr>
          </a:p>
        </p:txBody>
      </p:sp>
      <p:pic>
        <p:nvPicPr>
          <p:cNvPr id="77" name="그림 7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21667" y="1544920"/>
            <a:ext cx="251340" cy="900000"/>
          </a:xfrm>
          <a:prstGeom prst="rect">
            <a:avLst/>
          </a:prstGeom>
        </p:spPr>
      </p:pic>
      <p:sp>
        <p:nvSpPr>
          <p:cNvPr id="118" name="TextBox 117"/>
          <p:cNvSpPr txBox="1"/>
          <p:nvPr/>
        </p:nvSpPr>
        <p:spPr>
          <a:xfrm>
            <a:off x="2399834" y="2155314"/>
            <a:ext cx="104195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1039033"/>
            <a:r>
              <a:rPr lang="en-US" altLang="ko-KR" sz="800" dirty="0" smtClean="0">
                <a:solidFill>
                  <a:srgbClr val="008000"/>
                </a:solidFill>
                <a:ea typeface="LG스마트체 Regular" panose="020B0600000101010101" pitchFamily="50" charset="-127"/>
              </a:rPr>
              <a:t>‘’20</a:t>
            </a:r>
            <a:r>
              <a:rPr lang="ko-KR" altLang="en-US" sz="800" smtClean="0">
                <a:solidFill>
                  <a:srgbClr val="008000"/>
                </a:solidFill>
                <a:ea typeface="LG스마트체 Regular" panose="020B0600000101010101" pitchFamily="50" charset="-127"/>
              </a:rPr>
              <a:t>년 갤러리</a:t>
            </a:r>
            <a:r>
              <a:rPr lang="en-US" altLang="ko-KR" sz="800" dirty="0" smtClean="0">
                <a:solidFill>
                  <a:srgbClr val="008000"/>
                </a:solidFill>
                <a:ea typeface="LG스마트체 Regular" panose="020B0600000101010101" pitchFamily="50" charset="-127"/>
              </a:rPr>
              <a:t>1 (27</a:t>
            </a:r>
            <a:r>
              <a:rPr lang="ko-KR" altLang="en-US" sz="800" smtClean="0">
                <a:solidFill>
                  <a:srgbClr val="008000"/>
                </a:solidFill>
                <a:ea typeface="LG스마트체 Regular" panose="020B0600000101010101" pitchFamily="50" charset="-127"/>
              </a:rPr>
              <a:t>평</a:t>
            </a:r>
            <a:r>
              <a:rPr lang="en-US" altLang="ko-KR" sz="800" dirty="0" smtClean="0">
                <a:solidFill>
                  <a:srgbClr val="008000"/>
                </a:solidFill>
                <a:ea typeface="LG스마트체 Regular" panose="020B0600000101010101" pitchFamily="50" charset="-127"/>
              </a:rPr>
              <a:t>)</a:t>
            </a:r>
          </a:p>
          <a:p>
            <a:pPr defTabSz="1039033"/>
            <a:r>
              <a:rPr lang="en-US" altLang="ko-KR" sz="800" dirty="0">
                <a:solidFill>
                  <a:srgbClr val="008000"/>
                </a:solidFill>
                <a:ea typeface="LG스마트체 Regular" panose="020B0600000101010101" pitchFamily="50" charset="-127"/>
              </a:rPr>
              <a:t> </a:t>
            </a:r>
            <a:r>
              <a:rPr lang="en-US" altLang="ko-KR" sz="800" dirty="0" smtClean="0">
                <a:solidFill>
                  <a:srgbClr val="008000"/>
                </a:solidFill>
                <a:ea typeface="LG스마트체 Regular" panose="020B0600000101010101" pitchFamily="50" charset="-127"/>
              </a:rPr>
              <a:t> - </a:t>
            </a:r>
            <a:r>
              <a:rPr lang="ko-KR" altLang="en-US" sz="800" smtClean="0">
                <a:solidFill>
                  <a:srgbClr val="008000"/>
                </a:solidFill>
                <a:ea typeface="LG스마트체 Regular" panose="020B0600000101010101" pitchFamily="50" charset="-127"/>
              </a:rPr>
              <a:t>효율 등급 </a:t>
            </a:r>
            <a:r>
              <a:rPr lang="en-US" altLang="ko-KR" sz="800" dirty="0" smtClean="0">
                <a:solidFill>
                  <a:srgbClr val="008000"/>
                </a:solidFill>
                <a:ea typeface="LG스마트체 Regular" panose="020B0600000101010101" pitchFamily="50" charset="-127"/>
              </a:rPr>
              <a:t>: 4</a:t>
            </a:r>
            <a:r>
              <a:rPr lang="ko-KR" altLang="en-US" sz="800" smtClean="0">
                <a:solidFill>
                  <a:srgbClr val="008000"/>
                </a:solidFill>
                <a:ea typeface="LG스마트체 Regular" panose="020B0600000101010101" pitchFamily="50" charset="-127"/>
              </a:rPr>
              <a:t>등급 운영</a:t>
            </a:r>
            <a:endParaRPr lang="en-US" altLang="ko-KR" sz="800" dirty="0" smtClean="0">
              <a:solidFill>
                <a:srgbClr val="008000"/>
              </a:solidFill>
              <a:ea typeface="LG스마트체 Regular" panose="020B0600000101010101" pitchFamily="50" charset="-127"/>
            </a:endParaRPr>
          </a:p>
          <a:p>
            <a:pPr defTabSz="1039033"/>
            <a:r>
              <a:rPr lang="en-US" altLang="ko-KR" sz="800" dirty="0" smtClean="0">
                <a:solidFill>
                  <a:srgbClr val="008000"/>
                </a:solidFill>
                <a:ea typeface="LG스마트체 Regular" panose="020B0600000101010101" pitchFamily="50" charset="-127"/>
              </a:rPr>
              <a:t>  - </a:t>
            </a:r>
            <a:r>
              <a:rPr lang="ko-KR" altLang="en-US" sz="800" smtClean="0">
                <a:solidFill>
                  <a:srgbClr val="008000"/>
                </a:solidFill>
                <a:ea typeface="LG스마트체 Regular" panose="020B0600000101010101" pitchFamily="50" charset="-127"/>
              </a:rPr>
              <a:t>모델명 </a:t>
            </a:r>
            <a:r>
              <a:rPr lang="en-US" altLang="ko-KR" sz="800" dirty="0" smtClean="0">
                <a:solidFill>
                  <a:srgbClr val="008000"/>
                </a:solidFill>
                <a:ea typeface="LG스마트체 Regular" panose="020B0600000101010101" pitchFamily="50" charset="-127"/>
              </a:rPr>
              <a:t>:AF27TX973CZN</a:t>
            </a:r>
            <a:endParaRPr lang="ko-KR" altLang="en-US" sz="800" dirty="0">
              <a:solidFill>
                <a:srgbClr val="008000"/>
              </a:solidFill>
              <a:ea typeface="LG스마트체 Regular" panose="020B0600000101010101" pitchFamily="50" charset="-127"/>
            </a:endParaRPr>
          </a:p>
        </p:txBody>
      </p:sp>
      <p:sp>
        <p:nvSpPr>
          <p:cNvPr id="119" name="TextBox 118"/>
          <p:cNvSpPr txBox="1"/>
          <p:nvPr/>
        </p:nvSpPr>
        <p:spPr>
          <a:xfrm>
            <a:off x="5708826" y="6516812"/>
            <a:ext cx="410369" cy="123111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pPr defTabSz="1039033"/>
            <a:r>
              <a:rPr lang="en-US" altLang="ko-KR" sz="800" dirty="0" smtClean="0">
                <a:solidFill>
                  <a:srgbClr val="008000"/>
                </a:solidFill>
                <a:latin typeface="Arial Narrow" panose="020B0606020202030204" pitchFamily="34" charset="0"/>
                <a:ea typeface="LG스마트체 Light" panose="020B0600000101010101" pitchFamily="50" charset="-127"/>
              </a:rPr>
              <a:t>‘22</a:t>
            </a:r>
            <a:r>
              <a:rPr lang="ko-KR" altLang="en-US" sz="800" smtClean="0">
                <a:solidFill>
                  <a:srgbClr val="008000"/>
                </a:solidFill>
                <a:latin typeface="Arial Narrow" panose="020B0606020202030204" pitchFamily="34" charset="0"/>
                <a:ea typeface="LG스마트체 Light" panose="020B0600000101010101" pitchFamily="50" charset="-127"/>
              </a:rPr>
              <a:t>년 실적</a:t>
            </a:r>
            <a:endParaRPr lang="ko-KR" altLang="en-US" sz="800" dirty="0">
              <a:solidFill>
                <a:srgbClr val="008000"/>
              </a:solidFill>
              <a:latin typeface="Arial Narrow" panose="020B0606020202030204" pitchFamily="34" charset="0"/>
              <a:ea typeface="LG스마트체 Light" panose="020B0600000101010101" pitchFamily="50" charset="-127"/>
            </a:endParaRPr>
          </a:p>
        </p:txBody>
      </p:sp>
      <p:sp>
        <p:nvSpPr>
          <p:cNvPr id="53" name="타원 52"/>
          <p:cNvSpPr/>
          <p:nvPr/>
        </p:nvSpPr>
        <p:spPr>
          <a:xfrm>
            <a:off x="7533457" y="4481076"/>
            <a:ext cx="144000" cy="144000"/>
          </a:xfrm>
          <a:prstGeom prst="ellipse">
            <a:avLst/>
          </a:prstGeom>
          <a:solidFill>
            <a:srgbClr val="0080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fontAlgn="base" latinLnBrk="0">
              <a:spcBef>
                <a:spcPct val="50000"/>
              </a:spcBef>
              <a:spcAft>
                <a:spcPct val="0"/>
              </a:spcAft>
            </a:pPr>
            <a:endParaRPr kumimoji="1" lang="ko-KR" altLang="en-US" sz="1100" b="1" kern="0">
              <a:solidFill>
                <a:srgbClr val="FFFFFF"/>
              </a:solidFill>
              <a:latin typeface="굴림"/>
              <a:ea typeface="굴림"/>
            </a:endParaRPr>
          </a:p>
        </p:txBody>
      </p:sp>
      <p:sp>
        <p:nvSpPr>
          <p:cNvPr id="54" name="타원 53"/>
          <p:cNvSpPr/>
          <p:nvPr/>
        </p:nvSpPr>
        <p:spPr>
          <a:xfrm>
            <a:off x="7533457" y="4182970"/>
            <a:ext cx="144000" cy="144000"/>
          </a:xfrm>
          <a:prstGeom prst="ellipse">
            <a:avLst/>
          </a:prstGeom>
          <a:solidFill>
            <a:srgbClr val="FFFF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fontAlgn="base" latinLnBrk="0">
              <a:spcBef>
                <a:spcPct val="50000"/>
              </a:spcBef>
              <a:spcAft>
                <a:spcPct val="0"/>
              </a:spcAft>
              <a:defRPr/>
            </a:pPr>
            <a:endParaRPr kumimoji="1" lang="ko-KR" altLang="en-US" sz="1100" b="1" kern="0" smtClean="0">
              <a:solidFill>
                <a:srgbClr val="FFFFFF"/>
              </a:solidFill>
              <a:latin typeface="굴림"/>
              <a:ea typeface="굴림"/>
            </a:endParaRPr>
          </a:p>
        </p:txBody>
      </p:sp>
      <p:sp>
        <p:nvSpPr>
          <p:cNvPr id="55" name="타원 54"/>
          <p:cNvSpPr/>
          <p:nvPr/>
        </p:nvSpPr>
        <p:spPr>
          <a:xfrm>
            <a:off x="7533457" y="3789978"/>
            <a:ext cx="144000" cy="144000"/>
          </a:xfrm>
          <a:prstGeom prst="ellipse">
            <a:avLst/>
          </a:prstGeom>
          <a:solidFill>
            <a:srgbClr val="FFFF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fontAlgn="base" latinLnBrk="0">
              <a:spcBef>
                <a:spcPct val="50000"/>
              </a:spcBef>
              <a:spcAft>
                <a:spcPct val="0"/>
              </a:spcAft>
            </a:pPr>
            <a:endParaRPr kumimoji="1" lang="ko-KR" altLang="en-US" sz="1100" b="1" kern="0">
              <a:solidFill>
                <a:srgbClr val="FFFFFF"/>
              </a:solidFill>
              <a:latin typeface="굴림"/>
              <a:ea typeface="굴림"/>
            </a:endParaRPr>
          </a:p>
        </p:txBody>
      </p:sp>
      <p:sp>
        <p:nvSpPr>
          <p:cNvPr id="57" name="타원 56"/>
          <p:cNvSpPr/>
          <p:nvPr/>
        </p:nvSpPr>
        <p:spPr>
          <a:xfrm>
            <a:off x="7533457" y="4891648"/>
            <a:ext cx="144000" cy="144000"/>
          </a:xfrm>
          <a:prstGeom prst="ellipse">
            <a:avLst/>
          </a:prstGeom>
          <a:solidFill>
            <a:srgbClr val="FF00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fontAlgn="base" latinLnBrk="0">
              <a:spcBef>
                <a:spcPct val="50000"/>
              </a:spcBef>
              <a:spcAft>
                <a:spcPct val="0"/>
              </a:spcAft>
            </a:pPr>
            <a:endParaRPr kumimoji="1" lang="ko-KR" altLang="en-US" sz="1100" b="1" kern="0">
              <a:solidFill>
                <a:srgbClr val="FFFFFF"/>
              </a:solidFill>
              <a:latin typeface="굴림"/>
              <a:ea typeface="굴림"/>
            </a:endParaRPr>
          </a:p>
        </p:txBody>
      </p:sp>
      <p:sp>
        <p:nvSpPr>
          <p:cNvPr id="58" name="타원 57"/>
          <p:cNvSpPr/>
          <p:nvPr/>
        </p:nvSpPr>
        <p:spPr>
          <a:xfrm>
            <a:off x="7533457" y="5399422"/>
            <a:ext cx="144000" cy="144000"/>
          </a:xfrm>
          <a:prstGeom prst="ellipse">
            <a:avLst/>
          </a:prstGeom>
          <a:solidFill>
            <a:srgbClr val="0080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fontAlgn="base" latinLnBrk="0">
              <a:spcBef>
                <a:spcPct val="50000"/>
              </a:spcBef>
              <a:spcAft>
                <a:spcPct val="0"/>
              </a:spcAft>
            </a:pPr>
            <a:endParaRPr kumimoji="1" lang="ko-KR" altLang="en-US" sz="1100" b="1" kern="0">
              <a:solidFill>
                <a:srgbClr val="FFFFFF"/>
              </a:solidFill>
              <a:latin typeface="굴림"/>
              <a:ea typeface="굴림"/>
            </a:endParaRPr>
          </a:p>
        </p:txBody>
      </p:sp>
      <p:sp>
        <p:nvSpPr>
          <p:cNvPr id="59" name="실행 단추: 뒤로 또는 이전 58">
            <a:hlinkClick r:id="rId10" action="ppaction://hlinksldjump" highlightClick="1"/>
          </p:cNvPr>
          <p:cNvSpPr/>
          <p:nvPr/>
        </p:nvSpPr>
        <p:spPr bwMode="auto">
          <a:xfrm>
            <a:off x="9714273" y="6647672"/>
            <a:ext cx="152965" cy="104360"/>
          </a:xfrm>
          <a:prstGeom prst="actionButtonBackPrevious">
            <a:avLst/>
          </a:prstGeom>
          <a:solidFill>
            <a:schemeClr val="bg1"/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000" b="1" i="0" u="sng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굴림" pitchFamily="50" charset="-127"/>
            </a:endParaRPr>
          </a:p>
        </p:txBody>
      </p:sp>
      <p:sp>
        <p:nvSpPr>
          <p:cNvPr id="49" name="타원 48"/>
          <p:cNvSpPr/>
          <p:nvPr/>
        </p:nvSpPr>
        <p:spPr>
          <a:xfrm>
            <a:off x="7530930" y="3501983"/>
            <a:ext cx="144000" cy="144000"/>
          </a:xfrm>
          <a:prstGeom prst="ellipse">
            <a:avLst/>
          </a:prstGeom>
          <a:solidFill>
            <a:srgbClr val="FF00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fontAlgn="base" latinLnBrk="0">
              <a:spcBef>
                <a:spcPct val="50000"/>
              </a:spcBef>
              <a:spcAft>
                <a:spcPct val="0"/>
              </a:spcAft>
              <a:defRPr/>
            </a:pPr>
            <a:endParaRPr kumimoji="1" lang="ko-KR" altLang="en-US" sz="1100" b="1" kern="0" smtClean="0">
              <a:solidFill>
                <a:srgbClr val="FFFFFF"/>
              </a:solidFill>
              <a:latin typeface="굴림"/>
              <a:ea typeface="굴림"/>
            </a:endParaRPr>
          </a:p>
        </p:txBody>
      </p:sp>
      <p:sp>
        <p:nvSpPr>
          <p:cNvPr id="3" name="모서리가 둥근 직사각형 2"/>
          <p:cNvSpPr/>
          <p:nvPr/>
        </p:nvSpPr>
        <p:spPr bwMode="auto">
          <a:xfrm>
            <a:off x="5412259" y="3203824"/>
            <a:ext cx="4302014" cy="519679"/>
          </a:xfrm>
          <a:prstGeom prst="roundRect">
            <a:avLst/>
          </a:prstGeom>
          <a:noFill/>
          <a:ln w="952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000" b="1" i="0" u="sng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굴림" pitchFamily="50" charset="-127"/>
            </a:endParaRPr>
          </a:p>
        </p:txBody>
      </p:sp>
      <p:sp>
        <p:nvSpPr>
          <p:cNvPr id="51" name="모서리가 둥근 직사각형 50"/>
          <p:cNvSpPr/>
          <p:nvPr/>
        </p:nvSpPr>
        <p:spPr bwMode="auto">
          <a:xfrm>
            <a:off x="5412259" y="4677742"/>
            <a:ext cx="4302014" cy="647381"/>
          </a:xfrm>
          <a:prstGeom prst="roundRect">
            <a:avLst/>
          </a:prstGeom>
          <a:noFill/>
          <a:ln w="952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000" b="1" i="0" u="sng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굴림" pitchFamily="50" charset="-127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9515868" y="3079683"/>
            <a:ext cx="389530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just" defTabSz="1039033"/>
            <a:r>
              <a:rPr lang="ko-KR" altLang="en-US" sz="800" dirty="0" smtClean="0">
                <a:solidFill>
                  <a:srgbClr val="008000"/>
                </a:solidFill>
                <a:ea typeface="LG스마트체 Regular" panose="020B0600000101010101" pitchFamily="50" charset="-127"/>
              </a:rPr>
              <a:t>투자 필요</a:t>
            </a:r>
            <a:endParaRPr lang="ko-KR" altLang="en-US" sz="800" dirty="0">
              <a:solidFill>
                <a:srgbClr val="008000"/>
              </a:solidFill>
              <a:ea typeface="LG스마트체 Regular" panose="020B0600000101010101" pitchFamily="50" charset="-127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9515868" y="4541819"/>
            <a:ext cx="389530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just" defTabSz="1039033"/>
            <a:r>
              <a:rPr lang="ko-KR" altLang="en-US" sz="800" dirty="0" smtClean="0">
                <a:solidFill>
                  <a:srgbClr val="008000"/>
                </a:solidFill>
                <a:ea typeface="LG스마트체 Regular" panose="020B0600000101010101" pitchFamily="50" charset="-127"/>
              </a:rPr>
              <a:t>투자 필요</a:t>
            </a:r>
            <a:endParaRPr lang="ko-KR" altLang="en-US" sz="800" dirty="0">
              <a:solidFill>
                <a:srgbClr val="008000"/>
              </a:solidFill>
              <a:ea typeface="LG스마트체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10158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39916" y="107716"/>
            <a:ext cx="3919910" cy="380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ctr" anchorCtr="0">
            <a:spAutoFit/>
          </a:bodyPr>
          <a:lstStyle/>
          <a:p>
            <a:pPr fontAlgn="ctr"/>
            <a:r>
              <a:rPr lang="ko-KR" altLang="en-US" sz="2000" b="1" dirty="0" smtClean="0">
                <a:latin typeface="Arial Narrow" panose="020B0606020202030204" pitchFamily="34" charset="0"/>
                <a:ea typeface="LG스마트체2.0 Regular" panose="020B0600000101010101" pitchFamily="50" charset="-127"/>
              </a:rPr>
              <a:t>유첨</a:t>
            </a:r>
            <a:r>
              <a:rPr lang="en-US" altLang="ko-KR" sz="2000" b="1" dirty="0" smtClean="0">
                <a:latin typeface="Arial Narrow" panose="020B0606020202030204" pitchFamily="34" charset="0"/>
                <a:ea typeface="LG스마트체2.0 Regular" panose="020B0600000101010101" pitchFamily="50" charset="-127"/>
              </a:rPr>
              <a:t>. </a:t>
            </a:r>
            <a:r>
              <a:rPr lang="ko-KR" altLang="en-US" sz="2000" b="1" smtClean="0">
                <a:latin typeface="Arial Narrow" panose="020B0606020202030204" pitchFamily="34" charset="0"/>
                <a:ea typeface="LG스마트체2.0 Regular" panose="020B0600000101010101" pitchFamily="50" charset="-127"/>
              </a:rPr>
              <a:t>시그니처 제품 경쟁력 개선 방안</a:t>
            </a:r>
            <a:endParaRPr lang="ko-KR" altLang="en-US" sz="2000" b="1" dirty="0">
              <a:latin typeface="Arial Narrow" panose="020B0606020202030204" pitchFamily="34" charset="0"/>
              <a:ea typeface="LG스마트체2.0 Regular" panose="020B0600000101010101" pitchFamily="50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0346008"/>
              </p:ext>
            </p:extLst>
          </p:nvPr>
        </p:nvGraphicFramePr>
        <p:xfrm>
          <a:off x="124816" y="651863"/>
          <a:ext cx="9495689" cy="6083871"/>
        </p:xfrm>
        <a:graphic>
          <a:graphicData uri="http://schemas.openxmlformats.org/drawingml/2006/table">
            <a:tbl>
              <a:tblPr/>
              <a:tblGrid>
                <a:gridCol w="459674"/>
                <a:gridCol w="1046039"/>
                <a:gridCol w="2289395"/>
                <a:gridCol w="3538406"/>
                <a:gridCol w="2162175"/>
              </a:tblGrid>
              <a:tr h="288000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9pPr>
                    </a:lstStyle>
                    <a:p>
                      <a:pPr algn="ctr" fontAlgn="ctr"/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1" dirty="0" smtClean="0"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1</a:t>
                      </a:r>
                      <a:r>
                        <a:rPr lang="ko-KR" altLang="en-US" sz="1200" b="1" smtClean="0"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안</a:t>
                      </a:r>
                      <a:r>
                        <a:rPr lang="en-US" altLang="ko-KR" sz="1200" b="1" dirty="0" smtClean="0"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) </a:t>
                      </a:r>
                      <a:r>
                        <a:rPr lang="ko-KR" altLang="en-US" sz="1200" b="1" smtClean="0"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시그니처 마이너 변경 </a:t>
                      </a:r>
                      <a:r>
                        <a:rPr lang="en-US" altLang="ko-KR" sz="1200" b="1" dirty="0" smtClean="0"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(</a:t>
                      </a:r>
                      <a:r>
                        <a:rPr lang="en-US" altLang="ko-KR" sz="1200" b="1" dirty="0" err="1" smtClean="0"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Ca</a:t>
                      </a:r>
                      <a:r>
                        <a:rPr lang="ko-KR" altLang="en-US" sz="1200" b="1" smtClean="0"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급</a:t>
                      </a:r>
                      <a:r>
                        <a:rPr lang="en-US" altLang="ko-KR" sz="1200" b="1" dirty="0" smtClean="0"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)</a:t>
                      </a:r>
                      <a:endParaRPr lang="ko-KR" altLang="en-US" sz="1200" b="1" dirty="0"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1" dirty="0" smtClean="0"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2</a:t>
                      </a:r>
                      <a:r>
                        <a:rPr lang="ko-KR" altLang="en-US" sz="1200" b="1" smtClean="0"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안</a:t>
                      </a:r>
                      <a:r>
                        <a:rPr lang="en-US" altLang="ko-KR" sz="1200" b="1" dirty="0" smtClean="0"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) </a:t>
                      </a:r>
                      <a:r>
                        <a:rPr lang="ko-KR" altLang="en-US" sz="1200" b="1" smtClean="0"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시그니처 경쟁력 개선</a:t>
                      </a:r>
                      <a:r>
                        <a:rPr lang="en-US" altLang="ko-KR" sz="1200" b="1" dirty="0" smtClean="0"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(</a:t>
                      </a:r>
                      <a:r>
                        <a:rPr lang="en-US" altLang="ko-KR" sz="1200" b="1" dirty="0" err="1" smtClean="0"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Ca</a:t>
                      </a:r>
                      <a:r>
                        <a:rPr lang="ko-KR" altLang="en-US" sz="1200" b="1" smtClean="0"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급</a:t>
                      </a:r>
                      <a:r>
                        <a:rPr lang="en-US" altLang="ko-KR" sz="1200" b="1" dirty="0" smtClean="0"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)</a:t>
                      </a:r>
                      <a:endParaRPr lang="ko-KR" altLang="en-US" sz="1200" b="1" dirty="0"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1" dirty="0" smtClean="0"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3</a:t>
                      </a:r>
                      <a:r>
                        <a:rPr lang="ko-KR" altLang="en-US" sz="1200" b="1" smtClean="0"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안</a:t>
                      </a:r>
                      <a:r>
                        <a:rPr lang="en-US" altLang="ko-KR" sz="1200" b="1" dirty="0" smtClean="0"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) </a:t>
                      </a:r>
                      <a:r>
                        <a:rPr lang="ko-KR" altLang="en-US" sz="1200" b="1" smtClean="0"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타워 외관 메탈 도장</a:t>
                      </a:r>
                      <a:r>
                        <a:rPr lang="en-US" altLang="ko-KR" sz="1200" b="1" dirty="0" smtClean="0"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(</a:t>
                      </a:r>
                      <a:r>
                        <a:rPr lang="en-US" altLang="ko-KR" sz="1200" b="1" dirty="0" err="1" smtClean="0"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Ca</a:t>
                      </a:r>
                      <a:r>
                        <a:rPr lang="en-US" altLang="ko-KR" sz="1200" b="1" dirty="0" smtClean="0"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/</a:t>
                      </a:r>
                      <a:r>
                        <a:rPr lang="en-US" altLang="ko-KR" sz="1200" b="1" dirty="0" err="1" smtClean="0"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Cb</a:t>
                      </a:r>
                      <a:r>
                        <a:rPr lang="ko-KR" altLang="en-US" sz="1200" b="1" smtClean="0"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급</a:t>
                      </a:r>
                      <a:r>
                        <a:rPr lang="en-US" altLang="ko-KR" sz="1200" b="1" dirty="0" smtClean="0"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)</a:t>
                      </a:r>
                      <a:endParaRPr lang="ko-KR" altLang="en-US" sz="1200" b="1" dirty="0"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1614195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9pPr>
                    </a:lstStyle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디자인  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9pPr>
                    </a:lstStyle>
                    <a:p>
                      <a:pPr algn="l" fontAlgn="ctr"/>
                      <a:endParaRPr lang="en-US" altLang="ko-KR" sz="1000" b="0" i="0" u="none" strike="noStrike" dirty="0" smtClean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  <a:p>
                      <a:pPr algn="l" fontAlgn="ctr"/>
                      <a:endParaRPr lang="en-US" altLang="ko-KR" sz="1000" b="0" i="0" u="none" strike="noStrike" dirty="0" smtClean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  <a:p>
                      <a:pPr algn="l" fontAlgn="ctr"/>
                      <a:endParaRPr lang="en-US" altLang="ko-KR" sz="1000" b="0" i="0" u="none" strike="noStrike" dirty="0" smtClean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  <a:p>
                      <a:pPr algn="l" fontAlgn="ctr"/>
                      <a:endParaRPr lang="en-US" altLang="ko-KR" sz="1000" b="0" i="0" u="none" strike="noStrike" dirty="0" smtClean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  <a:p>
                      <a:pPr algn="l" fontAlgn="ctr"/>
                      <a:endParaRPr lang="en-US" altLang="ko-KR" sz="1000" b="0" i="0" u="none" strike="noStrike" dirty="0" smtClean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  <a:p>
                      <a:pPr algn="l" fontAlgn="ctr"/>
                      <a:endParaRPr lang="en-US" altLang="ko-KR" sz="1000" b="0" i="0" u="none" strike="noStrike" dirty="0" smtClean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  <a:p>
                      <a:pPr algn="l" fontAlgn="ctr"/>
                      <a:endParaRPr lang="en-US" altLang="ko-KR" sz="1000" b="0" i="0" u="none" strike="noStrike" dirty="0" smtClean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  <a:p>
                      <a:pPr algn="l" fontAlgn="ctr"/>
                      <a:endParaRPr lang="en-US" altLang="ko-KR" sz="1000" b="0" i="0" u="none" strike="noStrike" dirty="0" smtClean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  <a:p>
                      <a:pPr algn="l" fontAlgn="ctr"/>
                      <a:endParaRPr lang="en-US" altLang="ko-KR" sz="1000" b="0" i="0" u="none" strike="noStrike" dirty="0" smtClean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  <a:p>
                      <a:pPr algn="l" fontAlgn="ctr"/>
                      <a:endParaRPr lang="en-US" altLang="ko-KR" sz="1000" b="0" i="0" u="none" strike="noStrike" dirty="0" smtClean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36000" marR="36000" marT="36000" marB="36000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9pPr>
                    </a:lstStyle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36000" marR="36000" marT="36000" marB="36000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9pPr>
                    </a:lstStyle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36000" marR="36000" marT="36000" marB="36000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200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플랫폼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PP</a:t>
                      </a:r>
                      <a:r>
                        <a:rPr lang="en-US" altLang="ko-KR" sz="10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 / U36A / S7</a:t>
                      </a:r>
                      <a:endParaRPr lang="en-US" altLang="ko-KR" sz="1000" b="0" i="0" u="none" strike="noStrike" dirty="0" smtClean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PP</a:t>
                      </a:r>
                      <a:r>
                        <a:rPr lang="en-US" altLang="ko-KR" sz="10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 / U36A / S7</a:t>
                      </a:r>
                      <a:endParaRPr lang="en-US" altLang="ko-KR" sz="1000" b="0" i="0" u="none" strike="noStrike" dirty="0" smtClean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PQ / U30A /S7(S7,</a:t>
                      </a:r>
                      <a:r>
                        <a:rPr lang="en-US" altLang="ko-KR" sz="10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 S1, GA2)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440000">
                <a:tc rowSpan="5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9pPr>
                    </a:lstStyle>
                    <a:p>
                      <a:pPr algn="ctr" fontAlgn="ctr"/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변</a:t>
                      </a:r>
                      <a:endParaRPr lang="en-US" altLang="ko-KR" sz="1000" b="0" i="0" u="none" strike="noStrike" dirty="0" smtClean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  <a:p>
                      <a:pPr algn="ctr" fontAlgn="ctr"/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경</a:t>
                      </a:r>
                      <a:endParaRPr lang="en-US" altLang="ko-KR" sz="1000" b="0" i="0" u="none" strike="noStrike" dirty="0" smtClean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  <a:p>
                      <a:pPr algn="ctr" fontAlgn="ctr"/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점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9pPr>
                    </a:lstStyle>
                    <a:p>
                      <a:pPr algn="ctr" fontAlgn="ctr"/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효율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9pPr>
                    </a:lstStyle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3</a:t>
                      </a:r>
                      <a:r>
                        <a:rPr lang="ko-KR" altLang="en-US" sz="1000" b="0" i="0" u="none" strike="noStrike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등급 </a:t>
                      </a:r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/ 27</a:t>
                      </a:r>
                      <a:r>
                        <a:rPr lang="ko-KR" altLang="en-US" sz="1000" b="0" i="0" u="none" strike="noStrike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평 </a:t>
                      </a:r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(89.1 </a:t>
                      </a:r>
                      <a:r>
                        <a:rPr lang="en-US" altLang="ko-KR" sz="1000" u="none" strike="noStrike" baseline="0" dirty="0" smtClean="0"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+ 22.8m</a:t>
                      </a:r>
                      <a:r>
                        <a:rPr lang="en-US" altLang="ko-KR" sz="1000" u="none" strike="noStrike" baseline="30000" dirty="0" smtClean="0"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2</a:t>
                      </a:r>
                      <a:r>
                        <a:rPr lang="en-US" altLang="ko-KR" sz="1000" u="none" strike="noStrike" baseline="0" dirty="0" smtClean="0"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)</a:t>
                      </a:r>
                      <a:endParaRPr lang="en-US" altLang="ko-KR" sz="1000" b="0" i="0" u="none" strike="noStrike" dirty="0" smtClean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36000" marR="36000" marT="36000" marB="36000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9pPr>
                    </a:lstStyle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                2</a:t>
                      </a:r>
                      <a:r>
                        <a:rPr lang="ko-KR" altLang="en-US" sz="1000" b="0" i="0" u="none" strike="noStrike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등급 </a:t>
                      </a:r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/ 27</a:t>
                      </a:r>
                      <a:r>
                        <a:rPr lang="ko-KR" altLang="en-US" sz="1000" b="0" i="0" u="none" strike="noStrike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평 </a:t>
                      </a:r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(89.1 </a:t>
                      </a:r>
                      <a:r>
                        <a:rPr lang="en-US" altLang="ko-KR" sz="1000" u="none" strike="noStrike" baseline="0" dirty="0" smtClean="0"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+ 22.8m</a:t>
                      </a:r>
                      <a:r>
                        <a:rPr lang="en-US" altLang="ko-KR" sz="1000" u="none" strike="noStrike" baseline="30000" dirty="0" smtClean="0"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2</a:t>
                      </a:r>
                      <a:r>
                        <a:rPr lang="en-US" altLang="ko-KR" sz="1000" u="none" strike="noStrike" baseline="0" dirty="0" smtClean="0"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)</a:t>
                      </a:r>
                      <a:endParaRPr lang="en-US" altLang="ko-KR" sz="1000" b="0" i="0" u="none" strike="noStrike" dirty="0" smtClean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36000" marR="36000" marT="36000" marB="36000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9pPr>
                    </a:lstStyle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1</a:t>
                      </a:r>
                      <a:r>
                        <a:rPr lang="ko-KR" altLang="en-US" sz="1000" b="0" i="0" u="none" strike="noStrike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등급 </a:t>
                      </a:r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/ 25</a:t>
                      </a:r>
                      <a:r>
                        <a:rPr lang="ko-KR" altLang="en-US" sz="1000" b="0" i="0" u="none" strike="noStrike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평 </a:t>
                      </a:r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(81.8 </a:t>
                      </a:r>
                      <a:r>
                        <a:rPr lang="en-US" altLang="ko-KR" sz="1000" u="none" strike="noStrike" baseline="0" dirty="0" smtClean="0"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+ 22.8m</a:t>
                      </a:r>
                      <a:r>
                        <a:rPr lang="en-US" altLang="ko-KR" sz="1000" u="none" strike="noStrike" baseline="30000" dirty="0" smtClean="0"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2</a:t>
                      </a:r>
                      <a:r>
                        <a:rPr lang="en-US" altLang="ko-KR" sz="1000" u="none" strike="noStrike" baseline="0" dirty="0" smtClean="0"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)</a:t>
                      </a:r>
                      <a:endParaRPr lang="en-US" altLang="ko-KR" sz="1000" b="0" i="0" u="none" strike="noStrike" dirty="0" smtClean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36000" marR="36000" marT="36000" marB="36000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2000">
                <a:tc vMerge="1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9pPr>
                    </a:lstStyle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9pPr>
                    </a:lstStyle>
                    <a:p>
                      <a:pPr algn="ctr" fontAlgn="ctr"/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리모컨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9pPr>
                    </a:lstStyle>
                    <a:p>
                      <a:pPr marL="0" marR="0" lvl="0" indent="0" algn="ctr" defTabSz="914395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시그니처</a:t>
                      </a:r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 전용</a:t>
                      </a:r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 </a:t>
                      </a:r>
                      <a:r>
                        <a:rPr lang="ko-KR" altLang="en-US" sz="1000" b="0" i="0" u="none" strike="noStrike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→ </a:t>
                      </a:r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New Best(BLE) +</a:t>
                      </a:r>
                      <a:r>
                        <a:rPr lang="ko-KR" altLang="en-US" sz="1000" b="0" i="0" u="none" strike="noStrike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도장</a:t>
                      </a:r>
                      <a:endParaRPr lang="en-US" altLang="ko-KR" sz="1000" b="0" i="0" u="none" strike="noStrike" dirty="0" smtClean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9pPr>
                    </a:lstStyle>
                    <a:p>
                      <a:pPr marL="0" marR="0" lvl="0" indent="0" algn="ctr" defTabSz="914395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시그니처</a:t>
                      </a:r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 전용 → </a:t>
                      </a:r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New Best(BLE)</a:t>
                      </a:r>
                      <a:r>
                        <a:rPr lang="ko-KR" altLang="en-US" sz="1000" b="0" i="0" u="none" strike="noStrike" baseline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 </a:t>
                      </a:r>
                      <a:r>
                        <a:rPr lang="en-US" altLang="ko-KR" sz="10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+ </a:t>
                      </a:r>
                      <a:r>
                        <a:rPr lang="ko-KR" altLang="en-US" sz="1000" b="0" i="0" u="none" strike="noStrike" baseline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도장</a:t>
                      </a:r>
                      <a:endParaRPr lang="en-US" altLang="ko-KR" sz="1000" b="0" i="0" u="none" strike="noStrike" dirty="0" smtClean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9pPr>
                    </a:lstStyle>
                    <a:p>
                      <a:pPr marL="0" marR="0" lvl="0" indent="0" algn="ctr" defTabSz="914395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New Best(BLE)</a:t>
                      </a:r>
                      <a:r>
                        <a:rPr lang="ko-KR" altLang="en-US" sz="1000" b="0" i="0" u="none" strike="noStrike" baseline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  → </a:t>
                      </a:r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New Best(BLE)</a:t>
                      </a:r>
                      <a:r>
                        <a:rPr lang="ko-KR" altLang="en-US" sz="1000" b="0" i="0" u="none" strike="noStrike" baseline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 </a:t>
                      </a:r>
                      <a:r>
                        <a:rPr lang="en-US" altLang="ko-KR" sz="10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+ </a:t>
                      </a:r>
                      <a:r>
                        <a:rPr lang="ko-KR" altLang="en-US" sz="1000" b="0" i="0" u="none" strike="noStrike" baseline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도장</a:t>
                      </a:r>
                      <a:endParaRPr lang="en-US" altLang="ko-KR" sz="1000" b="0" i="0" u="none" strike="noStrike" dirty="0" smtClean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2000">
                <a:tc vMerge="1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9pPr>
                    </a:lstStyle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9pPr>
                    </a:lstStyle>
                    <a:p>
                      <a:pPr algn="ctr" fontAlgn="ctr"/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스마트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9pPr>
                    </a:lstStyle>
                    <a:p>
                      <a:pPr algn="l" fontAlgn="ctr"/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                                         UP</a:t>
                      </a:r>
                      <a:r>
                        <a:rPr lang="ko-KR" altLang="en-US" sz="1000" b="0" i="0" u="none" strike="noStrike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가전</a:t>
                      </a:r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(FOTA)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9pPr>
                    </a:lstStyle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UP</a:t>
                      </a:r>
                      <a:r>
                        <a:rPr lang="ko-KR" altLang="en-US" sz="1000" b="0" i="0" u="none" strike="noStrike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가전</a:t>
                      </a:r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(FOTA)</a:t>
                      </a:r>
                      <a:endParaRPr lang="ko-KR" altLang="en-US" sz="1000" b="0" i="0" u="none" strike="noStrike" smtClean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9pPr>
                    </a:lstStyle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-</a:t>
                      </a:r>
                      <a:endParaRPr lang="ko-KR" altLang="en-US" sz="1000" b="0" i="0" u="none" strike="noStrike" smtClean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2000">
                <a:tc vMerge="1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9pPr>
                    </a:lstStyle>
                    <a:p>
                      <a:pPr algn="ctr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9pPr>
                    </a:lstStyle>
                    <a:p>
                      <a:pPr algn="ctr" fontAlgn="ctr"/>
                      <a:r>
                        <a:rPr lang="ko-KR" altLang="en-US" sz="1000" b="0" i="0" u="none" strike="noStrike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통신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9pPr>
                    </a:lstStyle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                                         AC</a:t>
                      </a:r>
                      <a:r>
                        <a:rPr lang="ko-KR" altLang="en-US" sz="1000" b="0" i="0" u="none" strike="noStrike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통신</a:t>
                      </a:r>
                      <a:r>
                        <a:rPr lang="ko-KR" altLang="en-US" sz="1000" b="0" i="0" u="none" strike="noStrike" baseline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 </a:t>
                      </a:r>
                      <a:r>
                        <a:rPr lang="ko-KR" altLang="en-US" sz="1000" b="0" i="0" u="none" strike="noStrike" baseline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→ </a:t>
                      </a:r>
                      <a:r>
                        <a:rPr lang="en-US" altLang="ko-KR" sz="10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485</a:t>
                      </a:r>
                      <a:r>
                        <a:rPr lang="ko-KR" altLang="en-US" sz="1000" b="0" i="0" u="none" strike="noStrike" baseline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통신</a:t>
                      </a:r>
                      <a:endParaRPr lang="ko-KR" altLang="en-US" sz="1000" b="0" i="0" u="none" strike="noStrike" smtClean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9pPr>
                    </a:lstStyle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AC</a:t>
                      </a:r>
                      <a:r>
                        <a:rPr lang="ko-KR" altLang="en-US" sz="1000" b="0" i="0" u="none" strike="noStrike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통신</a:t>
                      </a:r>
                      <a:r>
                        <a:rPr lang="ko-KR" altLang="en-US" sz="1000" b="0" i="0" u="none" strike="noStrike" baseline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 → </a:t>
                      </a:r>
                      <a:r>
                        <a:rPr lang="en-US" altLang="ko-KR" sz="10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485</a:t>
                      </a:r>
                      <a:r>
                        <a:rPr lang="ko-KR" altLang="en-US" sz="1000" b="0" i="0" u="none" strike="noStrike" baseline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통신</a:t>
                      </a:r>
                      <a:endParaRPr lang="ko-KR" altLang="en-US" sz="1000" b="0" i="0" u="none" strike="noStrike" smtClean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9pPr>
                    </a:lstStyle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-</a:t>
                      </a:r>
                      <a:endParaRPr lang="ko-KR" altLang="en-US" sz="1000" b="0" i="0" u="none" strike="noStrike" smtClean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2000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위생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-</a:t>
                      </a:r>
                      <a:endParaRPr lang="ko-KR" altLang="en-US" sz="1000" b="0" i="0" u="none" strike="noStrike" dirty="0" smtClean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클린 케이스 </a:t>
                      </a:r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/ UV</a:t>
                      </a:r>
                      <a:r>
                        <a:rPr lang="en-US" altLang="ko-KR" sz="10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 LED</a:t>
                      </a:r>
                      <a:endParaRPr lang="ko-KR" altLang="en-US" sz="1000" b="0" i="0" u="none" strike="noStrike" smtClean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-</a:t>
                      </a:r>
                      <a:endParaRPr lang="ko-KR" altLang="en-US" sz="1000" b="0" i="0" u="none" strike="noStrike" dirty="0" smtClean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41797">
                <a:tc row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9pPr>
                    </a:lstStyle>
                    <a:p>
                      <a:pPr algn="ctr" fontAlgn="ctr"/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투</a:t>
                      </a:r>
                      <a:endParaRPr lang="en-US" altLang="ko-KR" sz="1000" b="0" i="0" u="none" strike="noStrike" dirty="0" smtClean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  <a:p>
                      <a:pPr algn="ctr" fontAlgn="ctr"/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자</a:t>
                      </a:r>
                      <a:endParaRPr lang="en-US" altLang="ko-KR" sz="1000" b="0" i="0" u="none" strike="noStrike" dirty="0" smtClean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  <a:p>
                      <a:pPr algn="ctr" fontAlgn="ctr"/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비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9pPr>
                    </a:lstStyle>
                    <a:p>
                      <a:pPr algn="ctr" fontAlgn="ctr"/>
                      <a:r>
                        <a:rPr lang="ko-KR" altLang="en-US" sz="10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금형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9pPr>
                    </a:lstStyle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-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9pPr>
                    </a:lstStyle>
                    <a:p>
                      <a:pPr algn="ctr" fontAlgn="ctr"/>
                      <a:r>
                        <a:rPr lang="en-US" altLang="ko-KR" sz="10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             -.</a:t>
                      </a:r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 </a:t>
                      </a:r>
                      <a:r>
                        <a:rPr lang="ko-KR" altLang="en-US" sz="1000" b="0" i="0" u="none" strike="noStrike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흡입 </a:t>
                      </a:r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유로 개선 </a:t>
                      </a:r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4.0</a:t>
                      </a:r>
                      <a:r>
                        <a:rPr lang="ko-KR" altLang="en-US" sz="1000" b="0" i="0" u="none" strike="noStrike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억</a:t>
                      </a:r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(cabinet, </a:t>
                      </a:r>
                      <a:r>
                        <a:rPr lang="ko-KR" altLang="en-US" sz="1000" b="0" i="0" u="none" strike="noStrike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필터 </a:t>
                      </a:r>
                      <a:r>
                        <a:rPr lang="ko-KR" altLang="en-US" sz="1000" b="0" i="0" u="none" strike="noStrike" baseline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무빙 삭제</a:t>
                      </a:r>
                      <a:r>
                        <a:rPr lang="en-US" altLang="ko-KR" sz="10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, </a:t>
                      </a:r>
                      <a:r>
                        <a:rPr lang="ko-KR" altLang="en-US" sz="1000" b="0" i="0" u="none" strike="noStrike" baseline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필터 신규</a:t>
                      </a:r>
                      <a:r>
                        <a:rPr lang="en-US" altLang="ko-KR" sz="10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 case)</a:t>
                      </a:r>
                      <a:r>
                        <a:rPr lang="ko-KR" altLang="en-US" sz="1000" b="0" i="0" u="none" strike="noStrike" baseline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 </a:t>
                      </a:r>
                      <a:endParaRPr lang="en-US" altLang="ko-KR" sz="1000" b="0" i="0" u="none" strike="noStrike" dirty="0" smtClean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  <a:p>
                      <a:pPr algn="l" fontAlgn="ctr"/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             -. Fan </a:t>
                      </a:r>
                      <a:r>
                        <a:rPr lang="ko-KR" altLang="en-US" sz="1000" b="0" i="0" u="none" strike="noStrike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유로 개선</a:t>
                      </a:r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/ UV</a:t>
                      </a:r>
                      <a:r>
                        <a:rPr lang="en-US" altLang="ko-KR" sz="10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 </a:t>
                      </a:r>
                      <a:r>
                        <a:rPr lang="ko-KR" altLang="en-US" sz="1000" b="0" i="0" u="none" strike="noStrike" baseline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추가</a:t>
                      </a:r>
                      <a:r>
                        <a:rPr lang="ko-KR" altLang="en-US" sz="1000" b="0" i="0" u="none" strike="noStrike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 </a:t>
                      </a:r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2.0</a:t>
                      </a:r>
                      <a:r>
                        <a:rPr lang="ko-KR" altLang="en-US" sz="1000" b="0" i="0" u="none" strike="noStrike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억</a:t>
                      </a:r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(Front</a:t>
                      </a:r>
                      <a:r>
                        <a:rPr lang="en-US" altLang="ko-KR" sz="10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 panel, Orifice)</a:t>
                      </a:r>
                      <a:r>
                        <a:rPr lang="ko-KR" altLang="en-US" sz="1000" b="0" i="0" u="none" strike="noStrike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  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9pPr>
                    </a:lstStyle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-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4179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9pPr>
                    </a:lstStyle>
                    <a:p>
                      <a:pPr algn="ctr" fontAlgn="ctr"/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설비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9pPr>
                    </a:lstStyle>
                    <a:p>
                      <a:pPr algn="ctr" fontAlgn="ctr"/>
                      <a:r>
                        <a:rPr lang="ko-KR" altLang="en-US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전면 </a:t>
                      </a:r>
                      <a:r>
                        <a:rPr lang="en-US" altLang="ko-KR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ACM 1.8t </a:t>
                      </a:r>
                      <a:r>
                        <a:rPr lang="ko-KR" altLang="en-US" sz="1000" b="0" i="0" u="none" strike="noStrike" smtClean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대체 소재 개발</a:t>
                      </a:r>
                      <a:endParaRPr lang="en-US" altLang="ko-KR" sz="1000" b="0" i="0" u="none" strike="noStrike" dirty="0" smtClean="0"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  <a:p>
                      <a:pPr algn="l" fontAlgn="ctr"/>
                      <a:r>
                        <a:rPr lang="en-US" altLang="ko-KR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                                                                           1</a:t>
                      </a:r>
                      <a:r>
                        <a:rPr lang="ko-KR" altLang="en-US" sz="1000" b="0" i="0" u="none" strike="noStrike" smtClean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안</a:t>
                      </a:r>
                      <a:r>
                        <a:rPr lang="en-US" altLang="ko-KR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)</a:t>
                      </a:r>
                      <a:r>
                        <a:rPr lang="ko-KR" altLang="en-US" sz="1000" b="0" i="0" u="none" strike="noStrike" smtClean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 </a:t>
                      </a:r>
                      <a:r>
                        <a:rPr lang="en-US" altLang="ko-KR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ST</a:t>
                      </a:r>
                      <a:r>
                        <a:rPr lang="en-US" altLang="ko-KR" sz="10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S 0.7t  </a:t>
                      </a:r>
                    </a:p>
                    <a:p>
                      <a:pPr algn="l" fontAlgn="ctr"/>
                      <a:r>
                        <a:rPr lang="en-US" altLang="ko-KR" sz="10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                                                                           2</a:t>
                      </a:r>
                      <a:r>
                        <a:rPr lang="ko-KR" altLang="en-US" sz="1000" b="0" i="0" u="none" strike="noStrike" baseline="0" smtClean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안</a:t>
                      </a:r>
                      <a:r>
                        <a:rPr lang="en-US" altLang="ko-KR" sz="10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)</a:t>
                      </a:r>
                      <a:r>
                        <a:rPr lang="ko-KR" altLang="en-US" sz="1000" b="0" i="0" u="none" strike="noStrike" baseline="0" smtClean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 </a:t>
                      </a:r>
                      <a:r>
                        <a:rPr lang="en-US" altLang="ko-KR" sz="10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AL 1.5t </a:t>
                      </a:r>
                      <a:endParaRPr lang="en-US" altLang="ko-KR" sz="1000" b="0" i="0" u="none" strike="noStrike" dirty="0" smtClean="0"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9pPr>
                    </a:lstStyle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8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9pPr>
                    </a:lstStyle>
                    <a:p>
                      <a:pPr algn="ctr" fontAlgn="ctr"/>
                      <a:r>
                        <a:rPr lang="en-US" altLang="ko-KR" sz="10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1) </a:t>
                      </a:r>
                      <a:r>
                        <a:rPr lang="ko-KR" altLang="en-US" sz="1000" b="0" i="0" u="none" strike="noStrike" baseline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메탈릭 도장 </a:t>
                      </a:r>
                      <a:r>
                        <a:rPr lang="en-US" altLang="ko-KR" sz="10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: </a:t>
                      </a:r>
                      <a:r>
                        <a:rPr lang="ko-KR" altLang="en-US" sz="1000" b="0" i="0" u="none" strike="noStrike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도장 지그 </a:t>
                      </a:r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투자</a:t>
                      </a:r>
                      <a:endParaRPr lang="en-US" altLang="ko-KR" sz="1000" b="0" i="0" u="none" strike="noStrike" dirty="0" smtClean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2) </a:t>
                      </a:r>
                      <a:r>
                        <a:rPr lang="ko-KR" altLang="en-US" sz="1000" b="0" i="0" u="none" strike="noStrike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리얼 메탈 </a:t>
                      </a:r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: </a:t>
                      </a:r>
                      <a:r>
                        <a:rPr lang="ko-KR" altLang="en-US" sz="1000" b="0" i="0" u="none" strike="noStrike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절곡 설비 투자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87676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9pPr>
                    </a:lstStyle>
                    <a:p>
                      <a:pPr algn="ctr" fontAlgn="ctr"/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개발 일정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9pPr>
                    </a:lstStyle>
                    <a:p>
                      <a:pPr algn="ctr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9pPr>
                    </a:lstStyle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PP</a:t>
                      </a:r>
                      <a:r>
                        <a:rPr lang="en-US" altLang="ko-KR" sz="10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 5/20, PMP 6/10</a:t>
                      </a:r>
                      <a:endParaRPr lang="ko-KR" altLang="en-US" sz="1000" b="0" i="0" u="none" strike="noStrike" dirty="0" smtClean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9pPr>
                    </a:lstStyle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PP</a:t>
                      </a:r>
                      <a:r>
                        <a:rPr lang="en-US" altLang="ko-KR" sz="10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 5/20, PMP 6/10</a:t>
                      </a:r>
                      <a:endParaRPr lang="ko-KR" altLang="en-US" sz="1000" b="0" i="0" u="none" strike="noStrike" smtClean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9pPr>
                    </a:lstStyle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PP</a:t>
                      </a:r>
                      <a:r>
                        <a:rPr lang="en-US" altLang="ko-KR" sz="10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 3/23, PMP 4/10</a:t>
                      </a:r>
                      <a:endParaRPr lang="ko-KR" altLang="en-US" sz="1000" b="0" i="0" u="none" strike="noStrike" smtClean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88000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9pPr>
                    </a:lstStyle>
                    <a:p>
                      <a:pPr algn="ctr" fontAlgn="ctr"/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재료비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9pPr>
                    </a:lstStyle>
                    <a:p>
                      <a:pPr algn="ctr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9pPr>
                    </a:lstStyle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3,213</a:t>
                      </a:r>
                      <a:r>
                        <a:rPr lang="ko-KR" altLang="en-US" sz="1000" b="0" i="0" u="none" strike="noStrike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천원</a:t>
                      </a:r>
                      <a:endParaRPr lang="en-US" altLang="ko-KR" sz="1000" b="0" i="0" u="none" strike="noStrike" dirty="0" smtClean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9pPr>
                    </a:lstStyle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3,213</a:t>
                      </a:r>
                      <a:r>
                        <a:rPr lang="ko-KR" altLang="en-US" sz="1000" b="0" i="0" u="none" strike="noStrike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천원</a:t>
                      </a:r>
                      <a:endParaRPr lang="en-US" altLang="ko-KR" sz="1000" b="0" i="0" u="none" strike="noStrike" dirty="0" smtClean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  <a:cs typeface=""/>
                        </a:defRPr>
                      </a:lvl9pPr>
                    </a:lstStyle>
                    <a:p>
                      <a:pPr algn="l" fontAlgn="ctr"/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            </a:t>
                      </a:r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2,053</a:t>
                      </a:r>
                      <a:r>
                        <a:rPr lang="ko-KR" altLang="en-US" sz="1000" b="0" i="0" u="none" strike="noStrike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천원 </a:t>
                      </a:r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+ </a:t>
                      </a:r>
                      <a:r>
                        <a:rPr lang="ko-KR" altLang="en-US" sz="1000" b="0" i="0" u="none" strike="noStrike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메탈 추가  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7" name="Picture 2" descr="에어컨 LG SIGNATURE에어컨 (FQ27GASMA2.AKOR) 메인이미지 0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06" t="7589" r="11150" b="7745"/>
          <a:stretch/>
        </p:blipFill>
        <p:spPr bwMode="auto">
          <a:xfrm>
            <a:off x="2317457" y="1004992"/>
            <a:ext cx="131546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2904" y="1540429"/>
            <a:ext cx="251340" cy="9000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9861" y="1542662"/>
            <a:ext cx="199547" cy="900000"/>
          </a:xfrm>
          <a:prstGeom prst="rect">
            <a:avLst/>
          </a:prstGeom>
        </p:spPr>
      </p:pic>
      <p:pic>
        <p:nvPicPr>
          <p:cNvPr id="11" name="Picture 2" descr="에어컨 LG SIGNATURE에어컨 (FQ27GASMA2.AKOR) 메인이미지 0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06" t="7589" r="11150" b="7745"/>
          <a:stretch/>
        </p:blipFill>
        <p:spPr bwMode="auto">
          <a:xfrm>
            <a:off x="4924537" y="1004992"/>
            <a:ext cx="131546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8071" y="1540429"/>
            <a:ext cx="251340" cy="90000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4553" y="1533137"/>
            <a:ext cx="199547" cy="900000"/>
          </a:xfrm>
          <a:prstGeom prst="rect">
            <a:avLst/>
          </a:prstGeom>
        </p:spPr>
      </p:pic>
      <p:pic>
        <p:nvPicPr>
          <p:cNvPr id="14" name="Picture 2" descr="UP가전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3446" y="1544992"/>
            <a:ext cx="36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에어컨 LG 휘센 오브제컬렉션 타워에어컨 (프리미엄) (FQ18PCNBA1.AKOR) 줌이미지 0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81" t="4829" r="38536" b="2724"/>
          <a:stretch/>
        </p:blipFill>
        <p:spPr bwMode="auto">
          <a:xfrm>
            <a:off x="8251024" y="1009915"/>
            <a:ext cx="356436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12072" y="1549915"/>
            <a:ext cx="199547" cy="900000"/>
          </a:xfrm>
          <a:prstGeom prst="rect">
            <a:avLst/>
          </a:prstGeom>
        </p:spPr>
      </p:pic>
      <p:sp>
        <p:nvSpPr>
          <p:cNvPr id="20" name="Rectangle 3"/>
          <p:cNvSpPr>
            <a:spLocks noChangeArrowheads="1"/>
          </p:cNvSpPr>
          <p:nvPr/>
        </p:nvSpPr>
        <p:spPr bwMode="auto">
          <a:xfrm>
            <a:off x="4121961" y="3716168"/>
            <a:ext cx="360040" cy="37127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wrap="none" anchor="ctr"/>
          <a:lstStyle>
            <a:lvl1pPr>
              <a:defRPr sz="12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9pPr>
          </a:lstStyle>
          <a:p>
            <a:pPr algn="ctr" eaLnBrk="0" latinLnBrk="0" hangingPunct="0">
              <a:defRPr/>
            </a:pPr>
            <a:endParaRPr lang="ko-KR" altLang="en-US" kern="0" dirty="0" smtClean="0">
              <a:solidFill>
                <a:srgbClr val="000000"/>
              </a:solidFill>
              <a:latin typeface="Arial Narrow" panose="020B0606020202030204" pitchFamily="34" charset="0"/>
              <a:ea typeface="LG스마트체2.0 Regular" panose="020B0600000101010101" pitchFamily="50" charset="-127"/>
              <a:cs typeface="Arial" charset="0"/>
            </a:endParaRPr>
          </a:p>
        </p:txBody>
      </p:sp>
      <p:cxnSp>
        <p:nvCxnSpPr>
          <p:cNvPr id="21" name="직선 연결선 20"/>
          <p:cNvCxnSpPr/>
          <p:nvPr/>
        </p:nvCxnSpPr>
        <p:spPr>
          <a:xfrm>
            <a:off x="3925976" y="4087430"/>
            <a:ext cx="3458166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Box 137"/>
          <p:cNvSpPr txBox="1">
            <a:spLocks noChangeArrowheads="1"/>
          </p:cNvSpPr>
          <p:nvPr/>
        </p:nvSpPr>
        <p:spPr bwMode="auto">
          <a:xfrm>
            <a:off x="4173457" y="3559072"/>
            <a:ext cx="257049" cy="1384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0" rIns="36000" bIns="0" anchor="ctr" anchorCtr="1">
            <a:spAutoFit/>
          </a:bodyPr>
          <a:lstStyle>
            <a:defPPr>
              <a:defRPr lang="ko-KR"/>
            </a:defPPr>
            <a:lvl1pPr fontAlgn="ctr">
              <a:buFont typeface="Wingdings" panose="05000000000000000000" pitchFamily="2" charset="2"/>
              <a:buNone/>
              <a:defRPr sz="900" b="0">
                <a:solidFill>
                  <a:srgbClr val="000000"/>
                </a:solidFill>
                <a:latin typeface="Arial Narrow" panose="020B0606020202030204" pitchFamily="34" charset="0"/>
                <a:ea typeface="LG스마트체2.0 Regular" panose="020B0600000101010101" pitchFamily="50" charset="-127"/>
              </a:defRPr>
            </a:lvl1pPr>
          </a:lstStyle>
          <a:p>
            <a:r>
              <a:rPr lang="en-US" altLang="ko-KR" dirty="0"/>
              <a:t>6.15</a:t>
            </a:r>
          </a:p>
        </p:txBody>
      </p:sp>
      <p:sp>
        <p:nvSpPr>
          <p:cNvPr id="23" name="Text Box 137"/>
          <p:cNvSpPr txBox="1">
            <a:spLocks noChangeArrowheads="1"/>
          </p:cNvSpPr>
          <p:nvPr/>
        </p:nvSpPr>
        <p:spPr bwMode="auto">
          <a:xfrm>
            <a:off x="4157427" y="4093114"/>
            <a:ext cx="289109" cy="1384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0" rIns="36000" bIns="0" anchor="ctr" anchorCtr="1">
            <a:spAutoFit/>
          </a:bodyPr>
          <a:lstStyle>
            <a:defPPr>
              <a:defRPr lang="ko-KR"/>
            </a:defPPr>
            <a:lvl1pPr fontAlgn="ctr">
              <a:buFont typeface="Wingdings" panose="05000000000000000000" pitchFamily="2" charset="2"/>
              <a:buNone/>
              <a:defRPr sz="900" b="0">
                <a:solidFill>
                  <a:srgbClr val="000000"/>
                </a:solidFill>
                <a:latin typeface="Arial Narrow" panose="020B0606020202030204" pitchFamily="34" charset="0"/>
                <a:ea typeface="LG스마트체2.0 Regular" panose="020B0600000101010101" pitchFamily="50" charset="-127"/>
              </a:defRPr>
            </a:lvl1pPr>
          </a:lstStyle>
          <a:p>
            <a:r>
              <a:rPr lang="en-US" altLang="ko-KR" dirty="0"/>
              <a:t>Base</a:t>
            </a:r>
          </a:p>
        </p:txBody>
      </p:sp>
      <p:sp>
        <p:nvSpPr>
          <p:cNvPr id="24" name="Rectangle 3"/>
          <p:cNvSpPr>
            <a:spLocks noChangeArrowheads="1"/>
          </p:cNvSpPr>
          <p:nvPr/>
        </p:nvSpPr>
        <p:spPr bwMode="auto">
          <a:xfrm>
            <a:off x="6896542" y="2939602"/>
            <a:ext cx="360040" cy="114915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wrap="none" anchor="ctr"/>
          <a:lstStyle>
            <a:lvl1pPr>
              <a:defRPr sz="12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9pPr>
          </a:lstStyle>
          <a:p>
            <a:pPr algn="ctr" eaLnBrk="0" latinLnBrk="0" hangingPunct="0">
              <a:defRPr/>
            </a:pPr>
            <a:endParaRPr lang="ko-KR" altLang="en-US" kern="0" dirty="0" smtClean="0">
              <a:solidFill>
                <a:srgbClr val="000000"/>
              </a:solidFill>
              <a:latin typeface="Arial Narrow" panose="020B0606020202030204" pitchFamily="34" charset="0"/>
              <a:ea typeface="LG스마트체2.0 Regular" panose="020B0600000101010101" pitchFamily="50" charset="-127"/>
              <a:cs typeface="Arial" charset="0"/>
            </a:endParaRPr>
          </a:p>
        </p:txBody>
      </p:sp>
      <p:sp>
        <p:nvSpPr>
          <p:cNvPr id="25" name="Text Box 254"/>
          <p:cNvSpPr txBox="1">
            <a:spLocks noChangeArrowheads="1"/>
          </p:cNvSpPr>
          <p:nvPr/>
        </p:nvSpPr>
        <p:spPr bwMode="auto">
          <a:xfrm>
            <a:off x="6196591" y="3354020"/>
            <a:ext cx="527956" cy="2112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t" anchorCtr="0">
            <a:spAutoFit/>
          </a:bodyPr>
          <a:lstStyle>
            <a:defPPr>
              <a:defRPr lang="ko-KR"/>
            </a:defPPr>
            <a:lvl1pPr fontAlgn="ctr">
              <a:buFont typeface="Wingdings" panose="05000000000000000000" pitchFamily="2" charset="2"/>
              <a:buNone/>
              <a:defRPr sz="900" b="0">
                <a:solidFill>
                  <a:srgbClr val="006600"/>
                </a:solidFill>
                <a:latin typeface="Arial Narrow" panose="020B0606020202030204" pitchFamily="34" charset="0"/>
                <a:ea typeface="LG스마트체2.0 Regular" panose="020B0600000101010101" pitchFamily="50" charset="-127"/>
              </a:defRPr>
            </a:lvl1pPr>
          </a:lstStyle>
          <a:p>
            <a:r>
              <a:rPr lang="ko-KR" altLang="en-US" dirty="0" err="1" smtClean="0"/>
              <a:t>금형</a:t>
            </a:r>
            <a:r>
              <a:rPr lang="ko-KR" altLang="en-US" dirty="0" smtClean="0"/>
              <a:t> 신작</a:t>
            </a:r>
            <a:endParaRPr lang="en-US" altLang="ko-KR" dirty="0"/>
          </a:p>
        </p:txBody>
      </p:sp>
      <p:sp>
        <p:nvSpPr>
          <p:cNvPr id="26" name="Text Box 137"/>
          <p:cNvSpPr txBox="1">
            <a:spLocks noChangeArrowheads="1"/>
          </p:cNvSpPr>
          <p:nvPr/>
        </p:nvSpPr>
        <p:spPr bwMode="auto">
          <a:xfrm>
            <a:off x="6848631" y="4058855"/>
            <a:ext cx="452368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ko-KR" sz="900" dirty="0" smtClean="0">
                <a:solidFill>
                  <a:srgbClr val="000000"/>
                </a:solidFill>
                <a:latin typeface="Arial Narrow" panose="020B0606020202030204" pitchFamily="34" charset="0"/>
                <a:ea typeface="LG스마트체2.0 Regular" panose="020B0600000101010101" pitchFamily="50" charset="-127"/>
              </a:rPr>
              <a:t>2</a:t>
            </a:r>
            <a:r>
              <a:rPr lang="ko-KR" altLang="en-US" sz="900" dirty="0" smtClean="0">
                <a:solidFill>
                  <a:srgbClr val="000000"/>
                </a:solidFill>
                <a:latin typeface="Arial Narrow" panose="020B0606020202030204" pitchFamily="34" charset="0"/>
                <a:ea typeface="LG스마트체2.0 Regular" panose="020B0600000101010101" pitchFamily="50" charset="-127"/>
              </a:rPr>
              <a:t>등급</a:t>
            </a:r>
            <a:endParaRPr lang="en-US" altLang="ko-KR" sz="900" dirty="0">
              <a:solidFill>
                <a:srgbClr val="000000"/>
              </a:solidFill>
              <a:latin typeface="Arial Narrow" panose="020B0606020202030204" pitchFamily="34" charset="0"/>
              <a:ea typeface="LG스마트체2.0 Regular" panose="020B0600000101010101" pitchFamily="50" charset="-127"/>
            </a:endParaRPr>
          </a:p>
        </p:txBody>
      </p:sp>
      <p:sp>
        <p:nvSpPr>
          <p:cNvPr id="27" name="Text Box 137"/>
          <p:cNvSpPr txBox="1">
            <a:spLocks noChangeArrowheads="1"/>
          </p:cNvSpPr>
          <p:nvPr/>
        </p:nvSpPr>
        <p:spPr bwMode="auto">
          <a:xfrm>
            <a:off x="6948038" y="2799810"/>
            <a:ext cx="257049" cy="1384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0" rIns="36000" bIns="0" anchor="ctr" anchorCtr="1">
            <a:spAutoFit/>
          </a:bodyPr>
          <a:lstStyle>
            <a:defPPr>
              <a:defRPr lang="ko-KR"/>
            </a:defPPr>
            <a:lvl1pPr fontAlgn="ctr">
              <a:buFont typeface="Wingdings" panose="05000000000000000000" pitchFamily="2" charset="2"/>
              <a:buNone/>
              <a:defRPr sz="900" b="0">
                <a:solidFill>
                  <a:srgbClr val="000000"/>
                </a:solidFill>
                <a:latin typeface="Arial Narrow" panose="020B0606020202030204" pitchFamily="34" charset="0"/>
                <a:ea typeface="LG스마트체2.0 Regular" panose="020B0600000101010101" pitchFamily="50" charset="-127"/>
              </a:defRPr>
            </a:lvl1pPr>
          </a:lstStyle>
          <a:p>
            <a:r>
              <a:rPr lang="en-US" altLang="ko-KR" b="1" dirty="0" smtClean="0"/>
              <a:t>6.54</a:t>
            </a:r>
            <a:endParaRPr lang="en-US" altLang="ko-KR" b="1" dirty="0"/>
          </a:p>
        </p:txBody>
      </p:sp>
      <p:sp>
        <p:nvSpPr>
          <p:cNvPr id="28" name="Rectangle 3"/>
          <p:cNvSpPr>
            <a:spLocks noChangeArrowheads="1"/>
          </p:cNvSpPr>
          <p:nvPr/>
        </p:nvSpPr>
        <p:spPr bwMode="auto">
          <a:xfrm>
            <a:off x="4544361" y="3584122"/>
            <a:ext cx="360040" cy="108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wrap="none" anchor="ctr"/>
          <a:lstStyle>
            <a:lvl1pPr>
              <a:defRPr sz="12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9pPr>
          </a:lstStyle>
          <a:p>
            <a:pPr algn="ctr" eaLnBrk="0" latinLnBrk="0" hangingPunct="0">
              <a:defRPr/>
            </a:pPr>
            <a:endParaRPr lang="ko-KR" altLang="en-US" kern="0" dirty="0" smtClean="0">
              <a:solidFill>
                <a:srgbClr val="000000"/>
              </a:solidFill>
              <a:latin typeface="Arial Narrow" panose="020B0606020202030204" pitchFamily="34" charset="0"/>
              <a:ea typeface="LG스마트체2.0 Regular" panose="020B0600000101010101" pitchFamily="50" charset="-127"/>
              <a:cs typeface="Arial" charset="0"/>
            </a:endParaRPr>
          </a:p>
        </p:txBody>
      </p:sp>
      <p:sp>
        <p:nvSpPr>
          <p:cNvPr id="29" name="Text Box 137"/>
          <p:cNvSpPr txBox="1">
            <a:spLocks noChangeArrowheads="1"/>
          </p:cNvSpPr>
          <p:nvPr/>
        </p:nvSpPr>
        <p:spPr bwMode="auto">
          <a:xfrm>
            <a:off x="4501802" y="3705416"/>
            <a:ext cx="457424" cy="1231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0" rIns="36000" bIns="0" anchor="ctr" anchorCtr="1">
            <a:spAutoFit/>
          </a:bodyPr>
          <a:lstStyle>
            <a:defPPr>
              <a:defRPr lang="ko-KR"/>
            </a:defPPr>
            <a:lvl1pPr fontAlgn="ctr">
              <a:buFont typeface="Wingdings" panose="05000000000000000000" pitchFamily="2" charset="2"/>
              <a:buNone/>
              <a:defRPr sz="900" b="0">
                <a:solidFill>
                  <a:srgbClr val="000000"/>
                </a:solidFill>
                <a:latin typeface="Arial Narrow" panose="020B0606020202030204" pitchFamily="34" charset="0"/>
                <a:ea typeface="LG스마트체2.0 Regular" panose="020B0600000101010101" pitchFamily="50" charset="-127"/>
              </a:defRPr>
            </a:lvl1pPr>
          </a:lstStyle>
          <a:p>
            <a:r>
              <a:rPr lang="ko-KR" altLang="en-US" sz="800" dirty="0"/>
              <a:t>모터변경</a:t>
            </a:r>
            <a:endParaRPr lang="en-US" altLang="ko-KR" sz="800" dirty="0"/>
          </a:p>
        </p:txBody>
      </p:sp>
      <p:sp>
        <p:nvSpPr>
          <p:cNvPr id="30" name="Rectangle 3"/>
          <p:cNvSpPr>
            <a:spLocks noChangeArrowheads="1"/>
          </p:cNvSpPr>
          <p:nvPr/>
        </p:nvSpPr>
        <p:spPr bwMode="auto">
          <a:xfrm>
            <a:off x="4961555" y="3436690"/>
            <a:ext cx="360040" cy="14401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wrap="none" anchor="ctr"/>
          <a:lstStyle>
            <a:lvl1pPr>
              <a:defRPr sz="12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9pPr>
          </a:lstStyle>
          <a:p>
            <a:pPr algn="ctr" eaLnBrk="0" latinLnBrk="0" hangingPunct="0">
              <a:defRPr/>
            </a:pPr>
            <a:endParaRPr lang="ko-KR" altLang="en-US" kern="0" dirty="0" smtClean="0">
              <a:solidFill>
                <a:srgbClr val="000000"/>
              </a:solidFill>
              <a:latin typeface="Arial Narrow" panose="020B0606020202030204" pitchFamily="34" charset="0"/>
              <a:ea typeface="LG스마트체2.0 Regular" panose="020B0600000101010101" pitchFamily="50" charset="-127"/>
              <a:cs typeface="Arial" charset="0"/>
            </a:endParaRPr>
          </a:p>
        </p:txBody>
      </p:sp>
      <p:sp>
        <p:nvSpPr>
          <p:cNvPr id="33" name="Text Box 137"/>
          <p:cNvSpPr txBox="1">
            <a:spLocks noChangeArrowheads="1"/>
          </p:cNvSpPr>
          <p:nvPr/>
        </p:nvSpPr>
        <p:spPr bwMode="auto">
          <a:xfrm>
            <a:off x="4903245" y="3596633"/>
            <a:ext cx="476660" cy="1231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0" rIns="36000" bIns="0" anchor="ctr" anchorCtr="1">
            <a:spAutoFit/>
          </a:bodyPr>
          <a:lstStyle>
            <a:defPPr>
              <a:defRPr lang="ko-KR"/>
            </a:defPPr>
            <a:lvl1pPr fontAlgn="ctr">
              <a:buFont typeface="Wingdings" panose="05000000000000000000" pitchFamily="2" charset="2"/>
              <a:buNone/>
              <a:defRPr sz="900" b="0">
                <a:solidFill>
                  <a:srgbClr val="000000"/>
                </a:solidFill>
                <a:latin typeface="Arial Narrow" panose="020B0606020202030204" pitchFamily="34" charset="0"/>
                <a:ea typeface="LG스마트체2.0 Regular" panose="020B0600000101010101" pitchFamily="50" charset="-127"/>
              </a:defRPr>
            </a:lvl1pPr>
          </a:lstStyle>
          <a:p>
            <a:r>
              <a:rPr lang="ko-KR" altLang="en-US" sz="800" dirty="0" smtClean="0"/>
              <a:t>타워 </a:t>
            </a:r>
            <a:r>
              <a:rPr lang="en-US" altLang="ko-KR" sz="800" dirty="0" smtClean="0"/>
              <a:t>MCE</a:t>
            </a:r>
            <a:endParaRPr lang="en-US" altLang="ko-KR" sz="800" dirty="0"/>
          </a:p>
        </p:txBody>
      </p:sp>
      <p:sp>
        <p:nvSpPr>
          <p:cNvPr id="34" name="Text Box 137"/>
          <p:cNvSpPr txBox="1">
            <a:spLocks noChangeArrowheads="1"/>
          </p:cNvSpPr>
          <p:nvPr/>
        </p:nvSpPr>
        <p:spPr bwMode="auto">
          <a:xfrm>
            <a:off x="5363234" y="3450918"/>
            <a:ext cx="361244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0" rIns="36000" bIns="0" anchor="ctr" anchorCtr="1">
            <a:spAutoFit/>
          </a:bodyPr>
          <a:lstStyle>
            <a:defPPr>
              <a:defRPr lang="ko-KR"/>
            </a:defPPr>
            <a:lvl1pPr fontAlgn="ctr">
              <a:buFont typeface="Wingdings" panose="05000000000000000000" pitchFamily="2" charset="2"/>
              <a:buNone/>
              <a:defRPr sz="800" b="0">
                <a:solidFill>
                  <a:srgbClr val="000000"/>
                </a:solidFill>
                <a:latin typeface="Arial Narrow" panose="020B0606020202030204" pitchFamily="34" charset="0"/>
                <a:ea typeface="LG스마트체2.0 Regular" panose="020B0600000101010101" pitchFamily="50" charset="-127"/>
              </a:defRPr>
            </a:lvl1pPr>
          </a:lstStyle>
          <a:p>
            <a:pPr algn="ctr"/>
            <a:r>
              <a:rPr lang="ko-KR" altLang="en-US" dirty="0" smtClean="0"/>
              <a:t>압축기</a:t>
            </a:r>
            <a:endParaRPr lang="en-US" altLang="ko-KR" dirty="0"/>
          </a:p>
          <a:p>
            <a:pPr algn="ctr"/>
            <a:r>
              <a:rPr lang="ko-KR" altLang="en-US" dirty="0" smtClean="0"/>
              <a:t>변경</a:t>
            </a:r>
            <a:endParaRPr lang="en-US" altLang="ko-KR" dirty="0"/>
          </a:p>
        </p:txBody>
      </p:sp>
      <p:sp>
        <p:nvSpPr>
          <p:cNvPr id="36" name="Text Box 137"/>
          <p:cNvSpPr txBox="1">
            <a:spLocks noChangeArrowheads="1"/>
          </p:cNvSpPr>
          <p:nvPr/>
        </p:nvSpPr>
        <p:spPr bwMode="auto">
          <a:xfrm>
            <a:off x="4595857" y="3438816"/>
            <a:ext cx="257049" cy="1384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0" rIns="36000" bIns="0" anchor="ctr" anchorCtr="1">
            <a:spAutoFit/>
          </a:bodyPr>
          <a:lstStyle>
            <a:defPPr>
              <a:defRPr lang="ko-KR"/>
            </a:defPPr>
            <a:lvl1pPr fontAlgn="ctr">
              <a:buFont typeface="Wingdings" panose="05000000000000000000" pitchFamily="2" charset="2"/>
              <a:buNone/>
              <a:defRPr sz="900" b="0">
                <a:solidFill>
                  <a:srgbClr val="000000"/>
                </a:solidFill>
                <a:latin typeface="Arial Narrow" panose="020B0606020202030204" pitchFamily="34" charset="0"/>
                <a:ea typeface="LG스마트체2.0 Regular" panose="020B0600000101010101" pitchFamily="50" charset="-127"/>
              </a:defRPr>
            </a:lvl1pPr>
          </a:lstStyle>
          <a:p>
            <a:r>
              <a:rPr lang="en-US" altLang="ko-KR" dirty="0"/>
              <a:t>6.19</a:t>
            </a:r>
          </a:p>
        </p:txBody>
      </p:sp>
      <p:sp>
        <p:nvSpPr>
          <p:cNvPr id="37" name="Text Box 137"/>
          <p:cNvSpPr txBox="1">
            <a:spLocks noChangeArrowheads="1"/>
          </p:cNvSpPr>
          <p:nvPr/>
        </p:nvSpPr>
        <p:spPr bwMode="auto">
          <a:xfrm>
            <a:off x="5013051" y="3295048"/>
            <a:ext cx="257049" cy="1384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0" rIns="36000" bIns="0" anchor="ctr" anchorCtr="1">
            <a:spAutoFit/>
          </a:bodyPr>
          <a:lstStyle>
            <a:defPPr>
              <a:defRPr lang="ko-KR"/>
            </a:defPPr>
            <a:lvl1pPr fontAlgn="ctr">
              <a:buFont typeface="Wingdings" panose="05000000000000000000" pitchFamily="2" charset="2"/>
              <a:buNone/>
              <a:defRPr sz="900" b="0">
                <a:solidFill>
                  <a:srgbClr val="000000"/>
                </a:solidFill>
                <a:latin typeface="Arial Narrow" panose="020B0606020202030204" pitchFamily="34" charset="0"/>
                <a:ea typeface="LG스마트체2.0 Regular" panose="020B0600000101010101" pitchFamily="50" charset="-127"/>
              </a:defRPr>
            </a:lvl1pPr>
          </a:lstStyle>
          <a:p>
            <a:r>
              <a:rPr lang="en-US" altLang="ko-KR" dirty="0" smtClean="0"/>
              <a:t>6.22</a:t>
            </a:r>
            <a:endParaRPr lang="en-US" altLang="ko-KR" dirty="0"/>
          </a:p>
        </p:txBody>
      </p:sp>
      <p:sp>
        <p:nvSpPr>
          <p:cNvPr id="38" name="Text Box 137"/>
          <p:cNvSpPr txBox="1">
            <a:spLocks noChangeArrowheads="1"/>
          </p:cNvSpPr>
          <p:nvPr/>
        </p:nvSpPr>
        <p:spPr bwMode="auto">
          <a:xfrm>
            <a:off x="5415332" y="3127231"/>
            <a:ext cx="257049" cy="1384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0" rIns="36000" bIns="0" anchor="ctr" anchorCtr="1">
            <a:spAutoFit/>
          </a:bodyPr>
          <a:lstStyle>
            <a:defPPr>
              <a:defRPr lang="ko-KR"/>
            </a:defPPr>
            <a:lvl1pPr fontAlgn="ctr">
              <a:buFont typeface="Wingdings" panose="05000000000000000000" pitchFamily="2" charset="2"/>
              <a:buNone/>
              <a:defRPr sz="900" b="0">
                <a:solidFill>
                  <a:srgbClr val="000000"/>
                </a:solidFill>
                <a:latin typeface="Arial Narrow" panose="020B0606020202030204" pitchFamily="34" charset="0"/>
                <a:ea typeface="LG스마트체2.0 Regular" panose="020B0600000101010101" pitchFamily="50" charset="-127"/>
              </a:defRPr>
            </a:lvl1pPr>
          </a:lstStyle>
          <a:p>
            <a:r>
              <a:rPr lang="en-US" altLang="ko-KR" dirty="0" smtClean="0"/>
              <a:t>6.27</a:t>
            </a:r>
            <a:endParaRPr lang="en-US" altLang="ko-KR" dirty="0"/>
          </a:p>
        </p:txBody>
      </p:sp>
      <p:sp>
        <p:nvSpPr>
          <p:cNvPr id="39" name="Text Box 137"/>
          <p:cNvSpPr txBox="1">
            <a:spLocks noChangeArrowheads="1"/>
          </p:cNvSpPr>
          <p:nvPr/>
        </p:nvSpPr>
        <p:spPr bwMode="auto">
          <a:xfrm>
            <a:off x="5830694" y="2988986"/>
            <a:ext cx="257049" cy="1384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0" rIns="36000" bIns="0" anchor="ctr" anchorCtr="1">
            <a:spAutoFit/>
          </a:bodyPr>
          <a:lstStyle>
            <a:defPPr>
              <a:defRPr lang="ko-KR"/>
            </a:defPPr>
            <a:lvl1pPr fontAlgn="ctr">
              <a:buFont typeface="Wingdings" panose="05000000000000000000" pitchFamily="2" charset="2"/>
              <a:buNone/>
              <a:defRPr sz="900" b="0">
                <a:solidFill>
                  <a:srgbClr val="000000"/>
                </a:solidFill>
                <a:latin typeface="Arial Narrow" panose="020B0606020202030204" pitchFamily="34" charset="0"/>
                <a:ea typeface="LG스마트체2.0 Regular" panose="020B0600000101010101" pitchFamily="50" charset="-127"/>
              </a:defRPr>
            </a:lvl1pPr>
          </a:lstStyle>
          <a:p>
            <a:r>
              <a:rPr lang="en-US" altLang="ko-KR" dirty="0" smtClean="0"/>
              <a:t>6.35</a:t>
            </a:r>
            <a:endParaRPr lang="en-US" altLang="ko-KR" dirty="0"/>
          </a:p>
        </p:txBody>
      </p:sp>
      <p:sp>
        <p:nvSpPr>
          <p:cNvPr id="40" name="Text Box 137"/>
          <p:cNvSpPr txBox="1">
            <a:spLocks noChangeArrowheads="1"/>
          </p:cNvSpPr>
          <p:nvPr/>
        </p:nvSpPr>
        <p:spPr bwMode="auto">
          <a:xfrm>
            <a:off x="5832297" y="3297544"/>
            <a:ext cx="253843" cy="1231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0" rIns="36000" bIns="0" anchor="ctr" anchorCtr="1">
            <a:spAutoFit/>
          </a:bodyPr>
          <a:lstStyle>
            <a:defPPr>
              <a:defRPr lang="ko-KR"/>
            </a:defPPr>
            <a:lvl1pPr algn="ctr" fontAlgn="ctr">
              <a:buFont typeface="Wingdings" panose="05000000000000000000" pitchFamily="2" charset="2"/>
              <a:buNone/>
              <a:defRPr sz="800" b="0">
                <a:solidFill>
                  <a:srgbClr val="000000"/>
                </a:solidFill>
                <a:latin typeface="Arial Narrow" panose="020B0606020202030204" pitchFamily="34" charset="0"/>
                <a:ea typeface="LG스마트체2.0 Regular" panose="020B0600000101010101" pitchFamily="50" charset="-127"/>
              </a:defRPr>
            </a:lvl1pPr>
          </a:lstStyle>
          <a:p>
            <a:r>
              <a:rPr lang="en-US" altLang="ko-KR" dirty="0" smtClean="0"/>
              <a:t>R-32</a:t>
            </a:r>
            <a:endParaRPr lang="en-US" altLang="ko-KR" dirty="0"/>
          </a:p>
        </p:txBody>
      </p:sp>
      <p:cxnSp>
        <p:nvCxnSpPr>
          <p:cNvPr id="41" name="직선 연결선 40"/>
          <p:cNvCxnSpPr/>
          <p:nvPr/>
        </p:nvCxnSpPr>
        <p:spPr>
          <a:xfrm>
            <a:off x="6607731" y="2937397"/>
            <a:ext cx="283760" cy="0"/>
          </a:xfrm>
          <a:prstGeom prst="line">
            <a:avLst/>
          </a:prstGeom>
          <a:ln>
            <a:solidFill>
              <a:srgbClr val="0066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 Box 137"/>
          <p:cNvSpPr txBox="1">
            <a:spLocks noChangeArrowheads="1"/>
          </p:cNvSpPr>
          <p:nvPr/>
        </p:nvSpPr>
        <p:spPr bwMode="auto">
          <a:xfrm>
            <a:off x="4616980" y="3583491"/>
            <a:ext cx="214802" cy="1077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ctr" anchorCtr="1">
            <a:spAutoFit/>
          </a:bodyPr>
          <a:lstStyle>
            <a:defPPr>
              <a:defRPr lang="ko-KR"/>
            </a:defPPr>
            <a:lvl1pPr fontAlgn="ctr">
              <a:buFont typeface="Wingdings" panose="05000000000000000000" pitchFamily="2" charset="2"/>
              <a:buNone/>
              <a:defRPr sz="900" b="0">
                <a:solidFill>
                  <a:srgbClr val="000000"/>
                </a:solidFill>
                <a:latin typeface="Arial Narrow" panose="020B0606020202030204" pitchFamily="34" charset="0"/>
                <a:ea typeface="LG스마트체2.0 Regular" panose="020B0600000101010101" pitchFamily="50" charset="-127"/>
              </a:defRPr>
            </a:lvl1pPr>
          </a:lstStyle>
          <a:p>
            <a:r>
              <a:rPr lang="en-US" altLang="ko-KR" sz="700" dirty="0" smtClean="0"/>
              <a:t>0.3%</a:t>
            </a:r>
            <a:r>
              <a:rPr lang="ko-KR" altLang="en-US" sz="700" b="1" smtClean="0"/>
              <a:t>↑</a:t>
            </a:r>
            <a:endParaRPr lang="en-US" altLang="ko-KR" sz="700" b="1" dirty="0"/>
          </a:p>
        </p:txBody>
      </p:sp>
      <p:sp>
        <p:nvSpPr>
          <p:cNvPr id="43" name="Text Box 137"/>
          <p:cNvSpPr txBox="1">
            <a:spLocks noChangeArrowheads="1"/>
          </p:cNvSpPr>
          <p:nvPr/>
        </p:nvSpPr>
        <p:spPr bwMode="auto">
          <a:xfrm>
            <a:off x="5034174" y="3456494"/>
            <a:ext cx="214802" cy="1077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ctr" anchorCtr="1">
            <a:spAutoFit/>
          </a:bodyPr>
          <a:lstStyle>
            <a:defPPr>
              <a:defRPr lang="ko-KR"/>
            </a:defPPr>
            <a:lvl1pPr fontAlgn="ctr">
              <a:buFont typeface="Wingdings" panose="05000000000000000000" pitchFamily="2" charset="2"/>
              <a:buNone/>
              <a:defRPr sz="900" b="0">
                <a:solidFill>
                  <a:srgbClr val="000000"/>
                </a:solidFill>
                <a:latin typeface="Arial Narrow" panose="020B0606020202030204" pitchFamily="34" charset="0"/>
                <a:ea typeface="LG스마트체2.0 Regular" panose="020B0600000101010101" pitchFamily="50" charset="-127"/>
              </a:defRPr>
            </a:lvl1pPr>
          </a:lstStyle>
          <a:p>
            <a:r>
              <a:rPr lang="en-US" altLang="ko-KR" sz="700" dirty="0" smtClean="0"/>
              <a:t>0.6%</a:t>
            </a:r>
            <a:r>
              <a:rPr lang="ko-KR" altLang="en-US" sz="700" b="1" dirty="0" smtClean="0"/>
              <a:t>↑</a:t>
            </a:r>
            <a:endParaRPr lang="en-US" altLang="ko-KR" sz="700" b="1" dirty="0"/>
          </a:p>
        </p:txBody>
      </p:sp>
      <p:grpSp>
        <p:nvGrpSpPr>
          <p:cNvPr id="44" name="그룹 43"/>
          <p:cNvGrpSpPr/>
          <p:nvPr/>
        </p:nvGrpSpPr>
        <p:grpSpPr>
          <a:xfrm>
            <a:off x="5363836" y="3266755"/>
            <a:ext cx="360040" cy="162000"/>
            <a:chOff x="7335034" y="2776879"/>
            <a:chExt cx="360040" cy="162000"/>
          </a:xfrm>
        </p:grpSpPr>
        <p:sp>
          <p:nvSpPr>
            <p:cNvPr id="45" name="Rectangle 3"/>
            <p:cNvSpPr>
              <a:spLocks noChangeArrowheads="1"/>
            </p:cNvSpPr>
            <p:nvPr/>
          </p:nvSpPr>
          <p:spPr bwMode="auto">
            <a:xfrm>
              <a:off x="7335034" y="2776879"/>
              <a:ext cx="360040" cy="162000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/>
          </p:spPr>
          <p:txBody>
            <a:bodyPr wrap="none" anchor="ctr"/>
            <a:lstStyle>
              <a:lvl1pPr>
                <a:defRPr sz="1200">
                  <a:solidFill>
                    <a:schemeClr val="tx1"/>
                  </a:solidFill>
                  <a:latin typeface="Arial" charset="0"/>
                  <a:ea typeface="돋움" pitchFamily="50" charset="-127"/>
                </a:defRPr>
              </a:lvl1pPr>
              <a:lvl2pPr marL="742950" indent="-285750">
                <a:defRPr sz="1200">
                  <a:solidFill>
                    <a:schemeClr val="tx1"/>
                  </a:solidFill>
                  <a:latin typeface="Arial" charset="0"/>
                  <a:ea typeface="돋움" pitchFamily="50" charset="-127"/>
                </a:defRPr>
              </a:lvl2pPr>
              <a:lvl3pPr marL="1143000" indent="-228600">
                <a:defRPr sz="1200">
                  <a:solidFill>
                    <a:schemeClr val="tx1"/>
                  </a:solidFill>
                  <a:latin typeface="Arial" charset="0"/>
                  <a:ea typeface="돋움" pitchFamily="50" charset="-127"/>
                </a:defRPr>
              </a:lvl3pPr>
              <a:lvl4pPr marL="1600200" indent="-228600">
                <a:defRPr sz="1200">
                  <a:solidFill>
                    <a:schemeClr val="tx1"/>
                  </a:solidFill>
                  <a:latin typeface="Arial" charset="0"/>
                  <a:ea typeface="돋움" pitchFamily="50" charset="-127"/>
                </a:defRPr>
              </a:lvl4pPr>
              <a:lvl5pPr marL="2057400" indent="-228600">
                <a:defRPr sz="1200">
                  <a:solidFill>
                    <a:schemeClr val="tx1"/>
                  </a:solidFill>
                  <a:latin typeface="Arial" charset="0"/>
                  <a:ea typeface="돋움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charset="0"/>
                  <a:ea typeface="돋움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charset="0"/>
                  <a:ea typeface="돋움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charset="0"/>
                  <a:ea typeface="돋움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charset="0"/>
                  <a:ea typeface="돋움" pitchFamily="50" charset="-127"/>
                </a:defRPr>
              </a:lvl9pPr>
            </a:lstStyle>
            <a:p>
              <a:pPr algn="ctr" eaLnBrk="0" latinLnBrk="0" hangingPunct="0">
                <a:defRPr/>
              </a:pPr>
              <a:endParaRPr lang="ko-KR" altLang="en-US" kern="0" dirty="0" smtClean="0">
                <a:solidFill>
                  <a:srgbClr val="000000"/>
                </a:solidFill>
                <a:latin typeface="Arial Narrow" panose="020B0606020202030204" pitchFamily="34" charset="0"/>
                <a:ea typeface="LG스마트체2.0 Regular" panose="020B0600000101010101" pitchFamily="50" charset="-127"/>
                <a:cs typeface="Arial" charset="0"/>
              </a:endParaRPr>
            </a:p>
          </p:txBody>
        </p:sp>
        <p:sp>
          <p:nvSpPr>
            <p:cNvPr id="46" name="Text Box 137"/>
            <p:cNvSpPr txBox="1">
              <a:spLocks noChangeArrowheads="1"/>
            </p:cNvSpPr>
            <p:nvPr/>
          </p:nvSpPr>
          <p:spPr bwMode="auto">
            <a:xfrm>
              <a:off x="7407653" y="2814084"/>
              <a:ext cx="214802" cy="1077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 anchor="ctr" anchorCtr="1">
              <a:spAutoFit/>
            </a:bodyPr>
            <a:lstStyle>
              <a:defPPr>
                <a:defRPr lang="ko-KR"/>
              </a:defPPr>
              <a:lvl1pPr fontAlgn="ctr">
                <a:buFont typeface="Wingdings" panose="05000000000000000000" pitchFamily="2" charset="2"/>
                <a:buNone/>
                <a:defRPr sz="900" b="0">
                  <a:solidFill>
                    <a:srgbClr val="000000"/>
                  </a:solidFill>
                  <a:latin typeface="Arial Narrow" panose="020B0606020202030204" pitchFamily="34" charset="0"/>
                  <a:ea typeface="LG스마트체2.0 Regular" panose="020B0600000101010101" pitchFamily="50" charset="-127"/>
                </a:defRPr>
              </a:lvl1pPr>
            </a:lstStyle>
            <a:p>
              <a:r>
                <a:rPr lang="en-US" altLang="ko-KR" sz="700" dirty="0" smtClean="0"/>
                <a:t>0.8%</a:t>
              </a:r>
              <a:r>
                <a:rPr lang="ko-KR" altLang="en-US" sz="700" b="1" dirty="0" smtClean="0"/>
                <a:t>↑</a:t>
              </a:r>
              <a:endParaRPr lang="en-US" altLang="ko-KR" sz="700" b="1" dirty="0"/>
            </a:p>
          </p:txBody>
        </p:sp>
      </p:grpSp>
      <p:grpSp>
        <p:nvGrpSpPr>
          <p:cNvPr id="47" name="그룹 46"/>
          <p:cNvGrpSpPr/>
          <p:nvPr/>
        </p:nvGrpSpPr>
        <p:grpSpPr>
          <a:xfrm>
            <a:off x="5779198" y="3133803"/>
            <a:ext cx="360040" cy="144017"/>
            <a:chOff x="7750396" y="2703196"/>
            <a:chExt cx="360040" cy="144017"/>
          </a:xfrm>
        </p:grpSpPr>
        <p:sp>
          <p:nvSpPr>
            <p:cNvPr id="48" name="Rectangle 3"/>
            <p:cNvSpPr>
              <a:spLocks noChangeArrowheads="1"/>
            </p:cNvSpPr>
            <p:nvPr/>
          </p:nvSpPr>
          <p:spPr bwMode="auto">
            <a:xfrm>
              <a:off x="7750396" y="2703196"/>
              <a:ext cx="360040" cy="144017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/>
          </p:spPr>
          <p:txBody>
            <a:bodyPr wrap="none" anchor="ctr"/>
            <a:lstStyle>
              <a:lvl1pPr>
                <a:defRPr sz="1200">
                  <a:solidFill>
                    <a:schemeClr val="tx1"/>
                  </a:solidFill>
                  <a:latin typeface="Arial" charset="0"/>
                  <a:ea typeface="돋움" pitchFamily="50" charset="-127"/>
                </a:defRPr>
              </a:lvl1pPr>
              <a:lvl2pPr marL="742950" indent="-285750">
                <a:defRPr sz="1200">
                  <a:solidFill>
                    <a:schemeClr val="tx1"/>
                  </a:solidFill>
                  <a:latin typeface="Arial" charset="0"/>
                  <a:ea typeface="돋움" pitchFamily="50" charset="-127"/>
                </a:defRPr>
              </a:lvl2pPr>
              <a:lvl3pPr marL="1143000" indent="-228600">
                <a:defRPr sz="1200">
                  <a:solidFill>
                    <a:schemeClr val="tx1"/>
                  </a:solidFill>
                  <a:latin typeface="Arial" charset="0"/>
                  <a:ea typeface="돋움" pitchFamily="50" charset="-127"/>
                </a:defRPr>
              </a:lvl3pPr>
              <a:lvl4pPr marL="1600200" indent="-228600">
                <a:defRPr sz="1200">
                  <a:solidFill>
                    <a:schemeClr val="tx1"/>
                  </a:solidFill>
                  <a:latin typeface="Arial" charset="0"/>
                  <a:ea typeface="돋움" pitchFamily="50" charset="-127"/>
                </a:defRPr>
              </a:lvl4pPr>
              <a:lvl5pPr marL="2057400" indent="-228600">
                <a:defRPr sz="1200">
                  <a:solidFill>
                    <a:schemeClr val="tx1"/>
                  </a:solidFill>
                  <a:latin typeface="Arial" charset="0"/>
                  <a:ea typeface="돋움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charset="0"/>
                  <a:ea typeface="돋움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charset="0"/>
                  <a:ea typeface="돋움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charset="0"/>
                  <a:ea typeface="돋움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charset="0"/>
                  <a:ea typeface="돋움" pitchFamily="50" charset="-127"/>
                </a:defRPr>
              </a:lvl9pPr>
            </a:lstStyle>
            <a:p>
              <a:pPr algn="ctr" eaLnBrk="0" latinLnBrk="0" hangingPunct="0">
                <a:defRPr/>
              </a:pPr>
              <a:endParaRPr lang="ko-KR" altLang="en-US" kern="0" dirty="0" smtClean="0">
                <a:solidFill>
                  <a:srgbClr val="000000"/>
                </a:solidFill>
                <a:latin typeface="Arial Narrow" panose="020B0606020202030204" pitchFamily="34" charset="0"/>
                <a:ea typeface="LG스마트체2.0 Regular" panose="020B0600000101010101" pitchFamily="50" charset="-127"/>
                <a:cs typeface="Arial" charset="0"/>
              </a:endParaRPr>
            </a:p>
          </p:txBody>
        </p:sp>
        <p:sp>
          <p:nvSpPr>
            <p:cNvPr id="49" name="Text Box 137"/>
            <p:cNvSpPr txBox="1">
              <a:spLocks noChangeArrowheads="1"/>
            </p:cNvSpPr>
            <p:nvPr/>
          </p:nvSpPr>
          <p:spPr bwMode="auto">
            <a:xfrm>
              <a:off x="7823015" y="2723616"/>
              <a:ext cx="214802" cy="1077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 anchor="ctr" anchorCtr="1">
              <a:spAutoFit/>
            </a:bodyPr>
            <a:lstStyle>
              <a:defPPr>
                <a:defRPr lang="ko-KR"/>
              </a:defPPr>
              <a:lvl1pPr fontAlgn="ctr">
                <a:buFont typeface="Wingdings" panose="05000000000000000000" pitchFamily="2" charset="2"/>
                <a:buNone/>
                <a:defRPr sz="900" b="0">
                  <a:solidFill>
                    <a:srgbClr val="000000"/>
                  </a:solidFill>
                  <a:latin typeface="Arial Narrow" panose="020B0606020202030204" pitchFamily="34" charset="0"/>
                  <a:ea typeface="LG스마트체2.0 Regular" panose="020B0600000101010101" pitchFamily="50" charset="-127"/>
                </a:defRPr>
              </a:lvl1pPr>
            </a:lstStyle>
            <a:p>
              <a:r>
                <a:rPr lang="en-US" altLang="ko-KR" sz="700" dirty="0" smtClean="0"/>
                <a:t>1.2%</a:t>
              </a:r>
              <a:r>
                <a:rPr lang="ko-KR" altLang="en-US" sz="700" b="1" dirty="0" smtClean="0"/>
                <a:t>↑</a:t>
              </a:r>
              <a:endParaRPr lang="en-US" altLang="ko-KR" sz="700" b="1" dirty="0"/>
            </a:p>
          </p:txBody>
        </p:sp>
      </p:grpSp>
      <p:sp>
        <p:nvSpPr>
          <p:cNvPr id="50" name="TextBox 49"/>
          <p:cNvSpPr txBox="1"/>
          <p:nvPr/>
        </p:nvSpPr>
        <p:spPr>
          <a:xfrm>
            <a:off x="4933969" y="3679124"/>
            <a:ext cx="457424" cy="3189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t" anchorCtr="0">
            <a:spAutoFit/>
          </a:bodyPr>
          <a:lstStyle>
            <a:defPPr>
              <a:defRPr lang="ko-KR"/>
            </a:defPPr>
            <a:lvl1pPr fontAlgn="ctr">
              <a:buFont typeface="Wingdings" panose="05000000000000000000" pitchFamily="2" charset="2"/>
              <a:buChar char="§"/>
              <a:defRPr sz="1100" b="1">
                <a:solidFill>
                  <a:srgbClr val="000000"/>
                </a:solidFill>
                <a:latin typeface="Arial Narrow" panose="020B0606020202030204" pitchFamily="34" charset="0"/>
                <a:ea typeface="LG스마트체2.0 Regular" panose="020B0600000101010101" pitchFamily="50" charset="-127"/>
              </a:defRPr>
            </a:lvl1pPr>
          </a:lstStyle>
          <a:p>
            <a:pPr algn="ctr">
              <a:buNone/>
            </a:pPr>
            <a:r>
              <a:rPr lang="ko-KR" altLang="en-US" sz="800" b="0" dirty="0" smtClean="0">
                <a:solidFill>
                  <a:srgbClr val="006600"/>
                </a:solidFill>
              </a:rPr>
              <a:t>금형수정</a:t>
            </a:r>
            <a:endParaRPr lang="en-US" altLang="ko-KR" sz="800" b="0" dirty="0" smtClean="0">
              <a:solidFill>
                <a:srgbClr val="006600"/>
              </a:solidFill>
            </a:endParaRPr>
          </a:p>
          <a:p>
            <a:pPr algn="ctr">
              <a:buNone/>
            </a:pPr>
            <a:r>
              <a:rPr lang="ko-KR" altLang="en-US" sz="800" b="0" dirty="0" smtClean="0">
                <a:solidFill>
                  <a:srgbClr val="006600"/>
                </a:solidFill>
              </a:rPr>
              <a:t>필</a:t>
            </a:r>
            <a:r>
              <a:rPr lang="ko-KR" altLang="en-US" sz="800" b="0" dirty="0">
                <a:solidFill>
                  <a:srgbClr val="006600"/>
                </a:solidFill>
              </a:rPr>
              <a:t>요</a:t>
            </a:r>
            <a:endParaRPr lang="en-US" altLang="ko-KR" sz="800" b="0" dirty="0">
              <a:solidFill>
                <a:srgbClr val="006600"/>
              </a:solidFill>
            </a:endParaRPr>
          </a:p>
        </p:txBody>
      </p:sp>
      <p:cxnSp>
        <p:nvCxnSpPr>
          <p:cNvPr id="51" name="직선 화살표 연결선 50"/>
          <p:cNvCxnSpPr/>
          <p:nvPr/>
        </p:nvCxnSpPr>
        <p:spPr bwMode="auto">
          <a:xfrm flipV="1">
            <a:off x="6715744" y="2934419"/>
            <a:ext cx="0" cy="1800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066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52" name="직사각형 51"/>
          <p:cNvSpPr/>
          <p:nvPr/>
        </p:nvSpPr>
        <p:spPr>
          <a:xfrm>
            <a:off x="5858722" y="3617698"/>
            <a:ext cx="1430447" cy="3497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t" anchorCtr="0">
            <a:spAutoFit/>
          </a:bodyPr>
          <a:lstStyle/>
          <a:p>
            <a:pPr fontAlgn="ctr">
              <a:buFont typeface="Wingdings" panose="05000000000000000000" pitchFamily="2" charset="2"/>
              <a:buNone/>
            </a:pPr>
            <a:r>
              <a:rPr lang="en-US" altLang="ko-KR" sz="900" dirty="0" smtClean="0">
                <a:solidFill>
                  <a:srgbClr val="006600"/>
                </a:solidFill>
                <a:latin typeface="Arial Narrow" panose="020B0606020202030204" pitchFamily="34" charset="0"/>
                <a:ea typeface="LG스마트체2.0 Regular" panose="020B0600000101010101" pitchFamily="50" charset="-127"/>
              </a:rPr>
              <a:t>- </a:t>
            </a:r>
            <a:r>
              <a:rPr lang="ko-KR" altLang="en-US" sz="900" smtClean="0">
                <a:solidFill>
                  <a:srgbClr val="006600"/>
                </a:solidFill>
                <a:latin typeface="Arial Narrow" panose="020B0606020202030204" pitchFamily="34" charset="0"/>
                <a:ea typeface="LG스마트체2.0 Regular" panose="020B0600000101010101" pitchFamily="50" charset="-127"/>
              </a:rPr>
              <a:t>흡입 면적</a:t>
            </a:r>
            <a:r>
              <a:rPr lang="en-US" altLang="ko-KR" sz="900" dirty="0">
                <a:solidFill>
                  <a:srgbClr val="006600"/>
                </a:solidFill>
                <a:latin typeface="Arial Narrow" panose="020B0606020202030204" pitchFamily="34" charset="0"/>
                <a:ea typeface="LG스마트체2.0 Regular" panose="020B0600000101010101" pitchFamily="50" charset="-127"/>
              </a:rPr>
              <a:t> </a:t>
            </a:r>
            <a:r>
              <a:rPr lang="ko-KR" altLang="en-US" sz="900" smtClean="0">
                <a:solidFill>
                  <a:srgbClr val="006600"/>
                </a:solidFill>
                <a:latin typeface="Arial Narrow" panose="020B0606020202030204" pitchFamily="34" charset="0"/>
                <a:ea typeface="LG스마트체2.0 Regular" panose="020B0600000101010101" pitchFamily="50" charset="-127"/>
              </a:rPr>
              <a:t>타워</a:t>
            </a:r>
            <a:r>
              <a:rPr lang="en-US" altLang="ko-KR" sz="900" dirty="0" smtClean="0">
                <a:solidFill>
                  <a:srgbClr val="006600"/>
                </a:solidFill>
                <a:latin typeface="Arial Narrow" panose="020B0606020202030204" pitchFamily="34" charset="0"/>
                <a:ea typeface="LG스마트체2.0 Regular" panose="020B0600000101010101" pitchFamily="50" charset="-127"/>
              </a:rPr>
              <a:t> </a:t>
            </a:r>
            <a:r>
              <a:rPr lang="ko-KR" altLang="en-US" sz="900" smtClean="0">
                <a:solidFill>
                  <a:srgbClr val="006600"/>
                </a:solidFill>
                <a:latin typeface="Arial Narrow" panose="020B0606020202030204" pitchFamily="34" charset="0"/>
                <a:ea typeface="LG스마트체2.0 Regular" panose="020B0600000101010101" pitchFamily="50" charset="-127"/>
              </a:rPr>
              <a:t>대비 </a:t>
            </a:r>
            <a:r>
              <a:rPr lang="en-US" altLang="ko-KR" sz="900" dirty="0">
                <a:solidFill>
                  <a:srgbClr val="006600"/>
                </a:solidFill>
                <a:latin typeface="Arial Narrow" panose="020B0606020202030204" pitchFamily="34" charset="0"/>
                <a:ea typeface="LG스마트체2.0 Regular" panose="020B0600000101010101" pitchFamily="50" charset="-127"/>
              </a:rPr>
              <a:t>78.6</a:t>
            </a:r>
            <a:r>
              <a:rPr lang="en-US" altLang="ko-KR" sz="900" dirty="0" smtClean="0">
                <a:solidFill>
                  <a:srgbClr val="006600"/>
                </a:solidFill>
                <a:latin typeface="Arial Narrow" panose="020B0606020202030204" pitchFamily="34" charset="0"/>
                <a:ea typeface="LG스마트체2.0 Regular" panose="020B0600000101010101" pitchFamily="50" charset="-127"/>
              </a:rPr>
              <a:t>%</a:t>
            </a:r>
          </a:p>
          <a:p>
            <a:pPr fontAlgn="ctr">
              <a:buFont typeface="Wingdings" panose="05000000000000000000" pitchFamily="2" charset="2"/>
              <a:buNone/>
            </a:pPr>
            <a:r>
              <a:rPr lang="en-US" altLang="ko-KR" sz="900" dirty="0" smtClean="0">
                <a:solidFill>
                  <a:srgbClr val="006600"/>
                </a:solidFill>
                <a:latin typeface="Arial Narrow" panose="020B0606020202030204" pitchFamily="34" charset="0"/>
                <a:ea typeface="LG스마트체2.0 Regular" panose="020B0600000101010101" pitchFamily="50" charset="-127"/>
              </a:rPr>
              <a:t>- </a:t>
            </a:r>
            <a:r>
              <a:rPr lang="ko-KR" altLang="en-US" sz="900" smtClean="0">
                <a:solidFill>
                  <a:srgbClr val="006600"/>
                </a:solidFill>
                <a:latin typeface="Arial Narrow" panose="020B0606020202030204" pitchFamily="34" charset="0"/>
                <a:ea typeface="LG스마트체2.0 Regular" panose="020B0600000101010101" pitchFamily="50" charset="-127"/>
              </a:rPr>
              <a:t>풍량 </a:t>
            </a:r>
            <a:r>
              <a:rPr lang="en-US" altLang="ko-KR" sz="900" dirty="0">
                <a:solidFill>
                  <a:srgbClr val="006600"/>
                </a:solidFill>
                <a:latin typeface="Arial Narrow" panose="020B0606020202030204" pitchFamily="34" charset="0"/>
                <a:ea typeface="LG스마트체2.0 Regular" panose="020B0600000101010101" pitchFamily="50" charset="-127"/>
              </a:rPr>
              <a:t>25CMM </a:t>
            </a:r>
            <a:r>
              <a:rPr lang="ko-KR" altLang="en-US" sz="900">
                <a:solidFill>
                  <a:srgbClr val="006600"/>
                </a:solidFill>
                <a:latin typeface="Arial Narrow" panose="020B0606020202030204" pitchFamily="34" charset="0"/>
                <a:ea typeface="LG스마트체2.0 Regular" panose="020B0600000101010101" pitchFamily="50" charset="-127"/>
              </a:rPr>
              <a:t>기준 </a:t>
            </a:r>
            <a:r>
              <a:rPr lang="en-US" altLang="ko-KR" sz="900" dirty="0" smtClean="0">
                <a:solidFill>
                  <a:srgbClr val="006600"/>
                </a:solidFill>
                <a:latin typeface="Arial Narrow" panose="020B0606020202030204" pitchFamily="34" charset="0"/>
                <a:ea typeface="LG스마트체2.0 Regular" panose="020B0600000101010101" pitchFamily="50" charset="-127"/>
              </a:rPr>
              <a:t>48W</a:t>
            </a:r>
            <a:r>
              <a:rPr lang="ko-KR" altLang="en-US" sz="900">
                <a:solidFill>
                  <a:srgbClr val="006600"/>
                </a:solidFill>
                <a:latin typeface="Arial Narrow" panose="020B0606020202030204" pitchFamily="34" charset="0"/>
                <a:ea typeface="LG스마트체2.0 Regular" panose="020B0600000101010101" pitchFamily="50" charset="-127"/>
              </a:rPr>
              <a:t> </a:t>
            </a:r>
            <a:r>
              <a:rPr lang="ko-KR" altLang="en-US" sz="900" smtClean="0">
                <a:solidFill>
                  <a:srgbClr val="006600"/>
                </a:solidFill>
                <a:latin typeface="Arial Narrow" panose="020B0606020202030204" pitchFamily="34" charset="0"/>
                <a:ea typeface="LG스마트체2.0 Regular" panose="020B0600000101010101" pitchFamily="50" charset="-127"/>
              </a:rPr>
              <a:t>높음</a:t>
            </a:r>
            <a:r>
              <a:rPr lang="en-US" altLang="ko-KR" sz="900" dirty="0" smtClean="0">
                <a:solidFill>
                  <a:srgbClr val="006600"/>
                </a:solidFill>
                <a:latin typeface="Arial Narrow" panose="020B0606020202030204" pitchFamily="34" charset="0"/>
                <a:ea typeface="LG스마트체2.0 Regular" panose="020B0600000101010101" pitchFamily="50" charset="-127"/>
              </a:rPr>
              <a:t> </a:t>
            </a:r>
            <a:endParaRPr lang="en-US" altLang="ko-KR" sz="900" dirty="0">
              <a:solidFill>
                <a:srgbClr val="006600"/>
              </a:solidFill>
              <a:latin typeface="Arial Narrow" panose="020B0606020202030204" pitchFamily="34" charset="0"/>
              <a:ea typeface="LG스마트체2.0 Regular" panose="020B0600000101010101" pitchFamily="50" charset="-127"/>
            </a:endParaRPr>
          </a:p>
        </p:txBody>
      </p:sp>
      <p:grpSp>
        <p:nvGrpSpPr>
          <p:cNvPr id="54" name="그룹 53"/>
          <p:cNvGrpSpPr/>
          <p:nvPr/>
        </p:nvGrpSpPr>
        <p:grpSpPr>
          <a:xfrm>
            <a:off x="6241476" y="2936937"/>
            <a:ext cx="360040" cy="188119"/>
            <a:chOff x="7750396" y="2703196"/>
            <a:chExt cx="360040" cy="144017"/>
          </a:xfrm>
        </p:grpSpPr>
        <p:sp>
          <p:nvSpPr>
            <p:cNvPr id="55" name="Rectangle 3"/>
            <p:cNvSpPr>
              <a:spLocks noChangeArrowheads="1"/>
            </p:cNvSpPr>
            <p:nvPr/>
          </p:nvSpPr>
          <p:spPr bwMode="auto">
            <a:xfrm>
              <a:off x="7750396" y="2703196"/>
              <a:ext cx="360040" cy="144017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/>
          </p:spPr>
          <p:txBody>
            <a:bodyPr wrap="none" anchor="ctr"/>
            <a:lstStyle>
              <a:lvl1pPr>
                <a:defRPr sz="1200">
                  <a:solidFill>
                    <a:schemeClr val="tx1"/>
                  </a:solidFill>
                  <a:latin typeface="Arial" charset="0"/>
                  <a:ea typeface="돋움" pitchFamily="50" charset="-127"/>
                </a:defRPr>
              </a:lvl1pPr>
              <a:lvl2pPr marL="742950" indent="-285750">
                <a:defRPr sz="1200">
                  <a:solidFill>
                    <a:schemeClr val="tx1"/>
                  </a:solidFill>
                  <a:latin typeface="Arial" charset="0"/>
                  <a:ea typeface="돋움" pitchFamily="50" charset="-127"/>
                </a:defRPr>
              </a:lvl2pPr>
              <a:lvl3pPr marL="1143000" indent="-228600">
                <a:defRPr sz="1200">
                  <a:solidFill>
                    <a:schemeClr val="tx1"/>
                  </a:solidFill>
                  <a:latin typeface="Arial" charset="0"/>
                  <a:ea typeface="돋움" pitchFamily="50" charset="-127"/>
                </a:defRPr>
              </a:lvl3pPr>
              <a:lvl4pPr marL="1600200" indent="-228600">
                <a:defRPr sz="1200">
                  <a:solidFill>
                    <a:schemeClr val="tx1"/>
                  </a:solidFill>
                  <a:latin typeface="Arial" charset="0"/>
                  <a:ea typeface="돋움" pitchFamily="50" charset="-127"/>
                </a:defRPr>
              </a:lvl4pPr>
              <a:lvl5pPr marL="2057400" indent="-228600">
                <a:defRPr sz="1200">
                  <a:solidFill>
                    <a:schemeClr val="tx1"/>
                  </a:solidFill>
                  <a:latin typeface="Arial" charset="0"/>
                  <a:ea typeface="돋움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charset="0"/>
                  <a:ea typeface="돋움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charset="0"/>
                  <a:ea typeface="돋움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charset="0"/>
                  <a:ea typeface="돋움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charset="0"/>
                  <a:ea typeface="돋움" pitchFamily="50" charset="-127"/>
                </a:defRPr>
              </a:lvl9pPr>
            </a:lstStyle>
            <a:p>
              <a:pPr algn="ctr" eaLnBrk="0" latinLnBrk="0" hangingPunct="0">
                <a:defRPr/>
              </a:pPr>
              <a:endParaRPr lang="ko-KR" altLang="en-US" kern="0" dirty="0" smtClean="0">
                <a:solidFill>
                  <a:srgbClr val="000000"/>
                </a:solidFill>
                <a:latin typeface="Arial Narrow" panose="020B0606020202030204" pitchFamily="34" charset="0"/>
                <a:ea typeface="LG스마트체2.0 Regular" panose="020B0600000101010101" pitchFamily="50" charset="-127"/>
                <a:cs typeface="Arial" charset="0"/>
              </a:endParaRPr>
            </a:p>
          </p:txBody>
        </p:sp>
        <p:sp>
          <p:nvSpPr>
            <p:cNvPr id="56" name="Text Box 137"/>
            <p:cNvSpPr txBox="1">
              <a:spLocks noChangeArrowheads="1"/>
            </p:cNvSpPr>
            <p:nvPr/>
          </p:nvSpPr>
          <p:spPr bwMode="auto">
            <a:xfrm>
              <a:off x="7838255" y="2736787"/>
              <a:ext cx="214802" cy="813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 anchor="ctr" anchorCtr="1">
              <a:spAutoFit/>
            </a:bodyPr>
            <a:lstStyle>
              <a:defPPr>
                <a:defRPr lang="ko-KR"/>
              </a:defPPr>
              <a:lvl1pPr fontAlgn="ctr">
                <a:buFont typeface="Wingdings" panose="05000000000000000000" pitchFamily="2" charset="2"/>
                <a:buNone/>
                <a:defRPr sz="900" b="0">
                  <a:solidFill>
                    <a:srgbClr val="000000"/>
                  </a:solidFill>
                  <a:latin typeface="Arial Narrow" panose="020B0606020202030204" pitchFamily="34" charset="0"/>
                  <a:ea typeface="LG스마트체2.0 Regular" panose="020B0600000101010101" pitchFamily="50" charset="-127"/>
                </a:defRPr>
              </a:lvl1pPr>
            </a:lstStyle>
            <a:p>
              <a:r>
                <a:rPr lang="en-US" altLang="ko-KR" sz="700" dirty="0" smtClean="0"/>
                <a:t>2.5%</a:t>
              </a:r>
              <a:r>
                <a:rPr lang="ko-KR" altLang="en-US" sz="700" b="1" dirty="0" smtClean="0"/>
                <a:t>↑</a:t>
              </a:r>
              <a:endParaRPr lang="en-US" altLang="ko-KR" sz="700" b="1" dirty="0"/>
            </a:p>
          </p:txBody>
        </p:sp>
      </p:grpSp>
      <p:sp>
        <p:nvSpPr>
          <p:cNvPr id="57" name="Text Box 137"/>
          <p:cNvSpPr txBox="1">
            <a:spLocks noChangeArrowheads="1"/>
          </p:cNvSpPr>
          <p:nvPr/>
        </p:nvSpPr>
        <p:spPr bwMode="auto">
          <a:xfrm>
            <a:off x="6165871" y="3145202"/>
            <a:ext cx="57765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0" rIns="36000" bIns="0" anchor="ctr" anchorCtr="1">
            <a:spAutoFit/>
          </a:bodyPr>
          <a:lstStyle>
            <a:defPPr>
              <a:defRPr lang="ko-KR"/>
            </a:defPPr>
            <a:lvl1pPr fontAlgn="ctr">
              <a:buFont typeface="Wingdings" panose="05000000000000000000" pitchFamily="2" charset="2"/>
              <a:buNone/>
              <a:defRPr sz="900" b="0">
                <a:solidFill>
                  <a:srgbClr val="000000"/>
                </a:solidFill>
                <a:latin typeface="Arial Narrow" panose="020B0606020202030204" pitchFamily="34" charset="0"/>
                <a:ea typeface="LG스마트체2.0 Regular" panose="020B0600000101010101" pitchFamily="50" charset="-127"/>
              </a:defRPr>
            </a:lvl1pPr>
          </a:lstStyle>
          <a:p>
            <a:pPr algn="ctr"/>
            <a:r>
              <a:rPr lang="ko-KR" altLang="en-US" sz="800" dirty="0" smtClean="0"/>
              <a:t>실내기 </a:t>
            </a:r>
            <a:endParaRPr lang="en-US" altLang="ko-KR" sz="800" dirty="0" smtClean="0"/>
          </a:p>
          <a:p>
            <a:pPr algn="ctr"/>
            <a:r>
              <a:rPr lang="ko-KR" altLang="en-US" sz="800" dirty="0" err="1" smtClean="0"/>
              <a:t>유로부</a:t>
            </a:r>
            <a:r>
              <a:rPr lang="ko-KR" altLang="en-US" sz="800" dirty="0" smtClean="0"/>
              <a:t> 변경</a:t>
            </a:r>
            <a:endParaRPr lang="en-US" altLang="ko-KR" sz="800" dirty="0"/>
          </a:p>
        </p:txBody>
      </p:sp>
      <p:sp>
        <p:nvSpPr>
          <p:cNvPr id="59" name="직사각형 58"/>
          <p:cNvSpPr/>
          <p:nvPr/>
        </p:nvSpPr>
        <p:spPr>
          <a:xfrm>
            <a:off x="3732641" y="5287827"/>
            <a:ext cx="580856" cy="3497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t" anchorCtr="0">
            <a:spAutoFit/>
          </a:bodyPr>
          <a:lstStyle/>
          <a:p>
            <a:pPr algn="ctr" fontAlgn="ctr">
              <a:buFont typeface="Wingdings" panose="05000000000000000000" pitchFamily="2" charset="2"/>
              <a:buNone/>
            </a:pPr>
            <a:r>
              <a:rPr lang="en-US" altLang="ko-KR" sz="900" dirty="0" smtClean="0">
                <a:solidFill>
                  <a:srgbClr val="006600"/>
                </a:solidFill>
                <a:latin typeface="Arial Narrow" panose="020B0606020202030204" pitchFamily="34" charset="0"/>
                <a:ea typeface="LG스마트체2.0 Regular" panose="020B0600000101010101" pitchFamily="50" charset="-127"/>
              </a:rPr>
              <a:t>2</a:t>
            </a:r>
            <a:r>
              <a:rPr lang="ko-KR" altLang="en-US" sz="900" smtClean="0">
                <a:solidFill>
                  <a:srgbClr val="006600"/>
                </a:solidFill>
                <a:latin typeface="Arial Narrow" panose="020B0606020202030204" pitchFamily="34" charset="0"/>
                <a:ea typeface="LG스마트체2.0 Regular" panose="020B0600000101010101" pitchFamily="50" charset="-127"/>
              </a:rPr>
              <a:t>등급 구현</a:t>
            </a:r>
            <a:endParaRPr lang="en-US" altLang="ko-KR" sz="900" dirty="0" smtClean="0">
              <a:solidFill>
                <a:srgbClr val="006600"/>
              </a:solidFill>
              <a:latin typeface="Arial Narrow" panose="020B0606020202030204" pitchFamily="34" charset="0"/>
              <a:ea typeface="LG스마트체2.0 Regular" panose="020B0600000101010101" pitchFamily="50" charset="-127"/>
            </a:endParaRPr>
          </a:p>
          <a:p>
            <a:pPr algn="ctr" fontAlgn="ctr">
              <a:buFont typeface="Wingdings" panose="05000000000000000000" pitchFamily="2" charset="2"/>
              <a:buNone/>
            </a:pPr>
            <a:r>
              <a:rPr lang="en-US" altLang="ko-KR" sz="900" dirty="0" smtClean="0">
                <a:solidFill>
                  <a:srgbClr val="006600"/>
                </a:solidFill>
                <a:latin typeface="Arial Narrow" panose="020B0606020202030204" pitchFamily="34" charset="0"/>
                <a:ea typeface="LG스마트체2.0 Regular" panose="020B0600000101010101" pitchFamily="50" charset="-127"/>
              </a:rPr>
              <a:t>6.0</a:t>
            </a:r>
            <a:r>
              <a:rPr lang="ko-KR" altLang="en-US" sz="900" smtClean="0">
                <a:solidFill>
                  <a:srgbClr val="006600"/>
                </a:solidFill>
                <a:latin typeface="Arial Narrow" panose="020B0606020202030204" pitchFamily="34" charset="0"/>
                <a:ea typeface="LG스마트체2.0 Regular" panose="020B0600000101010101" pitchFamily="50" charset="-127"/>
              </a:rPr>
              <a:t>억</a:t>
            </a:r>
            <a:endParaRPr lang="en-US" altLang="ko-KR" sz="900" dirty="0">
              <a:solidFill>
                <a:srgbClr val="006600"/>
              </a:solidFill>
              <a:latin typeface="Arial Narrow" panose="020B0606020202030204" pitchFamily="34" charset="0"/>
              <a:ea typeface="LG스마트체2.0 Regular" panose="020B0600000101010101" pitchFamily="50" charset="-127"/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2435903" y="5861199"/>
            <a:ext cx="1274955" cy="2112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t" anchorCtr="0">
            <a:spAutoFit/>
          </a:bodyPr>
          <a:lstStyle/>
          <a:p>
            <a:pPr fontAlgn="ctr">
              <a:buFont typeface="Wingdings" panose="05000000000000000000" pitchFamily="2" charset="2"/>
              <a:buNone/>
            </a:pPr>
            <a:r>
              <a:rPr lang="ko-KR" altLang="en-US" sz="900" dirty="0" smtClean="0">
                <a:solidFill>
                  <a:srgbClr val="006600"/>
                </a:solidFill>
                <a:latin typeface="Arial Narrow" panose="020B0606020202030204" pitchFamily="34" charset="0"/>
                <a:ea typeface="LG스마트체2.0 Regular" panose="020B0600000101010101" pitchFamily="50" charset="-127"/>
              </a:rPr>
              <a:t>재질  변경 설비 투자 필요</a:t>
            </a:r>
            <a:endParaRPr lang="en-US" altLang="ko-KR" sz="900" dirty="0">
              <a:solidFill>
                <a:srgbClr val="006600"/>
              </a:solidFill>
              <a:latin typeface="Arial Narrow" panose="020B0606020202030204" pitchFamily="34" charset="0"/>
              <a:ea typeface="LG스마트체2.0 Regular" panose="020B0600000101010101" pitchFamily="50" charset="-127"/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4602330" y="5854674"/>
            <a:ext cx="2584609" cy="2112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t" anchorCtr="0">
            <a:spAutoFit/>
          </a:bodyPr>
          <a:lstStyle/>
          <a:p>
            <a:pPr fontAlgn="ctr">
              <a:buFont typeface="Wingdings" panose="05000000000000000000" pitchFamily="2" charset="2"/>
              <a:buNone/>
            </a:pPr>
            <a:r>
              <a:rPr lang="ko-KR" altLang="en-US" sz="900" dirty="0" smtClean="0">
                <a:solidFill>
                  <a:srgbClr val="006600"/>
                </a:solidFill>
                <a:latin typeface="Arial Narrow" panose="020B0606020202030204" pitchFamily="34" charset="0"/>
                <a:ea typeface="LG스마트체2.0 Regular" panose="020B0600000101010101" pitchFamily="50" charset="-127"/>
              </a:rPr>
              <a:t>재질  변경으로 포장 강도</a:t>
            </a:r>
            <a:r>
              <a:rPr lang="en-US" altLang="ko-KR" sz="900" dirty="0" smtClean="0">
                <a:solidFill>
                  <a:srgbClr val="006600"/>
                </a:solidFill>
                <a:latin typeface="Arial Narrow" panose="020B0606020202030204" pitchFamily="34" charset="0"/>
                <a:ea typeface="LG스마트체2.0 Regular" panose="020B0600000101010101" pitchFamily="50" charset="-127"/>
              </a:rPr>
              <a:t>, </a:t>
            </a:r>
            <a:r>
              <a:rPr lang="ko-KR" altLang="en-US" sz="900" smtClean="0">
                <a:solidFill>
                  <a:srgbClr val="006600"/>
                </a:solidFill>
                <a:latin typeface="Arial Narrow" panose="020B0606020202030204" pitchFamily="34" charset="0"/>
                <a:ea typeface="LG스마트체2.0 Regular" panose="020B0600000101010101" pitchFamily="50" charset="-127"/>
              </a:rPr>
              <a:t>동작 신뢰성 시험 진행 필요</a:t>
            </a:r>
            <a:endParaRPr lang="en-US" altLang="ko-KR" sz="900" dirty="0">
              <a:solidFill>
                <a:srgbClr val="006600"/>
              </a:solidFill>
              <a:latin typeface="Arial Narrow" panose="020B0606020202030204" pitchFamily="34" charset="0"/>
              <a:ea typeface="LG스마트체2.0 Regular" panose="020B0600000101010101" pitchFamily="50" charset="-127"/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1426710" y="1999915"/>
            <a:ext cx="814894" cy="4882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t" anchorCtr="0">
            <a:spAutoFit/>
          </a:bodyPr>
          <a:lstStyle/>
          <a:p>
            <a:pPr algn="ctr" fontAlgn="ctr">
              <a:buFont typeface="Wingdings" panose="05000000000000000000" pitchFamily="2" charset="2"/>
              <a:buNone/>
            </a:pPr>
            <a:r>
              <a:rPr lang="en-US" altLang="ko-KR" sz="900" dirty="0">
                <a:solidFill>
                  <a:srgbClr val="006600"/>
                </a:solidFill>
                <a:latin typeface="Arial Narrow" panose="020B0606020202030204" pitchFamily="34" charset="0"/>
                <a:ea typeface="LG스마트체2.0 Regular" panose="020B0600000101010101" pitchFamily="50" charset="-127"/>
              </a:rPr>
              <a:t> </a:t>
            </a:r>
            <a:r>
              <a:rPr lang="ko-KR" altLang="en-US" sz="900" smtClean="0">
                <a:solidFill>
                  <a:srgbClr val="006600"/>
                </a:solidFill>
                <a:latin typeface="Arial Narrow" panose="020B0606020202030204" pitchFamily="34" charset="0"/>
                <a:ea typeface="LG스마트체2.0 Regular" panose="020B0600000101010101" pitchFamily="50" charset="-127"/>
              </a:rPr>
              <a:t>전면</a:t>
            </a:r>
            <a:r>
              <a:rPr lang="en-US" altLang="ko-KR" sz="900" dirty="0" smtClean="0">
                <a:solidFill>
                  <a:srgbClr val="006600"/>
                </a:solidFill>
                <a:latin typeface="Arial Narrow" panose="020B0606020202030204" pitchFamily="34" charset="0"/>
                <a:ea typeface="LG스마트체2.0 Regular" panose="020B0600000101010101" pitchFamily="50" charset="-127"/>
              </a:rPr>
              <a:t> </a:t>
            </a:r>
            <a:r>
              <a:rPr lang="ko-KR" altLang="en-US" sz="900" smtClean="0">
                <a:solidFill>
                  <a:srgbClr val="006600"/>
                </a:solidFill>
                <a:latin typeface="Arial Narrow" panose="020B0606020202030204" pitchFamily="34" charset="0"/>
                <a:ea typeface="LG스마트체2.0 Regular" panose="020B0600000101010101" pitchFamily="50" charset="-127"/>
              </a:rPr>
              <a:t>판넬 </a:t>
            </a:r>
            <a:r>
              <a:rPr lang="en-US" altLang="ko-KR" sz="900" dirty="0" smtClean="0">
                <a:solidFill>
                  <a:srgbClr val="006600"/>
                </a:solidFill>
                <a:latin typeface="Arial Narrow" panose="020B0606020202030204" pitchFamily="34" charset="0"/>
                <a:ea typeface="LG스마트체2.0 Regular" panose="020B0600000101010101" pitchFamily="50" charset="-127"/>
              </a:rPr>
              <a:t>ACM </a:t>
            </a:r>
          </a:p>
          <a:p>
            <a:pPr algn="ctr" fontAlgn="ctr">
              <a:buFont typeface="Wingdings" panose="05000000000000000000" pitchFamily="2" charset="2"/>
              <a:buNone/>
            </a:pPr>
            <a:r>
              <a:rPr lang="ko-KR" altLang="en-US" sz="900" dirty="0" smtClean="0">
                <a:solidFill>
                  <a:srgbClr val="006600"/>
                </a:solidFill>
                <a:latin typeface="Arial Narrow" panose="020B0606020202030204" pitchFamily="34" charset="0"/>
                <a:ea typeface="LG스마트체2.0 Regular" panose="020B0600000101010101" pitchFamily="50" charset="-127"/>
              </a:rPr>
              <a:t>부품 생산 이슈</a:t>
            </a:r>
            <a:endParaRPr lang="en-US" altLang="ko-KR" sz="900" dirty="0" smtClean="0">
              <a:solidFill>
                <a:srgbClr val="006600"/>
              </a:solidFill>
              <a:latin typeface="Arial Narrow" panose="020B0606020202030204" pitchFamily="34" charset="0"/>
              <a:ea typeface="LG스마트체2.0 Regular" panose="020B0600000101010101" pitchFamily="50" charset="-127"/>
            </a:endParaRPr>
          </a:p>
          <a:p>
            <a:pPr algn="ctr" fontAlgn="ctr"/>
            <a:r>
              <a:rPr lang="en-US" altLang="ko-KR" sz="900" dirty="0" smtClean="0">
                <a:solidFill>
                  <a:srgbClr val="006600"/>
                </a:solidFill>
                <a:latin typeface="Arial Narrow" panose="020B0606020202030204" pitchFamily="34" charset="0"/>
                <a:ea typeface="LG스마트체2.0 Regular" panose="020B0600000101010101" pitchFamily="50" charset="-127"/>
              </a:rPr>
              <a:t>- </a:t>
            </a:r>
            <a:r>
              <a:rPr lang="ko-KR" altLang="en-US" sz="900" smtClean="0">
                <a:solidFill>
                  <a:srgbClr val="006600"/>
                </a:solidFill>
                <a:latin typeface="Arial Narrow" panose="020B0606020202030204" pitchFamily="34" charset="0"/>
                <a:ea typeface="LG스마트체2.0 Regular" panose="020B0600000101010101" pitchFamily="50" charset="-127"/>
              </a:rPr>
              <a:t>재고 </a:t>
            </a:r>
            <a:r>
              <a:rPr lang="en-US" altLang="ko-KR" sz="900" dirty="0" smtClean="0">
                <a:solidFill>
                  <a:srgbClr val="006600"/>
                </a:solidFill>
                <a:latin typeface="Arial Narrow" panose="020B0606020202030204" pitchFamily="34" charset="0"/>
                <a:ea typeface="LG스마트체2.0 Regular" panose="020B0600000101010101" pitchFamily="50" charset="-127"/>
              </a:rPr>
              <a:t>76ea</a:t>
            </a:r>
            <a:endParaRPr lang="en-US" altLang="ko-KR" sz="900" dirty="0">
              <a:solidFill>
                <a:srgbClr val="006600"/>
              </a:solidFill>
              <a:latin typeface="Arial Narrow" panose="020B0606020202030204" pitchFamily="34" charset="0"/>
              <a:ea typeface="LG스마트체2.0 Regular" panose="020B0600000101010101" pitchFamily="50" charset="-127"/>
            </a:endParaRPr>
          </a:p>
        </p:txBody>
      </p:sp>
      <p:cxnSp>
        <p:nvCxnSpPr>
          <p:cNvPr id="64" name="직선 화살표 연결선 63"/>
          <p:cNvCxnSpPr/>
          <p:nvPr/>
        </p:nvCxnSpPr>
        <p:spPr bwMode="auto">
          <a:xfrm>
            <a:off x="3169106" y="1983137"/>
            <a:ext cx="242655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5" name="직선 화살표 연결선 64"/>
          <p:cNvCxnSpPr/>
          <p:nvPr/>
        </p:nvCxnSpPr>
        <p:spPr bwMode="auto">
          <a:xfrm>
            <a:off x="5723876" y="1983137"/>
            <a:ext cx="242655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66" name="직사각형 65"/>
          <p:cNvSpPr/>
          <p:nvPr/>
        </p:nvSpPr>
        <p:spPr>
          <a:xfrm>
            <a:off x="3993165" y="4917466"/>
            <a:ext cx="1034505" cy="3497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t" anchorCtr="0">
            <a:spAutoFit/>
          </a:bodyPr>
          <a:lstStyle/>
          <a:p>
            <a:pPr fontAlgn="ctr">
              <a:buFont typeface="Wingdings" panose="05000000000000000000" pitchFamily="2" charset="2"/>
              <a:buNone/>
            </a:pPr>
            <a:r>
              <a:rPr lang="ko-KR" altLang="en-US" sz="900" dirty="0" smtClean="0">
                <a:solidFill>
                  <a:srgbClr val="006600"/>
                </a:solidFill>
                <a:latin typeface="Arial Narrow" panose="020B0606020202030204" pitchFamily="34" charset="0"/>
                <a:ea typeface="LG스마트체2.0 Regular" panose="020B0600000101010101" pitchFamily="50" charset="-127"/>
              </a:rPr>
              <a:t>신규 개발 항균 레진</a:t>
            </a:r>
            <a:endParaRPr lang="en-US" altLang="ko-KR" sz="900" dirty="0" smtClean="0">
              <a:solidFill>
                <a:srgbClr val="006600"/>
              </a:solidFill>
              <a:latin typeface="Arial Narrow" panose="020B0606020202030204" pitchFamily="34" charset="0"/>
              <a:ea typeface="LG스마트체2.0 Regular" panose="020B0600000101010101" pitchFamily="50" charset="-127"/>
            </a:endParaRPr>
          </a:p>
          <a:p>
            <a:pPr fontAlgn="ctr">
              <a:buFont typeface="Wingdings" panose="05000000000000000000" pitchFamily="2" charset="2"/>
              <a:buNone/>
            </a:pPr>
            <a:r>
              <a:rPr lang="ko-KR" altLang="en-US" sz="900" dirty="0" smtClean="0">
                <a:solidFill>
                  <a:srgbClr val="006600"/>
                </a:solidFill>
                <a:latin typeface="Arial Narrow" panose="020B0606020202030204" pitchFamily="34" charset="0"/>
                <a:ea typeface="LG스마트체2.0 Regular" panose="020B0600000101010101" pitchFamily="50" charset="-127"/>
              </a:rPr>
              <a:t>소요량</a:t>
            </a:r>
            <a:r>
              <a:rPr lang="en-US" altLang="ko-KR" sz="900" dirty="0" smtClean="0">
                <a:solidFill>
                  <a:srgbClr val="006600"/>
                </a:solidFill>
                <a:latin typeface="Arial Narrow" panose="020B0606020202030204" pitchFamily="34" charset="0"/>
                <a:ea typeface="LG스마트체2.0 Regular" panose="020B0600000101010101" pitchFamily="50" charset="-127"/>
              </a:rPr>
              <a:t>(100</a:t>
            </a:r>
            <a:r>
              <a:rPr lang="ko-KR" altLang="en-US" sz="900" smtClean="0">
                <a:solidFill>
                  <a:srgbClr val="006600"/>
                </a:solidFill>
                <a:latin typeface="Arial Narrow" panose="020B0606020202030204" pitchFamily="34" charset="0"/>
                <a:ea typeface="LG스마트체2.0 Regular" panose="020B0600000101010101" pitchFamily="50" charset="-127"/>
              </a:rPr>
              <a:t>대</a:t>
            </a:r>
            <a:r>
              <a:rPr lang="en-US" altLang="ko-KR" sz="900" dirty="0" smtClean="0">
                <a:solidFill>
                  <a:srgbClr val="006600"/>
                </a:solidFill>
                <a:latin typeface="Arial Narrow" panose="020B0606020202030204" pitchFamily="34" charset="0"/>
                <a:ea typeface="LG스마트체2.0 Regular" panose="020B0600000101010101" pitchFamily="50" charset="-127"/>
              </a:rPr>
              <a:t>/</a:t>
            </a:r>
            <a:r>
              <a:rPr lang="ko-KR" altLang="en-US" sz="900" smtClean="0">
                <a:solidFill>
                  <a:srgbClr val="006600"/>
                </a:solidFill>
                <a:latin typeface="Arial Narrow" panose="020B0606020202030204" pitchFamily="34" charset="0"/>
                <a:ea typeface="LG스마트체2.0 Regular" panose="020B0600000101010101" pitchFamily="50" charset="-127"/>
              </a:rPr>
              <a:t>년</a:t>
            </a:r>
            <a:r>
              <a:rPr lang="en-US" altLang="ko-KR" sz="900" dirty="0" smtClean="0">
                <a:solidFill>
                  <a:srgbClr val="006600"/>
                </a:solidFill>
                <a:latin typeface="Arial Narrow" panose="020B0606020202030204" pitchFamily="34" charset="0"/>
                <a:ea typeface="LG스마트체2.0 Regular" panose="020B0600000101010101" pitchFamily="50" charset="-127"/>
              </a:rPr>
              <a:t>)</a:t>
            </a:r>
            <a:endParaRPr lang="en-US" altLang="ko-KR" sz="900" dirty="0">
              <a:solidFill>
                <a:srgbClr val="006600"/>
              </a:solidFill>
              <a:latin typeface="Arial Narrow" panose="020B0606020202030204" pitchFamily="34" charset="0"/>
              <a:ea typeface="LG스마트체2.0 Regular" panose="020B0600000101010101" pitchFamily="50" charset="-127"/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7162525" y="1843357"/>
            <a:ext cx="1116259" cy="6267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t" anchorCtr="0">
            <a:spAutoFit/>
          </a:bodyPr>
          <a:lstStyle/>
          <a:p>
            <a:pPr algn="ctr" fontAlgn="ctr">
              <a:buFont typeface="Wingdings" panose="05000000000000000000" pitchFamily="2" charset="2"/>
              <a:buNone/>
            </a:pPr>
            <a:r>
              <a:rPr lang="ko-KR" altLang="en-US" sz="900" dirty="0" smtClean="0">
                <a:solidFill>
                  <a:srgbClr val="006600"/>
                </a:solidFill>
                <a:latin typeface="Arial Narrow" panose="020B0606020202030204" pitchFamily="34" charset="0"/>
                <a:ea typeface="LG스마트체2.0 Regular" panose="020B0600000101010101" pitchFamily="50" charset="-127"/>
              </a:rPr>
              <a:t>스탠드 </a:t>
            </a:r>
            <a:r>
              <a:rPr lang="ko-KR" altLang="en-US" sz="900" dirty="0" err="1" smtClean="0">
                <a:solidFill>
                  <a:srgbClr val="006600"/>
                </a:solidFill>
                <a:latin typeface="Arial Narrow" panose="020B0606020202030204" pitchFamily="34" charset="0"/>
                <a:ea typeface="LG스마트체2.0 Regular" panose="020B0600000101010101" pitchFamily="50" charset="-127"/>
              </a:rPr>
              <a:t>판넬</a:t>
            </a:r>
            <a:r>
              <a:rPr lang="ko-KR" altLang="en-US" sz="900" dirty="0" smtClean="0">
                <a:solidFill>
                  <a:srgbClr val="006600"/>
                </a:solidFill>
                <a:latin typeface="Arial Narrow" panose="020B0606020202030204" pitchFamily="34" charset="0"/>
                <a:ea typeface="LG스마트체2.0 Regular" panose="020B0600000101010101" pitchFamily="50" charset="-127"/>
              </a:rPr>
              <a:t> </a:t>
            </a:r>
            <a:r>
              <a:rPr lang="en-US" altLang="ko-KR" sz="900" dirty="0" smtClean="0">
                <a:solidFill>
                  <a:srgbClr val="006600"/>
                </a:solidFill>
                <a:latin typeface="Arial Narrow" panose="020B0606020202030204" pitchFamily="34" charset="0"/>
                <a:ea typeface="LG스마트체2.0 Regular" panose="020B0600000101010101" pitchFamily="50" charset="-127"/>
              </a:rPr>
              <a:t>2</a:t>
            </a:r>
            <a:r>
              <a:rPr lang="ko-KR" altLang="en-US" sz="900" smtClean="0">
                <a:solidFill>
                  <a:srgbClr val="006600"/>
                </a:solidFill>
                <a:latin typeface="Arial Narrow" panose="020B0606020202030204" pitchFamily="34" charset="0"/>
                <a:ea typeface="LG스마트체2.0 Regular" panose="020B0600000101010101" pitchFamily="50" charset="-127"/>
              </a:rPr>
              <a:t>종</a:t>
            </a:r>
            <a:endParaRPr lang="en-US" altLang="ko-KR" sz="900" dirty="0">
              <a:solidFill>
                <a:srgbClr val="006600"/>
              </a:solidFill>
              <a:latin typeface="Arial Narrow" panose="020B0606020202030204" pitchFamily="34" charset="0"/>
              <a:ea typeface="LG스마트체2.0 Regular" panose="020B0600000101010101" pitchFamily="50" charset="-127"/>
            </a:endParaRPr>
          </a:p>
          <a:p>
            <a:pPr algn="ctr" fontAlgn="ctr">
              <a:buFont typeface="Wingdings" panose="05000000000000000000" pitchFamily="2" charset="2"/>
              <a:buNone/>
            </a:pPr>
            <a:r>
              <a:rPr lang="en-US" altLang="ko-KR" sz="900" dirty="0">
                <a:solidFill>
                  <a:srgbClr val="006600"/>
                </a:solidFill>
                <a:latin typeface="Arial Narrow" panose="020B0606020202030204" pitchFamily="34" charset="0"/>
                <a:ea typeface="LG스마트체2.0 Regular" panose="020B0600000101010101" pitchFamily="50" charset="-127"/>
              </a:rPr>
              <a:t>IMD 1</a:t>
            </a:r>
            <a:r>
              <a:rPr lang="ko-KR" altLang="en-US" sz="900">
                <a:solidFill>
                  <a:srgbClr val="006600"/>
                </a:solidFill>
                <a:latin typeface="Arial Narrow" panose="020B0606020202030204" pitchFamily="34" charset="0"/>
                <a:ea typeface="LG스마트체2.0 Regular" panose="020B0600000101010101" pitchFamily="50" charset="-127"/>
              </a:rPr>
              <a:t>종 </a:t>
            </a:r>
            <a:r>
              <a:rPr lang="ko-KR" altLang="en-US" sz="900" smtClean="0">
                <a:solidFill>
                  <a:srgbClr val="006600"/>
                </a:solidFill>
                <a:latin typeface="Arial Narrow" panose="020B0606020202030204" pitchFamily="34" charset="0"/>
                <a:ea typeface="LG스마트체2.0 Regular" panose="020B0600000101010101" pitchFamily="50" charset="-127"/>
              </a:rPr>
              <a:t>개발</a:t>
            </a:r>
            <a:endParaRPr lang="en-US" altLang="ko-KR" sz="900" dirty="0" smtClean="0">
              <a:solidFill>
                <a:srgbClr val="006600"/>
              </a:solidFill>
              <a:latin typeface="Arial Narrow" panose="020B0606020202030204" pitchFamily="34" charset="0"/>
              <a:ea typeface="LG스마트체2.0 Regular" panose="020B0600000101010101" pitchFamily="50" charset="-127"/>
            </a:endParaRPr>
          </a:p>
          <a:p>
            <a:pPr algn="ctr" fontAlgn="ctr">
              <a:buFont typeface="Wingdings" panose="05000000000000000000" pitchFamily="2" charset="2"/>
              <a:buNone/>
            </a:pPr>
            <a:r>
              <a:rPr lang="ko-KR" altLang="en-US" sz="900" dirty="0" err="1" smtClean="0">
                <a:solidFill>
                  <a:srgbClr val="006600"/>
                </a:solidFill>
                <a:latin typeface="Arial Narrow" panose="020B0606020202030204" pitchFamily="34" charset="0"/>
                <a:ea typeface="LG스마트체2.0 Regular" panose="020B0600000101010101" pitchFamily="50" charset="-127"/>
              </a:rPr>
              <a:t>메탈릭</a:t>
            </a:r>
            <a:r>
              <a:rPr lang="ko-KR" altLang="en-US" sz="900" dirty="0" smtClean="0">
                <a:solidFill>
                  <a:srgbClr val="006600"/>
                </a:solidFill>
                <a:latin typeface="Arial Narrow" panose="020B0606020202030204" pitchFamily="34" charset="0"/>
                <a:ea typeface="LG스마트체2.0 Regular" panose="020B0600000101010101" pitchFamily="50" charset="-127"/>
              </a:rPr>
              <a:t> 도장</a:t>
            </a:r>
            <a:r>
              <a:rPr lang="en-US" altLang="ko-KR" sz="900" dirty="0" smtClean="0">
                <a:solidFill>
                  <a:srgbClr val="006600"/>
                </a:solidFill>
                <a:latin typeface="Arial Narrow" panose="020B0606020202030204" pitchFamily="34" charset="0"/>
                <a:ea typeface="LG스마트체2.0 Regular" panose="020B0600000101010101" pitchFamily="50" charset="-127"/>
              </a:rPr>
              <a:t>/</a:t>
            </a:r>
            <a:r>
              <a:rPr lang="ko-KR" altLang="en-US" sz="900" smtClean="0">
                <a:solidFill>
                  <a:srgbClr val="006600"/>
                </a:solidFill>
                <a:latin typeface="Arial Narrow" panose="020B0606020202030204" pitchFamily="34" charset="0"/>
                <a:ea typeface="LG스마트체2.0 Regular" panose="020B0600000101010101" pitchFamily="50" charset="-127"/>
              </a:rPr>
              <a:t>리얼 메탈</a:t>
            </a:r>
            <a:endParaRPr lang="en-US" altLang="ko-KR" sz="900" dirty="0" smtClean="0">
              <a:solidFill>
                <a:srgbClr val="006600"/>
              </a:solidFill>
              <a:latin typeface="Arial Narrow" panose="020B0606020202030204" pitchFamily="34" charset="0"/>
              <a:ea typeface="LG스마트체2.0 Regular" panose="020B0600000101010101" pitchFamily="50" charset="-127"/>
            </a:endParaRPr>
          </a:p>
          <a:p>
            <a:pPr algn="ctr" fontAlgn="ctr">
              <a:buFont typeface="Wingdings" panose="05000000000000000000" pitchFamily="2" charset="2"/>
              <a:buNone/>
            </a:pPr>
            <a:r>
              <a:rPr lang="ko-KR" altLang="en-US" sz="900" dirty="0" smtClean="0">
                <a:solidFill>
                  <a:srgbClr val="006600"/>
                </a:solidFill>
                <a:latin typeface="Arial Narrow" panose="020B0606020202030204" pitchFamily="34" charset="0"/>
                <a:ea typeface="LG스마트체2.0 Regular" panose="020B0600000101010101" pitchFamily="50" charset="-127"/>
              </a:rPr>
              <a:t>조합내기 </a:t>
            </a:r>
            <a:r>
              <a:rPr lang="en-US" altLang="ko-KR" sz="900" dirty="0" smtClean="0">
                <a:solidFill>
                  <a:srgbClr val="006600"/>
                </a:solidFill>
                <a:latin typeface="Arial Narrow" panose="020B0606020202030204" pitchFamily="34" charset="0"/>
                <a:ea typeface="LG스마트체2.0 Regular" panose="020B0600000101010101" pitchFamily="50" charset="-127"/>
              </a:rPr>
              <a:t>S7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9114547" y="6347019"/>
            <a:ext cx="485710" cy="369332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 defTabSz="1039033">
              <a:defRPr sz="800">
                <a:solidFill>
                  <a:srgbClr val="008000"/>
                </a:solidFill>
                <a:latin typeface="Arial Narrow" panose="020B0606020202030204" pitchFamily="34" charset="0"/>
                <a:ea typeface="LG스마트체 Light" panose="020B0600000101010101" pitchFamily="50" charset="-127"/>
              </a:defRPr>
            </a:lvl1pPr>
          </a:lstStyle>
          <a:p>
            <a:r>
              <a:rPr lang="ko-KR" altLang="en-US" dirty="0" err="1"/>
              <a:t>스</a:t>
            </a:r>
            <a:r>
              <a:rPr lang="en-US" altLang="ko-KR" dirty="0"/>
              <a:t>: 761</a:t>
            </a:r>
            <a:r>
              <a:rPr lang="ko-KR" altLang="en-US"/>
              <a:t>천원</a:t>
            </a:r>
            <a:endParaRPr lang="en-US" altLang="ko-KR" dirty="0"/>
          </a:p>
          <a:p>
            <a:r>
              <a:rPr lang="ko-KR" altLang="en-US" dirty="0"/>
              <a:t>외</a:t>
            </a:r>
            <a:r>
              <a:rPr lang="en-US" altLang="ko-KR" dirty="0"/>
              <a:t>: 430</a:t>
            </a:r>
            <a:r>
              <a:rPr lang="ko-KR" altLang="en-US"/>
              <a:t>천원</a:t>
            </a:r>
            <a:endParaRPr lang="en-US" altLang="ko-KR" dirty="0"/>
          </a:p>
          <a:p>
            <a:r>
              <a:rPr lang="ko-KR" altLang="en-US" dirty="0"/>
              <a:t>조</a:t>
            </a:r>
            <a:r>
              <a:rPr lang="en-US" altLang="ko-KR" dirty="0"/>
              <a:t>: </a:t>
            </a:r>
            <a:r>
              <a:rPr lang="en-US" altLang="ko-KR" dirty="0" smtClean="0"/>
              <a:t>735</a:t>
            </a:r>
            <a:r>
              <a:rPr lang="ko-KR" altLang="en-US"/>
              <a:t>천원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74" name="TextBox 73"/>
          <p:cNvSpPr txBox="1"/>
          <p:nvPr/>
        </p:nvSpPr>
        <p:spPr>
          <a:xfrm>
            <a:off x="1334135" y="4467763"/>
            <a:ext cx="1380754" cy="5651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t" anchorCtr="0">
            <a:spAutoFit/>
          </a:bodyPr>
          <a:lstStyle>
            <a:defPPr>
              <a:defRPr lang="ko-KR"/>
            </a:defPPr>
            <a:lvl1pPr fontAlgn="ctr">
              <a:buFont typeface="Wingdings" panose="05000000000000000000" pitchFamily="2" charset="2"/>
              <a:buNone/>
              <a:defRPr sz="800" b="0">
                <a:solidFill>
                  <a:srgbClr val="0066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defRPr>
            </a:lvl1pPr>
          </a:lstStyle>
          <a:p>
            <a:r>
              <a:rPr lang="ko-KR" altLang="en-US" dirty="0"/>
              <a:t> </a:t>
            </a:r>
            <a:r>
              <a:rPr lang="ko-KR" altLang="en-US" dirty="0" smtClean="0"/>
              <a:t>제어 </a:t>
            </a:r>
            <a:r>
              <a:rPr lang="en-US" altLang="ko-KR" dirty="0" smtClean="0"/>
              <a:t>(</a:t>
            </a:r>
            <a:r>
              <a:rPr lang="en-US" altLang="ko-KR" dirty="0"/>
              <a:t>4</a:t>
            </a:r>
            <a:r>
              <a:rPr lang="ko-KR" altLang="en-US" dirty="0"/>
              <a:t>명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en-US" altLang="ko-KR" dirty="0"/>
              <a:t>: HW2</a:t>
            </a:r>
            <a:r>
              <a:rPr lang="ko-KR" altLang="en-US" dirty="0"/>
              <a:t>명</a:t>
            </a:r>
            <a:r>
              <a:rPr lang="en-US" altLang="ko-KR" dirty="0"/>
              <a:t> , SW</a:t>
            </a:r>
            <a:r>
              <a:rPr lang="ko-KR" altLang="en-US" dirty="0"/>
              <a:t> </a:t>
            </a:r>
            <a:r>
              <a:rPr lang="en-US" altLang="ko-KR" dirty="0"/>
              <a:t>2</a:t>
            </a:r>
            <a:r>
              <a:rPr lang="ko-KR" altLang="en-US" dirty="0"/>
              <a:t>명</a:t>
            </a:r>
            <a:endParaRPr lang="en-US" altLang="ko-KR" dirty="0"/>
          </a:p>
          <a:p>
            <a:r>
              <a:rPr lang="en-US" altLang="ko-KR" dirty="0"/>
              <a:t>   -. 485</a:t>
            </a:r>
            <a:r>
              <a:rPr lang="ko-KR" altLang="en-US" smtClean="0"/>
              <a:t>통신</a:t>
            </a:r>
            <a:r>
              <a:rPr lang="en-US" altLang="ko-KR" dirty="0" smtClean="0"/>
              <a:t>, </a:t>
            </a:r>
            <a:r>
              <a:rPr lang="ko-KR" altLang="en-US" smtClean="0"/>
              <a:t>리모컨</a:t>
            </a:r>
            <a:r>
              <a:rPr lang="en-US" altLang="ko-KR" dirty="0"/>
              <a:t>/</a:t>
            </a:r>
            <a:r>
              <a:rPr lang="ko-KR" altLang="en-US" smtClean="0"/>
              <a:t>음성인식</a:t>
            </a:r>
            <a:endParaRPr lang="en-US" altLang="ko-KR" dirty="0"/>
          </a:p>
          <a:p>
            <a:r>
              <a:rPr lang="en-US" altLang="ko-KR" dirty="0"/>
              <a:t>   -. UP</a:t>
            </a:r>
            <a:r>
              <a:rPr lang="ko-KR" altLang="en-US" dirty="0"/>
              <a:t>가전</a:t>
            </a:r>
            <a:r>
              <a:rPr lang="en-US" altLang="ko-KR" dirty="0"/>
              <a:t>(FOTA)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UX </a:t>
            </a:r>
            <a:r>
              <a:rPr lang="en-US" altLang="ko-KR" dirty="0"/>
              <a:t>/ UI </a:t>
            </a:r>
            <a:r>
              <a:rPr lang="ko-KR" altLang="en-US" dirty="0"/>
              <a:t>변경 재확인 필요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3929073" y="3003516"/>
            <a:ext cx="1467316" cy="4420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t" anchorCtr="0">
            <a:spAutoFit/>
          </a:bodyPr>
          <a:lstStyle>
            <a:defPPr>
              <a:defRPr lang="ko-KR"/>
            </a:defPPr>
            <a:lvl1pPr fontAlgn="ctr">
              <a:buFont typeface="Wingdings" panose="05000000000000000000" pitchFamily="2" charset="2"/>
              <a:buNone/>
              <a:defRPr sz="800" b="0">
                <a:solidFill>
                  <a:srgbClr val="0066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defRPr>
            </a:lvl1pPr>
          </a:lstStyle>
          <a:p>
            <a:r>
              <a:rPr lang="ko-KR" altLang="en-US" dirty="0" smtClean="0"/>
              <a:t>제품 </a:t>
            </a:r>
            <a:r>
              <a:rPr lang="en-US" altLang="ko-KR" dirty="0" smtClean="0"/>
              <a:t>(4</a:t>
            </a:r>
            <a:r>
              <a:rPr lang="ko-KR" altLang="en-US" smtClean="0"/>
              <a:t>명</a:t>
            </a:r>
            <a:r>
              <a:rPr lang="en-US" altLang="ko-KR" dirty="0"/>
              <a:t>)</a:t>
            </a:r>
            <a:r>
              <a:rPr lang="ko-KR" altLang="en-US"/>
              <a:t> </a:t>
            </a:r>
            <a:r>
              <a:rPr lang="en-US" altLang="ko-KR" dirty="0" smtClean="0"/>
              <a:t>: </a:t>
            </a:r>
            <a:r>
              <a:rPr lang="ko-KR" altLang="en-US" smtClean="0"/>
              <a:t>기구 </a:t>
            </a:r>
            <a:r>
              <a:rPr lang="en-US" altLang="ko-KR" dirty="0" smtClean="0"/>
              <a:t>2</a:t>
            </a:r>
            <a:r>
              <a:rPr lang="ko-KR" altLang="en-US" smtClean="0"/>
              <a:t>명</a:t>
            </a:r>
            <a:r>
              <a:rPr lang="en-US" altLang="ko-KR" dirty="0" smtClean="0"/>
              <a:t>, </a:t>
            </a:r>
            <a:r>
              <a:rPr lang="ko-KR" altLang="en-US" smtClean="0"/>
              <a:t>사이클</a:t>
            </a:r>
            <a:r>
              <a:rPr lang="en-US" altLang="ko-KR" dirty="0" smtClean="0"/>
              <a:t> 2</a:t>
            </a:r>
            <a:r>
              <a:rPr lang="ko-KR" altLang="en-US" smtClean="0"/>
              <a:t>명</a:t>
            </a:r>
            <a:endParaRPr lang="en-US" altLang="ko-KR" dirty="0" smtClean="0"/>
          </a:p>
          <a:p>
            <a:r>
              <a:rPr lang="en-US" altLang="ko-KR" dirty="0" smtClean="0"/>
              <a:t>-. </a:t>
            </a:r>
            <a:r>
              <a:rPr lang="ko-KR" altLang="en-US" smtClean="0"/>
              <a:t>유로 구조 개선</a:t>
            </a:r>
            <a:endParaRPr lang="en-US" altLang="ko-KR" dirty="0" smtClean="0"/>
          </a:p>
          <a:p>
            <a:r>
              <a:rPr lang="en-US" altLang="ko-KR" dirty="0" smtClean="0"/>
              <a:t>-. 2</a:t>
            </a:r>
            <a:r>
              <a:rPr lang="ko-KR" altLang="en-US" smtClean="0"/>
              <a:t>등급 개발</a:t>
            </a:r>
            <a:endParaRPr lang="en-US" altLang="ko-KR" dirty="0"/>
          </a:p>
        </p:txBody>
      </p:sp>
      <p:sp>
        <p:nvSpPr>
          <p:cNvPr id="69" name="직사각형 68"/>
          <p:cNvSpPr/>
          <p:nvPr/>
        </p:nvSpPr>
        <p:spPr>
          <a:xfrm>
            <a:off x="6079805" y="-1114"/>
            <a:ext cx="885426" cy="5651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t" anchorCtr="0">
            <a:spAutoFit/>
          </a:bodyPr>
          <a:lstStyle/>
          <a:p>
            <a:pPr fontAlgn="ctr">
              <a:buFont typeface="Wingdings" panose="05000000000000000000" pitchFamily="2" charset="2"/>
              <a:buNone/>
            </a:pPr>
            <a:r>
              <a:rPr lang="ko-KR" altLang="en-US" sz="800" dirty="0" smtClean="0">
                <a:solidFill>
                  <a:srgbClr val="006600"/>
                </a:solidFill>
                <a:latin typeface="Arial Narrow" panose="020B0606020202030204" pitchFamily="34" charset="0"/>
                <a:ea typeface="LG스마트체2.0 Regular" panose="020B0600000101010101" pitchFamily="50" charset="-127"/>
              </a:rPr>
              <a:t>스탠드 개발팀 인원</a:t>
            </a:r>
            <a:endParaRPr lang="en-US" altLang="ko-KR" sz="800" dirty="0" smtClean="0">
              <a:solidFill>
                <a:srgbClr val="006600"/>
              </a:solidFill>
              <a:latin typeface="Arial Narrow" panose="020B0606020202030204" pitchFamily="34" charset="0"/>
              <a:ea typeface="LG스마트체2.0 Regular" panose="020B0600000101010101" pitchFamily="50" charset="-127"/>
            </a:endParaRPr>
          </a:p>
          <a:p>
            <a:pPr fontAlgn="ctr">
              <a:buFont typeface="Wingdings" panose="05000000000000000000" pitchFamily="2" charset="2"/>
              <a:buNone/>
            </a:pPr>
            <a:r>
              <a:rPr lang="en-US" altLang="ko-KR" sz="800" dirty="0" smtClean="0">
                <a:solidFill>
                  <a:srgbClr val="006600"/>
                </a:solidFill>
                <a:latin typeface="Arial Narrow" panose="020B0606020202030204" pitchFamily="34" charset="0"/>
                <a:ea typeface="LG스마트체2.0 Regular" panose="020B0600000101010101" pitchFamily="50" charset="-127"/>
              </a:rPr>
              <a:t>- </a:t>
            </a:r>
            <a:r>
              <a:rPr lang="ko-KR" altLang="en-US" sz="800" smtClean="0">
                <a:solidFill>
                  <a:srgbClr val="006600"/>
                </a:solidFill>
                <a:latin typeface="Arial Narrow" panose="020B0606020202030204" pitchFamily="34" charset="0"/>
                <a:ea typeface="LG스마트체2.0 Regular" panose="020B0600000101010101" pitchFamily="50" charset="-127"/>
              </a:rPr>
              <a:t>사이클 개발 </a:t>
            </a:r>
            <a:r>
              <a:rPr lang="en-US" altLang="ko-KR" sz="800" dirty="0" smtClean="0">
                <a:solidFill>
                  <a:srgbClr val="006600"/>
                </a:solidFill>
                <a:latin typeface="Arial Narrow" panose="020B0606020202030204" pitchFamily="34" charset="0"/>
                <a:ea typeface="LG스마트체2.0 Regular" panose="020B0600000101010101" pitchFamily="50" charset="-127"/>
              </a:rPr>
              <a:t>: 6</a:t>
            </a:r>
            <a:r>
              <a:rPr lang="ko-KR" altLang="en-US" sz="800" smtClean="0">
                <a:solidFill>
                  <a:srgbClr val="006600"/>
                </a:solidFill>
                <a:latin typeface="Arial Narrow" panose="020B0606020202030204" pitchFamily="34" charset="0"/>
                <a:ea typeface="LG스마트체2.0 Regular" panose="020B0600000101010101" pitchFamily="50" charset="-127"/>
              </a:rPr>
              <a:t>명</a:t>
            </a:r>
            <a:endParaRPr lang="en-US" altLang="ko-KR" sz="800" dirty="0" smtClean="0">
              <a:solidFill>
                <a:srgbClr val="006600"/>
              </a:solidFill>
              <a:latin typeface="Arial Narrow" panose="020B0606020202030204" pitchFamily="34" charset="0"/>
              <a:ea typeface="LG스마트체2.0 Regular" panose="020B0600000101010101" pitchFamily="50" charset="-127"/>
            </a:endParaRPr>
          </a:p>
          <a:p>
            <a:pPr fontAlgn="ctr"/>
            <a:r>
              <a:rPr lang="en-US" altLang="ko-KR" sz="800" dirty="0" smtClean="0">
                <a:solidFill>
                  <a:srgbClr val="006600"/>
                </a:solidFill>
                <a:latin typeface="Arial Narrow" panose="020B0606020202030204" pitchFamily="34" charset="0"/>
                <a:ea typeface="LG스마트체2.0 Regular" panose="020B0600000101010101" pitchFamily="50" charset="-127"/>
              </a:rPr>
              <a:t>- </a:t>
            </a:r>
            <a:r>
              <a:rPr lang="ko-KR" altLang="en-US" sz="800" smtClean="0">
                <a:solidFill>
                  <a:srgbClr val="006600"/>
                </a:solidFill>
                <a:latin typeface="Arial Narrow" panose="020B0606020202030204" pitchFamily="34" charset="0"/>
                <a:ea typeface="LG스마트체2.0 Regular" panose="020B0600000101010101" pitchFamily="50" charset="-127"/>
              </a:rPr>
              <a:t>기구 </a:t>
            </a:r>
            <a:r>
              <a:rPr lang="ko-KR" altLang="en-US" sz="800" dirty="0" smtClean="0">
                <a:solidFill>
                  <a:srgbClr val="006600"/>
                </a:solidFill>
                <a:latin typeface="Arial Narrow" panose="020B0606020202030204" pitchFamily="34" charset="0"/>
                <a:ea typeface="LG스마트체2.0 Regular" panose="020B0600000101010101" pitchFamily="50" charset="-127"/>
              </a:rPr>
              <a:t>개발 </a:t>
            </a:r>
            <a:r>
              <a:rPr lang="en-US" altLang="ko-KR" sz="800" dirty="0" smtClean="0">
                <a:solidFill>
                  <a:srgbClr val="006600"/>
                </a:solidFill>
                <a:latin typeface="Arial Narrow" panose="020B0606020202030204" pitchFamily="34" charset="0"/>
                <a:ea typeface="LG스마트체2.0 Regular" panose="020B0600000101010101" pitchFamily="50" charset="-127"/>
              </a:rPr>
              <a:t>: 2</a:t>
            </a:r>
            <a:r>
              <a:rPr lang="ko-KR" altLang="en-US" sz="800" smtClean="0">
                <a:solidFill>
                  <a:srgbClr val="006600"/>
                </a:solidFill>
                <a:latin typeface="Arial Narrow" panose="020B0606020202030204" pitchFamily="34" charset="0"/>
                <a:ea typeface="LG스마트체2.0 Regular" panose="020B0600000101010101" pitchFamily="50" charset="-127"/>
              </a:rPr>
              <a:t>명 </a:t>
            </a:r>
            <a:endParaRPr lang="en-US" altLang="ko-KR" sz="800" dirty="0" smtClean="0">
              <a:solidFill>
                <a:srgbClr val="006600"/>
              </a:solidFill>
              <a:latin typeface="Arial Narrow" panose="020B0606020202030204" pitchFamily="34" charset="0"/>
              <a:ea typeface="LG스마트체2.0 Regular" panose="020B0600000101010101" pitchFamily="50" charset="-127"/>
            </a:endParaRPr>
          </a:p>
          <a:p>
            <a:pPr fontAlgn="ctr"/>
            <a:r>
              <a:rPr lang="en-US" altLang="ko-KR" sz="800" dirty="0" smtClean="0">
                <a:solidFill>
                  <a:srgbClr val="006600"/>
                </a:solidFill>
                <a:latin typeface="Arial Narrow" panose="020B0606020202030204" pitchFamily="34" charset="0"/>
                <a:ea typeface="LG스마트체2.0 Regular" panose="020B0600000101010101" pitchFamily="50" charset="-127"/>
              </a:rPr>
              <a:t>- </a:t>
            </a:r>
            <a:r>
              <a:rPr lang="ko-KR" altLang="en-US" sz="800" smtClean="0">
                <a:solidFill>
                  <a:srgbClr val="006600"/>
                </a:solidFill>
                <a:latin typeface="Arial Narrow" panose="020B0606020202030204" pitchFamily="34" charset="0"/>
                <a:ea typeface="LG스마트체2.0 Regular" panose="020B0600000101010101" pitchFamily="50" charset="-127"/>
              </a:rPr>
              <a:t>원가 </a:t>
            </a:r>
            <a:r>
              <a:rPr lang="en-US" altLang="ko-KR" sz="800" dirty="0" smtClean="0">
                <a:solidFill>
                  <a:srgbClr val="006600"/>
                </a:solidFill>
                <a:latin typeface="Arial Narrow" panose="020B0606020202030204" pitchFamily="34" charset="0"/>
                <a:ea typeface="LG스마트체2.0 Regular" panose="020B0600000101010101" pitchFamily="50" charset="-127"/>
              </a:rPr>
              <a:t>: 3</a:t>
            </a:r>
            <a:r>
              <a:rPr lang="ko-KR" altLang="en-US" sz="800" smtClean="0">
                <a:solidFill>
                  <a:srgbClr val="006600"/>
                </a:solidFill>
                <a:latin typeface="Arial Narrow" panose="020B0606020202030204" pitchFamily="34" charset="0"/>
                <a:ea typeface="LG스마트체2.0 Regular" panose="020B0600000101010101" pitchFamily="50" charset="-127"/>
              </a:rPr>
              <a:t>명</a:t>
            </a:r>
            <a:endParaRPr lang="en-US" altLang="ko-KR" sz="800" dirty="0">
              <a:solidFill>
                <a:srgbClr val="006600"/>
              </a:solidFill>
              <a:latin typeface="Arial Narrow" panose="020B0606020202030204" pitchFamily="34" charset="0"/>
              <a:ea typeface="LG스마트체2.0 Regular" panose="020B0600000101010101" pitchFamily="50" charset="-127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7289764"/>
              </p:ext>
            </p:extLst>
          </p:nvPr>
        </p:nvGraphicFramePr>
        <p:xfrm>
          <a:off x="7487126" y="14323"/>
          <a:ext cx="1637213" cy="487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57213"/>
                <a:gridCol w="360000"/>
                <a:gridCol w="360000"/>
                <a:gridCol w="360000"/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개발 인원</a:t>
                      </a:r>
                      <a:endParaRPr lang="ko-KR" altLang="en-US" sz="800" dirty="0"/>
                    </a:p>
                  </a:txBody>
                  <a:tcPr marL="0" marR="0" marT="0" marB="0">
                    <a:lnL w="12700" cmpd="sng">
                      <a:noFill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</a:t>
                      </a:r>
                      <a:r>
                        <a:rPr lang="ko-KR" altLang="en-US" sz="800" smtClean="0"/>
                        <a:t>안</a:t>
                      </a:r>
                      <a:endParaRPr lang="ko-KR" altLang="en-US" sz="800"/>
                    </a:p>
                  </a:txBody>
                  <a:tcPr marL="0" marR="0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</a:t>
                      </a:r>
                      <a:r>
                        <a:rPr lang="ko-KR" altLang="en-US" sz="800" smtClean="0"/>
                        <a:t>안</a:t>
                      </a:r>
                      <a:endParaRPr lang="ko-KR" altLang="en-US" sz="800"/>
                    </a:p>
                  </a:txBody>
                  <a:tcPr marL="0" marR="0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3</a:t>
                      </a:r>
                      <a:r>
                        <a:rPr lang="ko-KR" altLang="en-US" sz="800" smtClean="0"/>
                        <a:t>안</a:t>
                      </a:r>
                      <a:endParaRPr lang="ko-KR" altLang="en-US" sz="800"/>
                    </a:p>
                  </a:txBody>
                  <a:tcPr marL="0" marR="0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기구 개발</a:t>
                      </a:r>
                      <a:endParaRPr lang="ko-KR" altLang="en-US" sz="800" dirty="0"/>
                    </a:p>
                  </a:txBody>
                  <a:tcPr marL="0" marR="0" marT="0" marB="0">
                    <a:lnL w="12700" cmpd="sng">
                      <a:noFill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</a:t>
                      </a:r>
                      <a:endParaRPr lang="ko-KR" altLang="en-US" sz="800"/>
                    </a:p>
                  </a:txBody>
                  <a:tcPr marL="0" marR="0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</a:t>
                      </a:r>
                      <a:endParaRPr lang="ko-KR" altLang="en-US" sz="800"/>
                    </a:p>
                  </a:txBody>
                  <a:tcPr marL="0" marR="0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0" marR="0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사이클 개발</a:t>
                      </a:r>
                      <a:endParaRPr lang="ko-KR" altLang="en-US" sz="800" dirty="0"/>
                    </a:p>
                  </a:txBody>
                  <a:tcPr marL="0" marR="0" marT="0" marB="0">
                    <a:lnL w="12700" cmpd="sng">
                      <a:noFill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-</a:t>
                      </a:r>
                      <a:endParaRPr lang="ko-KR" altLang="en-US" sz="800"/>
                    </a:p>
                  </a:txBody>
                  <a:tcPr marL="0" marR="0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</a:t>
                      </a:r>
                      <a:endParaRPr lang="ko-KR" altLang="en-US" sz="800" dirty="0"/>
                    </a:p>
                  </a:txBody>
                  <a:tcPr marL="0" marR="0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-</a:t>
                      </a:r>
                      <a:endParaRPr lang="ko-KR" altLang="en-US" sz="800" dirty="0"/>
                    </a:p>
                  </a:txBody>
                  <a:tcPr marL="0" marR="0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제어</a:t>
                      </a:r>
                      <a:r>
                        <a:rPr lang="en-US" altLang="ko-KR" sz="800" dirty="0" smtClean="0"/>
                        <a:t>(HW/SW)</a:t>
                      </a:r>
                      <a:endParaRPr lang="ko-KR" altLang="en-US" sz="800"/>
                    </a:p>
                  </a:txBody>
                  <a:tcPr marL="0" marR="0" marT="0" marB="0">
                    <a:lnL w="12700" cmpd="sng">
                      <a:noFill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4</a:t>
                      </a:r>
                      <a:endParaRPr lang="ko-KR" altLang="en-US" sz="800"/>
                    </a:p>
                  </a:txBody>
                  <a:tcPr marL="0" marR="0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4</a:t>
                      </a:r>
                      <a:endParaRPr lang="ko-KR" altLang="en-US" sz="800" dirty="0"/>
                    </a:p>
                  </a:txBody>
                  <a:tcPr marL="0" marR="0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-</a:t>
                      </a:r>
                      <a:endParaRPr lang="ko-KR" altLang="en-US" sz="800" dirty="0"/>
                    </a:p>
                  </a:txBody>
                  <a:tcPr marL="0" marR="0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73" name="직사각형 72"/>
          <p:cNvSpPr/>
          <p:nvPr/>
        </p:nvSpPr>
        <p:spPr>
          <a:xfrm>
            <a:off x="9104232" y="351375"/>
            <a:ext cx="712302" cy="195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t" anchorCtr="0">
            <a:spAutoFit/>
          </a:bodyPr>
          <a:lstStyle/>
          <a:p>
            <a:pPr fontAlgn="ctr">
              <a:buFont typeface="Wingdings" panose="05000000000000000000" pitchFamily="2" charset="2"/>
              <a:buNone/>
            </a:pPr>
            <a:r>
              <a:rPr lang="en-US" altLang="ko-KR" sz="800" dirty="0" smtClean="0">
                <a:solidFill>
                  <a:srgbClr val="006600"/>
                </a:solidFill>
                <a:latin typeface="Arial Narrow" panose="020B0606020202030204" pitchFamily="34" charset="0"/>
                <a:ea typeface="LG스마트체2.0 Regular" panose="020B0600000101010101" pitchFamily="50" charset="-127"/>
              </a:rPr>
              <a:t>+ CMF </a:t>
            </a:r>
            <a:r>
              <a:rPr lang="ko-KR" altLang="en-US" sz="800" smtClean="0">
                <a:solidFill>
                  <a:srgbClr val="006600"/>
                </a:solidFill>
                <a:latin typeface="Arial Narrow" panose="020B0606020202030204" pitchFamily="34" charset="0"/>
                <a:ea typeface="LG스마트체2.0 Regular" panose="020B0600000101010101" pitchFamily="50" charset="-127"/>
              </a:rPr>
              <a:t>개발</a:t>
            </a:r>
            <a:r>
              <a:rPr lang="en-US" altLang="ko-KR" sz="800" dirty="0" smtClean="0">
                <a:solidFill>
                  <a:srgbClr val="006600"/>
                </a:solidFill>
                <a:latin typeface="Arial Narrow" panose="020B0606020202030204" pitchFamily="34" charset="0"/>
                <a:ea typeface="LG스마트체2.0 Regular" panose="020B0600000101010101" pitchFamily="50" charset="-127"/>
              </a:rPr>
              <a:t> 1</a:t>
            </a:r>
            <a:r>
              <a:rPr lang="ko-KR" altLang="en-US" sz="800" smtClean="0">
                <a:solidFill>
                  <a:srgbClr val="006600"/>
                </a:solidFill>
                <a:latin typeface="Arial Narrow" panose="020B0606020202030204" pitchFamily="34" charset="0"/>
                <a:ea typeface="LG스마트체2.0 Regular" panose="020B0600000101010101" pitchFamily="50" charset="-127"/>
              </a:rPr>
              <a:t>명</a:t>
            </a:r>
            <a:endParaRPr lang="en-US" altLang="ko-KR" sz="800" dirty="0" smtClean="0">
              <a:solidFill>
                <a:srgbClr val="006600"/>
              </a:solidFill>
              <a:latin typeface="Arial Narrow" panose="020B0606020202030204" pitchFamily="34" charset="0"/>
              <a:ea typeface="LG스마트체2.0 Regular" panose="020B0600000101010101" pitchFamily="50" charset="-127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3329381" y="6347019"/>
            <a:ext cx="557845" cy="369332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pPr defTabSz="1039033"/>
            <a:r>
              <a:rPr lang="ko-KR" altLang="en-US" sz="800" dirty="0" err="1" smtClean="0">
                <a:solidFill>
                  <a:srgbClr val="008000"/>
                </a:solidFill>
                <a:latin typeface="Arial Narrow" panose="020B0606020202030204" pitchFamily="34" charset="0"/>
                <a:ea typeface="LG스마트체 Light" panose="020B0600000101010101" pitchFamily="50" charset="-127"/>
              </a:rPr>
              <a:t>스</a:t>
            </a:r>
            <a:r>
              <a:rPr lang="en-US" altLang="ko-KR" sz="800" dirty="0" smtClean="0">
                <a:solidFill>
                  <a:srgbClr val="008000"/>
                </a:solidFill>
                <a:latin typeface="Arial Narrow" panose="020B0606020202030204" pitchFamily="34" charset="0"/>
                <a:ea typeface="LG스마트체 Light" panose="020B0600000101010101" pitchFamily="50" charset="-127"/>
              </a:rPr>
              <a:t>: 1,715</a:t>
            </a:r>
            <a:r>
              <a:rPr lang="ko-KR" altLang="en-US" sz="800" smtClean="0">
                <a:solidFill>
                  <a:srgbClr val="008000"/>
                </a:solidFill>
                <a:latin typeface="Arial Narrow" panose="020B0606020202030204" pitchFamily="34" charset="0"/>
                <a:ea typeface="LG스마트체 Light" panose="020B0600000101010101" pitchFamily="50" charset="-127"/>
              </a:rPr>
              <a:t>천원</a:t>
            </a:r>
            <a:endParaRPr lang="en-US" altLang="ko-KR" sz="800" dirty="0" smtClean="0">
              <a:solidFill>
                <a:srgbClr val="008000"/>
              </a:solidFill>
              <a:latin typeface="Arial Narrow" panose="020B0606020202030204" pitchFamily="34" charset="0"/>
              <a:ea typeface="LG스마트체 Light" panose="020B0600000101010101" pitchFamily="50" charset="-127"/>
            </a:endParaRPr>
          </a:p>
          <a:p>
            <a:pPr defTabSz="1039033"/>
            <a:r>
              <a:rPr lang="ko-KR" altLang="en-US" sz="800" dirty="0" smtClean="0">
                <a:solidFill>
                  <a:srgbClr val="008000"/>
                </a:solidFill>
                <a:latin typeface="Arial Narrow" panose="020B0606020202030204" pitchFamily="34" charset="0"/>
                <a:ea typeface="LG스마트체 Light" panose="020B0600000101010101" pitchFamily="50" charset="-127"/>
              </a:rPr>
              <a:t>외</a:t>
            </a:r>
            <a:r>
              <a:rPr lang="en-US" altLang="ko-KR" sz="800" dirty="0" smtClean="0">
                <a:solidFill>
                  <a:srgbClr val="008000"/>
                </a:solidFill>
                <a:latin typeface="Arial Narrow" panose="020B0606020202030204" pitchFamily="34" charset="0"/>
                <a:ea typeface="LG스마트체 Light" panose="020B0600000101010101" pitchFamily="50" charset="-127"/>
              </a:rPr>
              <a:t>:    637</a:t>
            </a:r>
            <a:r>
              <a:rPr lang="ko-KR" altLang="en-US" sz="800" smtClean="0">
                <a:solidFill>
                  <a:srgbClr val="008000"/>
                </a:solidFill>
                <a:latin typeface="Arial Narrow" panose="020B0606020202030204" pitchFamily="34" charset="0"/>
                <a:ea typeface="LG스마트체 Light" panose="020B0600000101010101" pitchFamily="50" charset="-127"/>
              </a:rPr>
              <a:t>천원</a:t>
            </a:r>
            <a:endParaRPr lang="en-US" altLang="ko-KR" sz="800" dirty="0" smtClean="0">
              <a:solidFill>
                <a:srgbClr val="008000"/>
              </a:solidFill>
              <a:latin typeface="Arial Narrow" panose="020B0606020202030204" pitchFamily="34" charset="0"/>
              <a:ea typeface="LG스마트체 Light" panose="020B0600000101010101" pitchFamily="50" charset="-127"/>
            </a:endParaRPr>
          </a:p>
          <a:p>
            <a:pPr defTabSz="1039033"/>
            <a:r>
              <a:rPr lang="ko-KR" altLang="en-US" sz="800" dirty="0" smtClean="0">
                <a:solidFill>
                  <a:srgbClr val="008000"/>
                </a:solidFill>
                <a:latin typeface="Arial Narrow" panose="020B0606020202030204" pitchFamily="34" charset="0"/>
                <a:ea typeface="LG스마트체 Light" panose="020B0600000101010101" pitchFamily="50" charset="-127"/>
              </a:rPr>
              <a:t>조</a:t>
            </a:r>
            <a:r>
              <a:rPr lang="en-US" altLang="ko-KR" sz="800" dirty="0" smtClean="0">
                <a:solidFill>
                  <a:srgbClr val="008000"/>
                </a:solidFill>
                <a:latin typeface="Arial Narrow" panose="020B0606020202030204" pitchFamily="34" charset="0"/>
                <a:ea typeface="LG스마트체 Light" panose="020B0600000101010101" pitchFamily="50" charset="-127"/>
              </a:rPr>
              <a:t>:    735</a:t>
            </a:r>
            <a:r>
              <a:rPr lang="ko-KR" altLang="en-US" sz="800" smtClean="0">
                <a:solidFill>
                  <a:srgbClr val="008000"/>
                </a:solidFill>
                <a:latin typeface="Arial Narrow" panose="020B0606020202030204" pitchFamily="34" charset="0"/>
                <a:ea typeface="LG스마트체 Light" panose="020B0600000101010101" pitchFamily="50" charset="-127"/>
              </a:rPr>
              <a:t>천원</a:t>
            </a:r>
            <a:r>
              <a:rPr lang="en-US" altLang="ko-KR" sz="800" dirty="0" smtClean="0">
                <a:solidFill>
                  <a:srgbClr val="008000"/>
                </a:solidFill>
                <a:latin typeface="Arial Narrow" panose="020B0606020202030204" pitchFamily="34" charset="0"/>
                <a:ea typeface="LG스마트체 Light" panose="020B0600000101010101" pitchFamily="50" charset="-127"/>
              </a:rPr>
              <a:t> </a:t>
            </a:r>
            <a:endParaRPr lang="ko-KR" altLang="en-US" sz="800" dirty="0">
              <a:solidFill>
                <a:srgbClr val="008000"/>
              </a:solidFill>
              <a:latin typeface="Arial Narrow" panose="020B0606020202030204" pitchFamily="34" charset="0"/>
              <a:ea typeface="LG스마트체 Light" panose="020B0600000101010101" pitchFamily="50" charset="-127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6795892" y="6347019"/>
            <a:ext cx="557845" cy="369332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pPr defTabSz="1039033"/>
            <a:r>
              <a:rPr lang="ko-KR" altLang="en-US" sz="800" dirty="0" err="1" smtClean="0">
                <a:solidFill>
                  <a:srgbClr val="008000"/>
                </a:solidFill>
                <a:latin typeface="Arial Narrow" panose="020B0606020202030204" pitchFamily="34" charset="0"/>
                <a:ea typeface="LG스마트체 Light" panose="020B0600000101010101" pitchFamily="50" charset="-127"/>
              </a:rPr>
              <a:t>스</a:t>
            </a:r>
            <a:r>
              <a:rPr lang="en-US" altLang="ko-KR" sz="800" dirty="0" smtClean="0">
                <a:solidFill>
                  <a:srgbClr val="008000"/>
                </a:solidFill>
                <a:latin typeface="Arial Narrow" panose="020B0606020202030204" pitchFamily="34" charset="0"/>
                <a:ea typeface="LG스마트체 Light" panose="020B0600000101010101" pitchFamily="50" charset="-127"/>
              </a:rPr>
              <a:t>: 1,715</a:t>
            </a:r>
            <a:r>
              <a:rPr lang="ko-KR" altLang="en-US" sz="800" smtClean="0">
                <a:solidFill>
                  <a:srgbClr val="008000"/>
                </a:solidFill>
                <a:latin typeface="Arial Narrow" panose="020B0606020202030204" pitchFamily="34" charset="0"/>
                <a:ea typeface="LG스마트체 Light" panose="020B0600000101010101" pitchFamily="50" charset="-127"/>
              </a:rPr>
              <a:t>천원</a:t>
            </a:r>
            <a:endParaRPr lang="en-US" altLang="ko-KR" sz="800" dirty="0" smtClean="0">
              <a:solidFill>
                <a:srgbClr val="008000"/>
              </a:solidFill>
              <a:latin typeface="Arial Narrow" panose="020B0606020202030204" pitchFamily="34" charset="0"/>
              <a:ea typeface="LG스마트체 Light" panose="020B0600000101010101" pitchFamily="50" charset="-127"/>
            </a:endParaRPr>
          </a:p>
          <a:p>
            <a:pPr defTabSz="1039033"/>
            <a:r>
              <a:rPr lang="ko-KR" altLang="en-US" sz="800" dirty="0" smtClean="0">
                <a:solidFill>
                  <a:srgbClr val="008000"/>
                </a:solidFill>
                <a:latin typeface="Arial Narrow" panose="020B0606020202030204" pitchFamily="34" charset="0"/>
                <a:ea typeface="LG스마트체 Light" panose="020B0600000101010101" pitchFamily="50" charset="-127"/>
              </a:rPr>
              <a:t>외</a:t>
            </a:r>
            <a:r>
              <a:rPr lang="en-US" altLang="ko-KR" sz="800" dirty="0" smtClean="0">
                <a:solidFill>
                  <a:srgbClr val="008000"/>
                </a:solidFill>
                <a:latin typeface="Arial Narrow" panose="020B0606020202030204" pitchFamily="34" charset="0"/>
                <a:ea typeface="LG스마트체 Light" panose="020B0600000101010101" pitchFamily="50" charset="-127"/>
              </a:rPr>
              <a:t>:    637</a:t>
            </a:r>
            <a:r>
              <a:rPr lang="ko-KR" altLang="en-US" sz="800" smtClean="0">
                <a:solidFill>
                  <a:srgbClr val="008000"/>
                </a:solidFill>
                <a:latin typeface="Arial Narrow" panose="020B0606020202030204" pitchFamily="34" charset="0"/>
                <a:ea typeface="LG스마트체 Light" panose="020B0600000101010101" pitchFamily="50" charset="-127"/>
              </a:rPr>
              <a:t>천원</a:t>
            </a:r>
            <a:endParaRPr lang="en-US" altLang="ko-KR" sz="800" dirty="0" smtClean="0">
              <a:solidFill>
                <a:srgbClr val="008000"/>
              </a:solidFill>
              <a:latin typeface="Arial Narrow" panose="020B0606020202030204" pitchFamily="34" charset="0"/>
              <a:ea typeface="LG스마트체 Light" panose="020B0600000101010101" pitchFamily="50" charset="-127"/>
            </a:endParaRPr>
          </a:p>
          <a:p>
            <a:pPr defTabSz="1039033"/>
            <a:r>
              <a:rPr lang="ko-KR" altLang="en-US" sz="800" dirty="0" smtClean="0">
                <a:solidFill>
                  <a:srgbClr val="008000"/>
                </a:solidFill>
                <a:latin typeface="Arial Narrow" panose="020B0606020202030204" pitchFamily="34" charset="0"/>
                <a:ea typeface="LG스마트체 Light" panose="020B0600000101010101" pitchFamily="50" charset="-127"/>
              </a:rPr>
              <a:t>조</a:t>
            </a:r>
            <a:r>
              <a:rPr lang="en-US" altLang="ko-KR" sz="800" dirty="0" smtClean="0">
                <a:solidFill>
                  <a:srgbClr val="008000"/>
                </a:solidFill>
                <a:latin typeface="Arial Narrow" panose="020B0606020202030204" pitchFamily="34" charset="0"/>
                <a:ea typeface="LG스마트체 Light" panose="020B0600000101010101" pitchFamily="50" charset="-127"/>
              </a:rPr>
              <a:t>:    735</a:t>
            </a:r>
            <a:r>
              <a:rPr lang="ko-KR" altLang="en-US" sz="800" smtClean="0">
                <a:solidFill>
                  <a:srgbClr val="008000"/>
                </a:solidFill>
                <a:latin typeface="Arial Narrow" panose="020B0606020202030204" pitchFamily="34" charset="0"/>
                <a:ea typeface="LG스마트체 Light" panose="020B0600000101010101" pitchFamily="50" charset="-127"/>
              </a:rPr>
              <a:t>천원</a:t>
            </a:r>
            <a:r>
              <a:rPr lang="en-US" altLang="ko-KR" sz="800" dirty="0" smtClean="0">
                <a:solidFill>
                  <a:srgbClr val="008000"/>
                </a:solidFill>
                <a:latin typeface="Arial Narrow" panose="020B0606020202030204" pitchFamily="34" charset="0"/>
                <a:ea typeface="LG스마트체 Light" panose="020B0600000101010101" pitchFamily="50" charset="-127"/>
              </a:rPr>
              <a:t> </a:t>
            </a:r>
            <a:endParaRPr lang="ko-KR" altLang="en-US" sz="800" dirty="0">
              <a:solidFill>
                <a:srgbClr val="008000"/>
              </a:solidFill>
              <a:latin typeface="Arial Narrow" panose="020B0606020202030204" pitchFamily="34" charset="0"/>
              <a:ea typeface="LG스마트체 Light" panose="020B060000010101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6288242" y="4861090"/>
            <a:ext cx="2457969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ctr">
              <a:lnSpc>
                <a:spcPct val="120000"/>
              </a:lnSpc>
            </a:pPr>
            <a:r>
              <a:rPr lang="en-US" altLang="ko-KR" sz="900" dirty="0">
                <a:solidFill>
                  <a:srgbClr val="006600"/>
                </a:solidFill>
                <a:latin typeface="Arial Narrow" panose="020B0606020202030204" pitchFamily="34" charset="0"/>
                <a:ea typeface="LG스마트체2.0 Regular" panose="020B0600000101010101" pitchFamily="50" charset="-127"/>
              </a:rPr>
              <a:t>UV </a:t>
            </a:r>
            <a:r>
              <a:rPr lang="ko-KR" altLang="en-US" sz="900">
                <a:solidFill>
                  <a:srgbClr val="006600"/>
                </a:solidFill>
                <a:latin typeface="Arial Narrow" panose="020B0606020202030204" pitchFamily="34" charset="0"/>
                <a:ea typeface="LG스마트체2.0 Regular" panose="020B0600000101010101" pitchFamily="50" charset="-127"/>
              </a:rPr>
              <a:t>검증 </a:t>
            </a:r>
            <a:r>
              <a:rPr lang="en-US" altLang="ko-KR" sz="900" dirty="0">
                <a:solidFill>
                  <a:srgbClr val="006600"/>
                </a:solidFill>
                <a:latin typeface="Arial Narrow" panose="020B0606020202030204" pitchFamily="34" charset="0"/>
                <a:ea typeface="LG스마트체2.0 Regular" panose="020B0600000101010101" pitchFamily="50" charset="-127"/>
              </a:rPr>
              <a:t>+4</a:t>
            </a:r>
            <a:r>
              <a:rPr lang="ko-KR" altLang="en-US" sz="900" smtClean="0">
                <a:solidFill>
                  <a:srgbClr val="006600"/>
                </a:solidFill>
                <a:latin typeface="Arial Narrow" panose="020B0606020202030204" pitchFamily="34" charset="0"/>
                <a:ea typeface="LG스마트체2.0 Regular" panose="020B0600000101010101" pitchFamily="50" charset="-127"/>
              </a:rPr>
              <a:t>개월</a:t>
            </a:r>
            <a:endParaRPr lang="en-US" altLang="ko-KR" sz="900" dirty="0" smtClean="0">
              <a:solidFill>
                <a:srgbClr val="006600"/>
              </a:solidFill>
              <a:latin typeface="Arial Narrow" panose="020B0606020202030204" pitchFamily="34" charset="0"/>
              <a:ea typeface="LG스마트체2.0 Regular" panose="020B0600000101010101" pitchFamily="50" charset="-127"/>
            </a:endParaRPr>
          </a:p>
          <a:p>
            <a:pPr fontAlgn="ctr">
              <a:lnSpc>
                <a:spcPct val="120000"/>
              </a:lnSpc>
            </a:pPr>
            <a:r>
              <a:rPr lang="ko-KR" altLang="en-US" sz="900" dirty="0" smtClean="0">
                <a:solidFill>
                  <a:srgbClr val="006600"/>
                </a:solidFill>
                <a:latin typeface="Arial Narrow" panose="020B0606020202030204" pitchFamily="34" charset="0"/>
                <a:ea typeface="LG스마트체2.0 Regular" panose="020B0600000101010101" pitchFamily="50" charset="-127"/>
              </a:rPr>
              <a:t>서큘레이터 </a:t>
            </a:r>
            <a:r>
              <a:rPr lang="en-US" altLang="ko-KR" sz="900" dirty="0">
                <a:solidFill>
                  <a:srgbClr val="006600"/>
                </a:solidFill>
                <a:latin typeface="Arial Narrow" panose="020B0606020202030204" pitchFamily="34" charset="0"/>
                <a:ea typeface="LG스마트체2.0 Regular" panose="020B0600000101010101" pitchFamily="50" charset="-127"/>
              </a:rPr>
              <a:t>UV </a:t>
            </a:r>
            <a:r>
              <a:rPr lang="ko-KR" altLang="en-US" sz="900">
                <a:solidFill>
                  <a:srgbClr val="006600"/>
                </a:solidFill>
                <a:latin typeface="Arial Narrow" panose="020B0606020202030204" pitchFamily="34" charset="0"/>
                <a:ea typeface="LG스마트체2.0 Regular" panose="020B0600000101010101" pitchFamily="50" charset="-127"/>
              </a:rPr>
              <a:t>자외선 외부 </a:t>
            </a:r>
            <a:r>
              <a:rPr lang="ko-KR" altLang="en-US" sz="900" smtClean="0">
                <a:solidFill>
                  <a:srgbClr val="006600"/>
                </a:solidFill>
                <a:latin typeface="Arial Narrow" panose="020B0606020202030204" pitchFamily="34" charset="0"/>
                <a:ea typeface="LG스마트체2.0 Regular" panose="020B0600000101010101" pitchFamily="50" charset="-127"/>
              </a:rPr>
              <a:t>노출</a:t>
            </a:r>
            <a:endParaRPr lang="en-US" altLang="ko-KR" sz="900" dirty="0">
              <a:solidFill>
                <a:srgbClr val="006600"/>
              </a:solidFill>
              <a:latin typeface="Arial Narrow" panose="020B0606020202030204" pitchFamily="34" charset="0"/>
              <a:ea typeface="LG스마트체2.0 Regular" panose="020B0600000101010101" pitchFamily="50" charset="-127"/>
            </a:endParaRPr>
          </a:p>
        </p:txBody>
      </p:sp>
      <p:sp>
        <p:nvSpPr>
          <p:cNvPr id="71" name="자유형 70"/>
          <p:cNvSpPr/>
          <p:nvPr/>
        </p:nvSpPr>
        <p:spPr bwMode="auto">
          <a:xfrm>
            <a:off x="3993165" y="2864945"/>
            <a:ext cx="128796" cy="170628"/>
          </a:xfrm>
          <a:custGeom>
            <a:avLst/>
            <a:gdLst>
              <a:gd name="connsiteX0" fmla="*/ 0 w 354227"/>
              <a:gd name="connsiteY0" fmla="*/ 82378 h 313038"/>
              <a:gd name="connsiteX1" fmla="*/ 172995 w 354227"/>
              <a:gd name="connsiteY1" fmla="*/ 313038 h 313038"/>
              <a:gd name="connsiteX2" fmla="*/ 354227 w 354227"/>
              <a:gd name="connsiteY2" fmla="*/ 0 h 313038"/>
              <a:gd name="connsiteX3" fmla="*/ 148282 w 354227"/>
              <a:gd name="connsiteY3" fmla="*/ 156519 h 313038"/>
              <a:gd name="connsiteX4" fmla="*/ 0 w 354227"/>
              <a:gd name="connsiteY4" fmla="*/ 82378 h 313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4227" h="313038">
                <a:moveTo>
                  <a:pt x="0" y="82378"/>
                </a:moveTo>
                <a:lnTo>
                  <a:pt x="172995" y="313038"/>
                </a:lnTo>
                <a:lnTo>
                  <a:pt x="354227" y="0"/>
                </a:lnTo>
                <a:lnTo>
                  <a:pt x="148282" y="156519"/>
                </a:lnTo>
                <a:lnTo>
                  <a:pt x="0" y="82378"/>
                </a:lnTo>
                <a:close/>
              </a:path>
            </a:pathLst>
          </a:cu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000" b="1" i="0" u="sng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굴림" pitchFamily="50" charset="-127"/>
            </a:endParaRPr>
          </a:p>
        </p:txBody>
      </p:sp>
      <p:sp>
        <p:nvSpPr>
          <p:cNvPr id="72" name="자유형 71"/>
          <p:cNvSpPr/>
          <p:nvPr/>
        </p:nvSpPr>
        <p:spPr bwMode="auto">
          <a:xfrm>
            <a:off x="3865600" y="5002675"/>
            <a:ext cx="128796" cy="170628"/>
          </a:xfrm>
          <a:custGeom>
            <a:avLst/>
            <a:gdLst>
              <a:gd name="connsiteX0" fmla="*/ 0 w 354227"/>
              <a:gd name="connsiteY0" fmla="*/ 82378 h 313038"/>
              <a:gd name="connsiteX1" fmla="*/ 172995 w 354227"/>
              <a:gd name="connsiteY1" fmla="*/ 313038 h 313038"/>
              <a:gd name="connsiteX2" fmla="*/ 354227 w 354227"/>
              <a:gd name="connsiteY2" fmla="*/ 0 h 313038"/>
              <a:gd name="connsiteX3" fmla="*/ 148282 w 354227"/>
              <a:gd name="connsiteY3" fmla="*/ 156519 h 313038"/>
              <a:gd name="connsiteX4" fmla="*/ 0 w 354227"/>
              <a:gd name="connsiteY4" fmla="*/ 82378 h 313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4227" h="313038">
                <a:moveTo>
                  <a:pt x="0" y="82378"/>
                </a:moveTo>
                <a:lnTo>
                  <a:pt x="172995" y="313038"/>
                </a:lnTo>
                <a:lnTo>
                  <a:pt x="354227" y="0"/>
                </a:lnTo>
                <a:lnTo>
                  <a:pt x="148282" y="156519"/>
                </a:lnTo>
                <a:lnTo>
                  <a:pt x="0" y="82378"/>
                </a:lnTo>
                <a:close/>
              </a:path>
            </a:pathLst>
          </a:cu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000" b="1" i="0" u="sng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굴림" pitchFamily="50" charset="-127"/>
            </a:endParaRPr>
          </a:p>
        </p:txBody>
      </p:sp>
      <p:sp>
        <p:nvSpPr>
          <p:cNvPr id="82" name="자유형 81"/>
          <p:cNvSpPr/>
          <p:nvPr/>
        </p:nvSpPr>
        <p:spPr bwMode="auto">
          <a:xfrm>
            <a:off x="6223521" y="4945009"/>
            <a:ext cx="128796" cy="170628"/>
          </a:xfrm>
          <a:custGeom>
            <a:avLst/>
            <a:gdLst>
              <a:gd name="connsiteX0" fmla="*/ 0 w 354227"/>
              <a:gd name="connsiteY0" fmla="*/ 82378 h 313038"/>
              <a:gd name="connsiteX1" fmla="*/ 172995 w 354227"/>
              <a:gd name="connsiteY1" fmla="*/ 313038 h 313038"/>
              <a:gd name="connsiteX2" fmla="*/ 354227 w 354227"/>
              <a:gd name="connsiteY2" fmla="*/ 0 h 313038"/>
              <a:gd name="connsiteX3" fmla="*/ 148282 w 354227"/>
              <a:gd name="connsiteY3" fmla="*/ 156519 h 313038"/>
              <a:gd name="connsiteX4" fmla="*/ 0 w 354227"/>
              <a:gd name="connsiteY4" fmla="*/ 82378 h 313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4227" h="313038">
                <a:moveTo>
                  <a:pt x="0" y="82378"/>
                </a:moveTo>
                <a:lnTo>
                  <a:pt x="172995" y="313038"/>
                </a:lnTo>
                <a:lnTo>
                  <a:pt x="354227" y="0"/>
                </a:lnTo>
                <a:lnTo>
                  <a:pt x="148282" y="156519"/>
                </a:lnTo>
                <a:lnTo>
                  <a:pt x="0" y="82378"/>
                </a:lnTo>
                <a:close/>
              </a:path>
            </a:pathLst>
          </a:cu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000" b="1" i="0" u="sng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굴림" pitchFamily="50" charset="-127"/>
            </a:endParaRPr>
          </a:p>
        </p:txBody>
      </p:sp>
      <p:sp>
        <p:nvSpPr>
          <p:cNvPr id="84" name="실행 단추: 뒤로 또는 이전 83">
            <a:hlinkClick r:id="rId7" action="ppaction://hlinksldjump" highlightClick="1"/>
          </p:cNvPr>
          <p:cNvSpPr/>
          <p:nvPr/>
        </p:nvSpPr>
        <p:spPr bwMode="auto">
          <a:xfrm>
            <a:off x="9714273" y="6647672"/>
            <a:ext cx="152965" cy="104360"/>
          </a:xfrm>
          <a:prstGeom prst="actionButtonBackPrevious">
            <a:avLst/>
          </a:prstGeom>
          <a:solidFill>
            <a:schemeClr val="bg1"/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000" b="1" i="0" u="sng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굴림" pitchFamily="50" charset="-127"/>
            </a:endParaRPr>
          </a:p>
        </p:txBody>
      </p:sp>
      <p:sp>
        <p:nvSpPr>
          <p:cNvPr id="85" name="실행 단추: 앞으로 또는 다음 84">
            <a:hlinkClick r:id="rId8" action="ppaction://hlinksldjump" highlightClick="1"/>
          </p:cNvPr>
          <p:cNvSpPr/>
          <p:nvPr/>
        </p:nvSpPr>
        <p:spPr bwMode="auto">
          <a:xfrm>
            <a:off x="9370266" y="5958562"/>
            <a:ext cx="205946" cy="130367"/>
          </a:xfrm>
          <a:prstGeom prst="actionButtonForwardNext">
            <a:avLst/>
          </a:prstGeom>
          <a:solidFill>
            <a:schemeClr val="bg1"/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000" b="1" i="0" u="sng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굴림" pitchFamily="50" charset="-127"/>
            </a:endParaRPr>
          </a:p>
        </p:txBody>
      </p:sp>
      <p:pic>
        <p:nvPicPr>
          <p:cNvPr id="86" name="Picture 2" descr="에어컨 LG SIGNATURE에어컨 (FQ27GASMA2.AKOR) 메인이미지 0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82" t="7589" r="11150" b="72582"/>
          <a:stretch/>
        </p:blipFill>
        <p:spPr bwMode="auto">
          <a:xfrm>
            <a:off x="8682603" y="1004992"/>
            <a:ext cx="865150" cy="337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7" name="직사각형 86"/>
          <p:cNvSpPr/>
          <p:nvPr/>
        </p:nvSpPr>
        <p:spPr>
          <a:xfrm>
            <a:off x="9215205" y="2490244"/>
            <a:ext cx="527956" cy="3497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t" anchorCtr="0">
            <a:spAutoFit/>
          </a:bodyPr>
          <a:lstStyle/>
          <a:p>
            <a:pPr algn="ctr" fontAlgn="ctr">
              <a:buFont typeface="Wingdings" panose="05000000000000000000" pitchFamily="2" charset="2"/>
              <a:buNone/>
            </a:pPr>
            <a:r>
              <a:rPr lang="ko-KR" altLang="en-US" sz="900" dirty="0" smtClean="0">
                <a:solidFill>
                  <a:srgbClr val="006600"/>
                </a:solidFill>
                <a:latin typeface="Arial Narrow" panose="020B0606020202030204" pitchFamily="34" charset="0"/>
                <a:ea typeface="LG스마트체2.0 Regular" panose="020B0600000101010101" pitchFamily="50" charset="-127"/>
              </a:rPr>
              <a:t>조합내기</a:t>
            </a:r>
            <a:endParaRPr lang="en-US" altLang="ko-KR" sz="900" dirty="0" smtClean="0">
              <a:solidFill>
                <a:srgbClr val="006600"/>
              </a:solidFill>
              <a:latin typeface="Arial Narrow" panose="020B0606020202030204" pitchFamily="34" charset="0"/>
              <a:ea typeface="LG스마트체2.0 Regular" panose="020B0600000101010101" pitchFamily="50" charset="-127"/>
            </a:endParaRPr>
          </a:p>
          <a:p>
            <a:pPr algn="ctr" fontAlgn="ctr">
              <a:buFont typeface="Wingdings" panose="05000000000000000000" pitchFamily="2" charset="2"/>
              <a:buNone/>
            </a:pPr>
            <a:r>
              <a:rPr lang="ko-KR" altLang="en-US" sz="900" smtClean="0">
                <a:solidFill>
                  <a:srgbClr val="006600"/>
                </a:solidFill>
                <a:latin typeface="Arial Narrow" panose="020B0606020202030204" pitchFamily="34" charset="0"/>
                <a:ea typeface="LG스마트체2.0 Regular" panose="020B0600000101010101" pitchFamily="50" charset="-127"/>
              </a:rPr>
              <a:t>결정</a:t>
            </a:r>
            <a:r>
              <a:rPr lang="en-US" altLang="ko-KR" sz="900" dirty="0" smtClean="0">
                <a:solidFill>
                  <a:srgbClr val="006600"/>
                </a:solidFill>
                <a:latin typeface="Arial Narrow" panose="020B0606020202030204" pitchFamily="34" charset="0"/>
                <a:ea typeface="LG스마트체2.0 Regular" panose="020B0600000101010101" pitchFamily="50" charset="-127"/>
              </a:rPr>
              <a:t> </a:t>
            </a:r>
            <a:r>
              <a:rPr lang="ko-KR" altLang="en-US" sz="900" smtClean="0">
                <a:solidFill>
                  <a:srgbClr val="006600"/>
                </a:solidFill>
                <a:latin typeface="Arial Narrow" panose="020B0606020202030204" pitchFamily="34" charset="0"/>
                <a:ea typeface="LG스마트체2.0 Regular" panose="020B0600000101010101" pitchFamily="50" charset="-127"/>
              </a:rPr>
              <a:t>필요</a:t>
            </a:r>
            <a:endParaRPr lang="en-US" altLang="ko-KR" sz="900" dirty="0" smtClean="0">
              <a:solidFill>
                <a:srgbClr val="006600"/>
              </a:solidFill>
              <a:latin typeface="Arial Narrow" panose="020B0606020202030204" pitchFamily="34" charset="0"/>
              <a:ea typeface="LG스마트체2.0 Regular" panose="020B0600000101010101" pitchFamily="50" charset="-127"/>
            </a:endParaRPr>
          </a:p>
        </p:txBody>
      </p:sp>
      <p:graphicFrame>
        <p:nvGraphicFramePr>
          <p:cNvPr id="77" name="표 7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9676136"/>
              </p:ext>
            </p:extLst>
          </p:nvPr>
        </p:nvGraphicFramePr>
        <p:xfrm>
          <a:off x="2426649" y="3277820"/>
          <a:ext cx="1460577" cy="910590"/>
        </p:xfrm>
        <a:graphic>
          <a:graphicData uri="http://schemas.openxmlformats.org/drawingml/2006/table">
            <a:tbl>
              <a:tblPr/>
              <a:tblGrid>
                <a:gridCol w="223837"/>
                <a:gridCol w="354012"/>
                <a:gridCol w="79453"/>
                <a:gridCol w="354012"/>
                <a:gridCol w="449263"/>
              </a:tblGrid>
              <a:tr h="0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LG스마트체 Light" panose="020B0600000101010101" pitchFamily="50" charset="-127"/>
                          <a:ea typeface="LG스마트체 Light" panose="020B0600000101010101" pitchFamily="50" charset="-127"/>
                        </a:rPr>
                        <a:t>등급</a:t>
                      </a:r>
                      <a:endParaRPr lang="ko-KR" alt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LG스마트체 Light" panose="020B0600000101010101" pitchFamily="50" charset="-127"/>
                        <a:ea typeface="LG스마트체 Light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 dirty="0" smtClean="0">
                          <a:solidFill>
                            <a:schemeClr val="tx1"/>
                          </a:solidFill>
                          <a:latin typeface="LG스마트체 Light" panose="020B0600000101010101" pitchFamily="50" charset="-127"/>
                          <a:ea typeface="LG스마트체 Light" panose="020B0600000101010101" pitchFamily="50" charset="-127"/>
                        </a:rPr>
                        <a:t>'19</a:t>
                      </a:r>
                      <a:r>
                        <a:rPr lang="ko-KR" altLang="en-US" sz="800" b="0" i="0" u="none" strike="noStrike" dirty="0" smtClean="0">
                          <a:solidFill>
                            <a:schemeClr val="tx1"/>
                          </a:solidFill>
                          <a:latin typeface="LG스마트체 Light" panose="020B0600000101010101" pitchFamily="50" charset="-127"/>
                          <a:ea typeface="LG스마트체 Light" panose="020B0600000101010101" pitchFamily="50" charset="-127"/>
                        </a:rPr>
                        <a:t>년 </a:t>
                      </a:r>
                      <a:endParaRPr lang="en-US" altLang="ko-KR" sz="800" b="0" i="0" u="none" strike="noStrike" dirty="0" smtClean="0">
                        <a:solidFill>
                          <a:schemeClr val="tx1"/>
                        </a:solidFill>
                        <a:latin typeface="LG스마트체 Light" panose="020B0600000101010101" pitchFamily="50" charset="-127"/>
                        <a:ea typeface="LG스마트체 Light" panose="020B0600000101010101" pitchFamily="50" charset="-127"/>
                      </a:endParaRPr>
                    </a:p>
                    <a:p>
                      <a:pPr algn="ctr" rtl="0" fontAlgn="ctr"/>
                      <a:r>
                        <a:rPr lang="en-US" sz="800" b="0" i="0" u="none" strike="noStrike" dirty="0" smtClean="0">
                          <a:solidFill>
                            <a:schemeClr val="tx1"/>
                          </a:solidFill>
                          <a:latin typeface="LG스마트체 Light" panose="020B0600000101010101" pitchFamily="50" charset="-127"/>
                          <a:ea typeface="LG스마트체 Light" panose="020B0600000101010101" pitchFamily="50" charset="-127"/>
                        </a:rPr>
                        <a:t>CSPF </a:t>
                      </a:r>
                      <a:endParaRPr lang="en-US" sz="800" b="0" i="0" u="none" strike="noStrike" dirty="0">
                        <a:solidFill>
                          <a:schemeClr val="tx1"/>
                        </a:solidFill>
                        <a:latin typeface="LG스마트체 Light" panose="020B0600000101010101" pitchFamily="50" charset="-127"/>
                        <a:ea typeface="LG스마트체 Light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6">
                  <a:txBody>
                    <a:bodyPr/>
                    <a:lstStyle/>
                    <a:p>
                      <a:pPr algn="ctr" rtl="0" fontAlgn="ctr"/>
                      <a:endParaRPr lang="en-US" sz="800" b="0" i="0" u="none" strike="noStrike" dirty="0" smtClean="0">
                        <a:solidFill>
                          <a:schemeClr val="tx1"/>
                        </a:solidFill>
                        <a:effectLst/>
                        <a:latin typeface="LG스마트체 Light" panose="020B0600000101010101" pitchFamily="50" charset="-127"/>
                        <a:ea typeface="LG스마트체 Light" panose="020B0600000101010101" pitchFamily="50" charset="-127"/>
                      </a:endParaRPr>
                    </a:p>
                    <a:p>
                      <a:pPr algn="ctr" rtl="0" fontAlgn="ctr"/>
                      <a:endParaRPr lang="en-US" sz="800" b="0" i="0" u="none" strike="noStrike" dirty="0" smtClean="0">
                        <a:solidFill>
                          <a:schemeClr val="tx1"/>
                        </a:solidFill>
                        <a:effectLst/>
                        <a:latin typeface="LG스마트체 Light" panose="020B0600000101010101" pitchFamily="50" charset="-127"/>
                        <a:ea typeface="LG스마트체 Light" panose="020B0600000101010101" pitchFamily="50" charset="-127"/>
                      </a:endParaRPr>
                    </a:p>
                    <a:p>
                      <a:pPr algn="ctr" rtl="0" fontAlgn="ctr"/>
                      <a:endParaRPr 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LG스마트체 Light" panose="020B0600000101010101" pitchFamily="50" charset="-127"/>
                        <a:ea typeface="LG스마트체 Light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 dirty="0" smtClean="0">
                          <a:solidFill>
                            <a:schemeClr val="tx1"/>
                          </a:solidFill>
                          <a:latin typeface="LG스마트체 Light" panose="020B0600000101010101" pitchFamily="50" charset="-127"/>
                          <a:ea typeface="LG스마트체 Light" panose="020B0600000101010101" pitchFamily="50" charset="-127"/>
                        </a:rPr>
                        <a:t>’21</a:t>
                      </a:r>
                      <a:r>
                        <a:rPr lang="ko-KR" altLang="en-US" sz="800" b="0" i="0" u="none" strike="noStrike" dirty="0" smtClean="0">
                          <a:solidFill>
                            <a:schemeClr val="tx1"/>
                          </a:solidFill>
                          <a:latin typeface="LG스마트체 Light" panose="020B0600000101010101" pitchFamily="50" charset="-127"/>
                          <a:ea typeface="LG스마트체 Light" panose="020B0600000101010101" pitchFamily="50" charset="-127"/>
                        </a:rPr>
                        <a:t>년 </a:t>
                      </a:r>
                      <a:endParaRPr lang="en-US" altLang="ko-KR" sz="800" b="0" i="0" u="none" strike="noStrike" dirty="0" smtClean="0">
                        <a:solidFill>
                          <a:schemeClr val="tx1"/>
                        </a:solidFill>
                        <a:latin typeface="LG스마트체 Light" panose="020B0600000101010101" pitchFamily="50" charset="-127"/>
                        <a:ea typeface="LG스마트체 Light" panose="020B0600000101010101" pitchFamily="50" charset="-127"/>
                      </a:endParaRPr>
                    </a:p>
                    <a:p>
                      <a:pPr algn="ctr" rtl="0" fontAlgn="ctr"/>
                      <a:r>
                        <a:rPr lang="en-US" sz="800" b="0" i="0" u="none" strike="noStrike" dirty="0" smtClean="0">
                          <a:solidFill>
                            <a:schemeClr val="tx1"/>
                          </a:solidFill>
                          <a:latin typeface="LG스마트체 Light" panose="020B0600000101010101" pitchFamily="50" charset="-127"/>
                          <a:ea typeface="LG스마트체 Light" panose="020B0600000101010101" pitchFamily="50" charset="-127"/>
                        </a:rPr>
                        <a:t>CSPF </a:t>
                      </a:r>
                      <a:endParaRPr lang="en-US" sz="800" b="0" i="0" u="none" strike="noStrike" dirty="0">
                        <a:solidFill>
                          <a:schemeClr val="tx1"/>
                        </a:solidFill>
                        <a:latin typeface="LG스마트체 Light" panose="020B0600000101010101" pitchFamily="50" charset="-127"/>
                        <a:ea typeface="LG스마트체 Light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Light" panose="020B0600000101010101" pitchFamily="50" charset="-127"/>
                          <a:ea typeface="LG스마트체 Light" panose="020B0600000101010101" pitchFamily="50" charset="-127"/>
                        </a:rPr>
                        <a:t>5% </a:t>
                      </a:r>
                      <a:endParaRPr lang="en-US" altLang="ko-KR" sz="800" b="0" i="0" u="none" strike="noStrike" dirty="0" smtClean="0">
                        <a:solidFill>
                          <a:srgbClr val="000000"/>
                        </a:solidFill>
                        <a:effectLst/>
                        <a:latin typeface="LG스마트체 Light" panose="020B0600000101010101" pitchFamily="50" charset="-127"/>
                        <a:ea typeface="LG스마트체 Light" panose="020B0600000101010101" pitchFamily="50" charset="-127"/>
                      </a:endParaRPr>
                    </a:p>
                    <a:p>
                      <a:pPr algn="ctr" rtl="0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LG스마트체 Light" panose="020B0600000101010101" pitchFamily="50" charset="-127"/>
                          <a:ea typeface="LG스마트체 Light" panose="020B0600000101010101" pitchFamily="50" charset="-127"/>
                        </a:rPr>
                        <a:t>개발마진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LG스마트체 Light" panose="020B0600000101010101" pitchFamily="50" charset="-127"/>
                        <a:ea typeface="LG스마트체 Light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LG스마트체 Light" panose="020B0600000101010101" pitchFamily="50" charset="-127"/>
                          <a:ea typeface="LG스마트체 Light" panose="020B0600000101010101" pitchFamily="50" charset="-127"/>
                        </a:rPr>
                        <a:t>1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latin typeface="LG스마트체 Light" panose="020B0600000101010101" pitchFamily="50" charset="-127"/>
                          <a:ea typeface="LG스마트체 Light" panose="020B0600000101010101" pitchFamily="50" charset="-127"/>
                        </a:rPr>
                        <a:t>8.2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Arial Narrow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 dirty="0" smtClean="0">
                          <a:solidFill>
                            <a:schemeClr val="tx1"/>
                          </a:solidFill>
                          <a:latin typeface="LG스마트체 Light" panose="020B0600000101010101" pitchFamily="50" charset="-127"/>
                          <a:ea typeface="LG스마트체 Light" panose="020B0600000101010101" pitchFamily="50" charset="-127"/>
                        </a:rPr>
                        <a:t>7.00</a:t>
                      </a:r>
                      <a:endParaRPr lang="en-US" altLang="ko-KR" sz="800" b="0" i="0" u="none" strike="noStrike" dirty="0">
                        <a:solidFill>
                          <a:schemeClr val="tx1"/>
                        </a:solidFill>
                        <a:latin typeface="LG스마트체 Light" panose="020B0600000101010101" pitchFamily="50" charset="-127"/>
                        <a:ea typeface="LG스마트체 Light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Light" panose="020B0600000101010101" pitchFamily="50" charset="-127"/>
                          <a:ea typeface="LG스마트체 Light" panose="020B0600000101010101" pitchFamily="50" charset="-127"/>
                        </a:rPr>
                        <a:t>7.35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>
                          <a:solidFill>
                            <a:schemeClr val="tx1"/>
                          </a:solidFill>
                          <a:effectLst/>
                          <a:latin typeface="LG스마트체 Light" panose="020B0600000101010101" pitchFamily="50" charset="-127"/>
                          <a:ea typeface="LG스마트체 Light" panose="020B0600000101010101" pitchFamily="50" charset="-127"/>
                        </a:rPr>
                        <a:t>2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latin typeface="LG스마트체 Light" panose="020B0600000101010101" pitchFamily="50" charset="-127"/>
                          <a:ea typeface="LG스마트체 Light" panose="020B0600000101010101" pitchFamily="50" charset="-127"/>
                        </a:rPr>
                        <a:t>7.76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Arial Narrow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 dirty="0" smtClean="0">
                          <a:solidFill>
                            <a:schemeClr val="tx1"/>
                          </a:solidFill>
                          <a:latin typeface="LG스마트체 Light" panose="020B0600000101010101" pitchFamily="50" charset="-127"/>
                          <a:ea typeface="LG스마트체 Light" panose="020B0600000101010101" pitchFamily="50" charset="-127"/>
                        </a:rPr>
                        <a:t>6.20</a:t>
                      </a:r>
                      <a:endParaRPr lang="en-US" altLang="ko-KR" sz="800" b="0" i="0" u="none" strike="noStrike" dirty="0">
                        <a:solidFill>
                          <a:schemeClr val="tx1"/>
                        </a:solidFill>
                        <a:latin typeface="LG스마트체 Light" panose="020B0600000101010101" pitchFamily="50" charset="-127"/>
                        <a:ea typeface="LG스마트체 Light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Light" panose="020B0600000101010101" pitchFamily="50" charset="-127"/>
                          <a:ea typeface="LG스마트체 Light" panose="020B0600000101010101" pitchFamily="50" charset="-127"/>
                        </a:rPr>
                        <a:t>6.51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LG스마트체 Light" panose="020B0600000101010101" pitchFamily="50" charset="-127"/>
                          <a:ea typeface="LG스마트체 Light" panose="020B0600000101010101" pitchFamily="50" charset="-127"/>
                        </a:rPr>
                        <a:t>3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latin typeface="LG스마트체 Light" panose="020B0600000101010101" pitchFamily="50" charset="-127"/>
                          <a:ea typeface="LG스마트체 Light" panose="020B0600000101010101" pitchFamily="50" charset="-127"/>
                        </a:rPr>
                        <a:t>6.43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Arial Narrow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 dirty="0" smtClean="0">
                          <a:solidFill>
                            <a:schemeClr val="tx1"/>
                          </a:solidFill>
                          <a:latin typeface="LG스마트체 Light" panose="020B0600000101010101" pitchFamily="50" charset="-127"/>
                          <a:ea typeface="LG스마트체 Light" panose="020B0600000101010101" pitchFamily="50" charset="-127"/>
                        </a:rPr>
                        <a:t>5.60</a:t>
                      </a:r>
                      <a:endParaRPr lang="en-US" altLang="ko-KR" sz="800" b="0" i="0" u="none" strike="noStrike" dirty="0">
                        <a:solidFill>
                          <a:schemeClr val="tx1"/>
                        </a:solidFill>
                        <a:latin typeface="LG스마트체 Light" panose="020B0600000101010101" pitchFamily="50" charset="-127"/>
                        <a:ea typeface="LG스마트체 Light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Light" panose="020B0600000101010101" pitchFamily="50" charset="-127"/>
                          <a:ea typeface="LG스마트체 Light" panose="020B0600000101010101" pitchFamily="50" charset="-127"/>
                        </a:rPr>
                        <a:t>5.88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LG스마트체 Light" panose="020B0600000101010101" pitchFamily="50" charset="-127"/>
                          <a:ea typeface="LG스마트체 Light" panose="020B0600000101010101" pitchFamily="50" charset="-127"/>
                        </a:rPr>
                        <a:t>4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latin typeface="LG스마트체 Light" panose="020B0600000101010101" pitchFamily="50" charset="-127"/>
                          <a:ea typeface="LG스마트체 Light" panose="020B0600000101010101" pitchFamily="50" charset="-127"/>
                        </a:rPr>
                        <a:t>4.32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Arial Narrow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 dirty="0" smtClean="0">
                          <a:solidFill>
                            <a:schemeClr val="tx1"/>
                          </a:solidFill>
                          <a:latin typeface="LG스마트체 Light" panose="020B0600000101010101" pitchFamily="50" charset="-127"/>
                          <a:ea typeface="LG스마트체 Light" panose="020B0600000101010101" pitchFamily="50" charset="-127"/>
                        </a:rPr>
                        <a:t>5.00</a:t>
                      </a:r>
                      <a:endParaRPr lang="en-US" altLang="ko-KR" sz="800" b="0" i="0" u="none" strike="noStrike" dirty="0">
                        <a:solidFill>
                          <a:schemeClr val="tx1"/>
                        </a:solidFill>
                        <a:latin typeface="LG스마트체 Light" panose="020B0600000101010101" pitchFamily="50" charset="-127"/>
                        <a:ea typeface="LG스마트체 Light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Light" panose="020B0600000101010101" pitchFamily="50" charset="-127"/>
                          <a:ea typeface="LG스마트체 Light" panose="020B0600000101010101" pitchFamily="50" charset="-127"/>
                        </a:rPr>
                        <a:t>5.25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LG스마트체 Light" panose="020B0600000101010101" pitchFamily="50" charset="-127"/>
                          <a:ea typeface="LG스마트체 Light" panose="020B0600000101010101" pitchFamily="50" charset="-127"/>
                        </a:rPr>
                        <a:t>5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latin typeface="LG스마트체 Light" panose="020B0600000101010101" pitchFamily="50" charset="-127"/>
                          <a:ea typeface="LG스마트체 Light" panose="020B0600000101010101" pitchFamily="50" charset="-127"/>
                        </a:rPr>
                        <a:t>3.15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Arial Narrow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 dirty="0" smtClean="0">
                          <a:solidFill>
                            <a:schemeClr val="tx1"/>
                          </a:solidFill>
                          <a:latin typeface="LG스마트체 Light" panose="020B0600000101010101" pitchFamily="50" charset="-127"/>
                          <a:ea typeface="LG스마트체 Light" panose="020B0600000101010101" pitchFamily="50" charset="-127"/>
                        </a:rPr>
                        <a:t>4.40</a:t>
                      </a:r>
                      <a:endParaRPr lang="en-US" altLang="ko-KR" sz="800" b="0" i="0" u="none" strike="noStrike" dirty="0">
                        <a:solidFill>
                          <a:schemeClr val="tx1"/>
                        </a:solidFill>
                        <a:latin typeface="LG스마트체 Light" panose="020B0600000101010101" pitchFamily="50" charset="-127"/>
                        <a:ea typeface="LG스마트체 Light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Light" panose="020B0600000101010101" pitchFamily="50" charset="-127"/>
                          <a:ea typeface="LG스마트체 Light" panose="020B0600000101010101" pitchFamily="50" charset="-127"/>
                        </a:rPr>
                        <a:t>4.62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98540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8" name="표 117"/>
          <p:cNvGraphicFramePr>
            <a:graphicFrameLocks noGrp="1"/>
          </p:cNvGraphicFramePr>
          <p:nvPr>
            <p:extLst/>
          </p:nvPr>
        </p:nvGraphicFramePr>
        <p:xfrm>
          <a:off x="136485" y="1460632"/>
          <a:ext cx="9638550" cy="52087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4056"/>
                <a:gridCol w="1512000"/>
                <a:gridCol w="1512000"/>
                <a:gridCol w="1728528"/>
                <a:gridCol w="1512168"/>
                <a:gridCol w="1512168"/>
                <a:gridCol w="1357630"/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50" b="1" dirty="0" smtClean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구분</a:t>
                      </a:r>
                      <a:endParaRPr lang="ko-KR" altLang="en-US" sz="850" b="1" dirty="0">
                        <a:solidFill>
                          <a:schemeClr val="tx1"/>
                        </a:solidFill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850" b="1" dirty="0" smtClean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제상수 </a:t>
                      </a:r>
                      <a:r>
                        <a:rPr lang="en-US" altLang="ko-KR" sz="850" b="1" dirty="0" smtClean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(57%)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50" b="0" dirty="0">
                        <a:solidFill>
                          <a:schemeClr val="tx1"/>
                        </a:solidFill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50" b="0" dirty="0">
                        <a:solidFill>
                          <a:schemeClr val="tx1"/>
                        </a:solidFill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50" b="1" smtClean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단열재</a:t>
                      </a:r>
                      <a:r>
                        <a:rPr lang="en-US" altLang="ko-KR" sz="850" b="1" dirty="0" smtClean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(26%)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50" b="1" smtClean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전기공사</a:t>
                      </a:r>
                      <a:r>
                        <a:rPr lang="en-US" altLang="ko-KR" sz="850" b="1" dirty="0" smtClean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(12%)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50" b="1" smtClean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설치공간</a:t>
                      </a:r>
                      <a:r>
                        <a:rPr lang="en-US" altLang="ko-KR" sz="850" b="1" dirty="0" smtClean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(5%)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50" dirty="0" smtClean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환경</a:t>
                      </a:r>
                      <a:endParaRPr lang="ko-KR" altLang="en-US" sz="850" dirty="0">
                        <a:solidFill>
                          <a:schemeClr val="tx1"/>
                        </a:solidFill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50" dirty="0" smtClean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갤러리</a:t>
                      </a:r>
                      <a:r>
                        <a:rPr lang="en-US" altLang="ko-KR" sz="850" dirty="0" smtClean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/ </a:t>
                      </a:r>
                      <a:r>
                        <a:rPr lang="ko-KR" altLang="en-US" sz="850" dirty="0" smtClean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베란다</a:t>
                      </a:r>
                      <a:endParaRPr lang="en-US" altLang="ko-KR" sz="850" dirty="0" smtClean="0">
                        <a:solidFill>
                          <a:schemeClr val="tx1"/>
                        </a:solidFill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en-US" altLang="ko-KR" sz="900" dirty="0" smtClean="0">
                        <a:solidFill>
                          <a:schemeClr val="tx1"/>
                        </a:solidFill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50" dirty="0" smtClean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발코니 </a:t>
                      </a:r>
                      <a:r>
                        <a:rPr lang="en-US" altLang="ko-KR" sz="850" dirty="0" smtClean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/ </a:t>
                      </a:r>
                      <a:r>
                        <a:rPr lang="ko-KR" altLang="en-US" sz="850" smtClean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앵글</a:t>
                      </a:r>
                      <a:endParaRPr lang="en-US" altLang="ko-KR" sz="850" dirty="0" smtClean="0">
                        <a:solidFill>
                          <a:schemeClr val="tx1"/>
                        </a:solidFill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50" dirty="0" smtClean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매립 배관</a:t>
                      </a:r>
                      <a:endParaRPr lang="en-US" altLang="ko-KR" sz="850" dirty="0" smtClean="0">
                        <a:solidFill>
                          <a:schemeClr val="tx1"/>
                        </a:solidFill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50" dirty="0" smtClean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에어컨 전용 차단기 </a:t>
                      </a:r>
                      <a:r>
                        <a:rPr lang="en-US" altLang="ko-KR" sz="850" dirty="0" smtClean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X</a:t>
                      </a: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50" dirty="0" smtClean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갤러리</a:t>
                      </a:r>
                      <a:r>
                        <a:rPr lang="en-US" altLang="ko-KR" sz="850" dirty="0" smtClean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/</a:t>
                      </a:r>
                      <a:r>
                        <a:rPr lang="ko-KR" altLang="en-US" sz="850" dirty="0" smtClean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앵글</a:t>
                      </a:r>
                      <a:endParaRPr lang="en-US" altLang="ko-KR" sz="850" dirty="0" smtClean="0">
                        <a:solidFill>
                          <a:schemeClr val="tx1"/>
                        </a:solidFill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8894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50" dirty="0" smtClean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Image</a:t>
                      </a:r>
                      <a:endParaRPr lang="ko-KR" altLang="en-US" sz="850" dirty="0">
                        <a:solidFill>
                          <a:schemeClr val="tx1"/>
                        </a:solidFill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50" dirty="0" smtClean="0">
                        <a:solidFill>
                          <a:schemeClr val="tx1"/>
                        </a:solidFill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50" dirty="0" smtClean="0">
                        <a:solidFill>
                          <a:schemeClr val="tx1"/>
                        </a:solidFill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50" dirty="0" smtClean="0">
                        <a:solidFill>
                          <a:schemeClr val="tx1"/>
                        </a:solidFill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50" dirty="0" smtClean="0">
                        <a:solidFill>
                          <a:schemeClr val="tx1"/>
                        </a:solidFill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50" dirty="0" smtClean="0">
                        <a:solidFill>
                          <a:schemeClr val="tx1"/>
                        </a:solidFill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50" dirty="0" smtClean="0">
                        <a:solidFill>
                          <a:schemeClr val="tx1"/>
                        </a:solidFill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74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50" b="1" dirty="0" smtClean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불가</a:t>
                      </a:r>
                      <a:endParaRPr lang="en-US" altLang="ko-KR" sz="850" b="1" dirty="0" smtClean="0">
                        <a:solidFill>
                          <a:schemeClr val="tx1"/>
                        </a:solidFill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850" b="1" dirty="0" smtClean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사유</a:t>
                      </a:r>
                      <a:endParaRPr lang="ko-KR" altLang="en-US" sz="850" b="1" dirty="0">
                        <a:solidFill>
                          <a:schemeClr val="tx1"/>
                        </a:solidFill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850" dirty="0" smtClean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- </a:t>
                      </a:r>
                      <a:r>
                        <a:rPr lang="ko-KR" altLang="en-US" sz="850" dirty="0" smtClean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배수구 없음으로</a:t>
                      </a:r>
                      <a:endParaRPr lang="en-US" altLang="ko-KR" sz="850" dirty="0" smtClean="0">
                        <a:solidFill>
                          <a:schemeClr val="tx1"/>
                        </a:solidFill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  <a:p>
                      <a:pPr algn="l" latinLnBrk="1"/>
                      <a:r>
                        <a:rPr lang="ko-KR" altLang="en-US" sz="850" dirty="0" smtClean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  제상 </a:t>
                      </a:r>
                      <a:r>
                        <a:rPr lang="en-US" altLang="ko-KR" sz="850" dirty="0" smtClean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/ </a:t>
                      </a:r>
                      <a:r>
                        <a:rPr lang="ko-KR" altLang="en-US" sz="850" dirty="0" smtClean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응축수 처리 불가 </a:t>
                      </a:r>
                      <a:endParaRPr lang="en-US" altLang="ko-KR" sz="850" dirty="0" smtClean="0">
                        <a:solidFill>
                          <a:schemeClr val="tx1"/>
                        </a:solidFill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  <a:p>
                      <a:pPr algn="l" latinLnBrk="1"/>
                      <a:r>
                        <a:rPr lang="en-US" altLang="ko-KR" sz="850" dirty="0" smtClean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 (</a:t>
                      </a:r>
                      <a:r>
                        <a:rPr lang="ko-KR" altLang="en-US" sz="850" baseline="0" dirty="0" smtClean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시간당 </a:t>
                      </a:r>
                      <a:r>
                        <a:rPr lang="en-US" altLang="ko-KR" sz="850" baseline="0" dirty="0" smtClean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Max 1.6kg </a:t>
                      </a:r>
                      <a:r>
                        <a:rPr lang="ko-KR" altLang="en-US" sz="850" baseline="0" dirty="0" smtClean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발생</a:t>
                      </a:r>
                      <a:r>
                        <a:rPr lang="en-US" altLang="ko-KR" sz="850" baseline="0" dirty="0" smtClean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)</a:t>
                      </a:r>
                      <a:endParaRPr lang="en-US" altLang="ko-KR" sz="850" dirty="0" smtClean="0">
                        <a:solidFill>
                          <a:schemeClr val="tx1"/>
                        </a:solidFill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en-US" altLang="ko-KR" sz="850" dirty="0" smtClean="0">
                        <a:solidFill>
                          <a:srgbClr val="C00000"/>
                        </a:solidFill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50" dirty="0" smtClean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←</a:t>
                      </a:r>
                      <a:endParaRPr lang="en-US" altLang="ko-KR" sz="850" dirty="0" smtClean="0">
                        <a:solidFill>
                          <a:schemeClr val="tx1"/>
                        </a:solidFill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50" dirty="0" smtClean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-</a:t>
                      </a:r>
                      <a:r>
                        <a:rPr lang="ko-KR" altLang="en-US" sz="850" dirty="0" smtClean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단열재 경화 및 결로 발생</a:t>
                      </a:r>
                      <a:endParaRPr lang="en-US" altLang="ko-KR" sz="850" dirty="0" smtClean="0">
                        <a:solidFill>
                          <a:schemeClr val="tx1"/>
                        </a:solidFill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  <a:p>
                      <a:pPr algn="l" latinLnBrk="1"/>
                      <a:r>
                        <a:rPr lang="en-US" altLang="ko-KR" sz="850" dirty="0" smtClean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 (</a:t>
                      </a:r>
                      <a:r>
                        <a:rPr lang="ko-KR" altLang="en-US" sz="850" dirty="0" smtClean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난방 시 배관온도</a:t>
                      </a:r>
                      <a:r>
                        <a:rPr lang="ko-KR" altLang="en-US" sz="850" baseline="0" dirty="0" smtClean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 평균</a:t>
                      </a:r>
                      <a:r>
                        <a:rPr lang="en-US" altLang="ko-KR" sz="850" baseline="0" dirty="0" smtClean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90</a:t>
                      </a:r>
                      <a:r>
                        <a:rPr lang="ko-KR" altLang="en-US" sz="850" baseline="0" dirty="0" smtClean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℃</a:t>
                      </a:r>
                      <a:r>
                        <a:rPr lang="en-US" altLang="ko-KR" sz="850" baseline="0" dirty="0" smtClean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,</a:t>
                      </a:r>
                    </a:p>
                    <a:p>
                      <a:pPr algn="l" latinLnBrk="1"/>
                      <a:r>
                        <a:rPr lang="ko-KR" altLang="en-US" sz="850" dirty="0" smtClean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 매립배관 단열재</a:t>
                      </a:r>
                      <a:r>
                        <a:rPr lang="en-US" altLang="ko-KR" sz="850" dirty="0" smtClean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70</a:t>
                      </a:r>
                      <a:r>
                        <a:rPr lang="ko-KR" altLang="en-US" sz="850" dirty="0" smtClean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℃이하</a:t>
                      </a:r>
                      <a:r>
                        <a:rPr lang="en-US" altLang="ko-KR" sz="850" dirty="0" smtClean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)</a:t>
                      </a: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850" dirty="0" smtClean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- </a:t>
                      </a:r>
                      <a:r>
                        <a:rPr lang="ko-KR" altLang="en-US" sz="850" dirty="0" smtClean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에어컨 전용 차단기가 없음</a:t>
                      </a:r>
                      <a:endParaRPr lang="en-US" altLang="ko-KR" sz="850" dirty="0" smtClean="0">
                        <a:solidFill>
                          <a:schemeClr val="tx1"/>
                        </a:solidFill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850" baseline="0" dirty="0" smtClean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- </a:t>
                      </a:r>
                      <a:r>
                        <a:rPr lang="ko-KR" altLang="en-US" sz="850" baseline="0" dirty="0" smtClean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차단기 용량 부족 </a:t>
                      </a:r>
                      <a:r>
                        <a:rPr lang="en-US" altLang="ko-KR" sz="850" baseline="0" dirty="0" smtClean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: 15A</a:t>
                      </a: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850" dirty="0" smtClean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  (</a:t>
                      </a:r>
                      <a:r>
                        <a:rPr lang="ko-KR" altLang="en-US" sz="850" dirty="0" smtClean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난방 최대 전류 </a:t>
                      </a:r>
                      <a:r>
                        <a:rPr lang="en-US" altLang="ko-KR" sz="850" dirty="0" smtClean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: 16.5A)</a:t>
                      </a: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850" dirty="0" smtClean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앵글 </a:t>
                      </a:r>
                      <a:r>
                        <a:rPr lang="en-US" altLang="ko-KR" sz="850" dirty="0" smtClean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or </a:t>
                      </a:r>
                      <a:r>
                        <a:rPr lang="ko-KR" altLang="en-US" sz="850" dirty="0" smtClean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갤러리 폭이</a:t>
                      </a:r>
                      <a:endParaRPr lang="en-US" altLang="ko-KR" sz="850" dirty="0" smtClean="0">
                        <a:solidFill>
                          <a:schemeClr val="tx1"/>
                        </a:solidFill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850" dirty="0" smtClean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실외기 폭</a:t>
                      </a:r>
                      <a:r>
                        <a:rPr lang="en-US" altLang="ko-KR" sz="850" dirty="0" smtClean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(U4</a:t>
                      </a:r>
                      <a:r>
                        <a:rPr lang="ko-KR" altLang="en-US" sz="850" dirty="0" smtClean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기준 </a:t>
                      </a:r>
                      <a:r>
                        <a:rPr lang="en-US" altLang="ko-KR" sz="850" dirty="0" smtClean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: 950mm)</a:t>
                      </a: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850" baseline="0" dirty="0" smtClean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보다 작아 제품 안착 안됨</a:t>
                      </a:r>
                      <a:endParaRPr lang="en-US" altLang="ko-KR" sz="850" dirty="0" smtClean="0">
                        <a:solidFill>
                          <a:schemeClr val="tx1"/>
                        </a:solidFill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51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50" b="1" dirty="0" smtClean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해결</a:t>
                      </a:r>
                      <a:endParaRPr lang="en-US" altLang="ko-KR" sz="850" b="1" dirty="0" smtClean="0">
                        <a:solidFill>
                          <a:schemeClr val="tx1"/>
                        </a:solidFill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850" b="1" dirty="0" smtClean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방안</a:t>
                      </a:r>
                      <a:endParaRPr lang="ko-KR" altLang="en-US" sz="850" b="1" dirty="0">
                        <a:solidFill>
                          <a:schemeClr val="tx1"/>
                        </a:solidFill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50" dirty="0" smtClean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A</a:t>
                      </a:r>
                      <a:r>
                        <a:rPr lang="ko-KR" altLang="en-US" sz="850" dirty="0" smtClean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안 히터</a:t>
                      </a:r>
                      <a:r>
                        <a:rPr lang="en-US" altLang="ko-KR" sz="850" dirty="0" smtClean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 </a:t>
                      </a:r>
                      <a:r>
                        <a:rPr lang="ko-KR" altLang="en-US" sz="850" dirty="0" smtClean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모듈</a:t>
                      </a:r>
                      <a:endParaRPr lang="en-US" altLang="ko-KR" sz="850" dirty="0" smtClean="0">
                        <a:solidFill>
                          <a:schemeClr val="tx1"/>
                        </a:solidFill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850" dirty="0" smtClean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(</a:t>
                      </a:r>
                      <a:r>
                        <a:rPr lang="ko-KR" altLang="en-US" sz="850" dirty="0" smtClean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스팀모듈 활용 </a:t>
                      </a:r>
                      <a:r>
                        <a:rPr lang="en-US" altLang="ko-KR" sz="850" dirty="0" smtClean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:</a:t>
                      </a:r>
                      <a:r>
                        <a:rPr lang="ko-KR" altLang="en-US" sz="850" dirty="0" smtClean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물을 끓여 증발</a:t>
                      </a:r>
                      <a:r>
                        <a:rPr lang="en-US" altLang="ko-KR" sz="850" dirty="0" smtClean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)</a:t>
                      </a: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50" dirty="0" smtClean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B</a:t>
                      </a:r>
                      <a:r>
                        <a:rPr lang="ko-KR" altLang="en-US" sz="850" dirty="0" smtClean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안</a:t>
                      </a:r>
                      <a:r>
                        <a:rPr lang="en-US" altLang="ko-KR" sz="850" baseline="0" dirty="0" smtClean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 </a:t>
                      </a:r>
                      <a:r>
                        <a:rPr lang="ko-KR" altLang="en-US" sz="850" baseline="0" dirty="0" smtClean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물통 착탈</a:t>
                      </a:r>
                      <a:endParaRPr lang="en-US" altLang="ko-KR" sz="850" baseline="0" dirty="0" smtClean="0">
                        <a:solidFill>
                          <a:schemeClr val="tx1"/>
                        </a:solidFill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850" baseline="0" dirty="0" smtClean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(</a:t>
                      </a:r>
                      <a:r>
                        <a:rPr lang="ko-KR" altLang="en-US" sz="850" baseline="0" dirty="0" smtClean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건조기 사례 참고</a:t>
                      </a:r>
                      <a:r>
                        <a:rPr lang="en-US" altLang="ko-KR" sz="850" baseline="0" dirty="0" smtClean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)</a:t>
                      </a:r>
                      <a:endParaRPr lang="en-US" altLang="ko-KR" sz="850" dirty="0" smtClean="0">
                        <a:solidFill>
                          <a:schemeClr val="tx1"/>
                        </a:solidFill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50" dirty="0" smtClean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- </a:t>
                      </a:r>
                      <a:r>
                        <a:rPr lang="ko-KR" altLang="en-US" sz="850" dirty="0" smtClean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발코니 </a:t>
                      </a:r>
                      <a:r>
                        <a:rPr lang="en-US" altLang="ko-KR" sz="850" dirty="0" smtClean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: </a:t>
                      </a:r>
                      <a:r>
                        <a:rPr lang="ko-KR" altLang="en-US" sz="850" dirty="0" smtClean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받침대 추가 </a:t>
                      </a:r>
                      <a:r>
                        <a:rPr lang="en-US" altLang="ko-KR" sz="850" dirty="0" smtClean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+ </a:t>
                      </a:r>
                      <a:r>
                        <a:rPr lang="ko-KR" altLang="en-US" sz="850" smtClean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타공</a:t>
                      </a:r>
                      <a:endParaRPr lang="en-US" altLang="ko-KR" sz="850" dirty="0" smtClean="0">
                        <a:solidFill>
                          <a:schemeClr val="tx1"/>
                        </a:solidFill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  <a:p>
                      <a:pPr algn="l" latinLnBrk="1"/>
                      <a:r>
                        <a:rPr lang="en-US" altLang="ko-KR" sz="850" dirty="0" smtClean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- </a:t>
                      </a:r>
                      <a:r>
                        <a:rPr lang="ko-KR" altLang="en-US" sz="850" smtClean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앵글</a:t>
                      </a:r>
                      <a:r>
                        <a:rPr lang="en-US" altLang="ko-KR" sz="850" dirty="0" smtClean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:</a:t>
                      </a:r>
                      <a:r>
                        <a:rPr lang="ko-KR" altLang="en-US" sz="850" smtClean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드래인 홀보다 </a:t>
                      </a:r>
                      <a:r>
                        <a:rPr lang="en-US" altLang="ko-KR" sz="850" dirty="0" smtClean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300mm </a:t>
                      </a:r>
                      <a:r>
                        <a:rPr lang="ko-KR" altLang="en-US" sz="850" smtClean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↑설치</a:t>
                      </a:r>
                      <a:endParaRPr lang="en-US" altLang="ko-KR" sz="850" dirty="0" smtClean="0">
                        <a:solidFill>
                          <a:schemeClr val="tx1"/>
                        </a:solidFill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50" dirty="0" smtClean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- </a:t>
                      </a:r>
                      <a:r>
                        <a:rPr lang="ko-KR" altLang="en-US" sz="850" dirty="0" smtClean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별도 벽체 </a:t>
                      </a:r>
                      <a:r>
                        <a:rPr lang="ko-KR" altLang="en-US" sz="850" smtClean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타공</a:t>
                      </a:r>
                      <a:r>
                        <a:rPr lang="ko-KR" altLang="en-US" sz="850" dirty="0" smtClean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 설치 제안</a:t>
                      </a:r>
                      <a:endParaRPr lang="en-US" altLang="ko-KR" sz="850" dirty="0" smtClean="0">
                        <a:solidFill>
                          <a:schemeClr val="tx1"/>
                        </a:solidFill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  <a:p>
                      <a:pPr algn="l" latinLnBrk="1"/>
                      <a:r>
                        <a:rPr lang="en-US" altLang="ko-KR" sz="850" dirty="0" smtClean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- </a:t>
                      </a:r>
                      <a:r>
                        <a:rPr lang="ko-KR" altLang="en-US" sz="850" dirty="0" smtClean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건설사와 설치환경 개선 논의</a:t>
                      </a:r>
                      <a:endParaRPr lang="en-US" altLang="ko-KR" sz="850" dirty="0" smtClean="0">
                        <a:solidFill>
                          <a:schemeClr val="tx1"/>
                        </a:solidFill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50" dirty="0" smtClean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차단기 교체  및 전기배선 공사 </a:t>
                      </a:r>
                      <a:endParaRPr lang="en-US" altLang="ko-KR" sz="850" dirty="0" smtClean="0">
                        <a:solidFill>
                          <a:schemeClr val="tx1"/>
                        </a:solidFill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50" dirty="0" smtClean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앵글 무상 설치 지원</a:t>
                      </a:r>
                      <a:endParaRPr lang="en-US" altLang="ko-KR" sz="850" dirty="0" smtClean="0">
                        <a:solidFill>
                          <a:schemeClr val="tx1"/>
                        </a:solidFill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9150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50" dirty="0" smtClean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주요</a:t>
                      </a:r>
                      <a:endParaRPr lang="en-US" altLang="ko-KR" sz="850" dirty="0" smtClean="0">
                        <a:solidFill>
                          <a:schemeClr val="tx1"/>
                        </a:solidFill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850" dirty="0" smtClean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사양</a:t>
                      </a:r>
                      <a:endParaRPr lang="ko-KR" altLang="en-US" sz="850" dirty="0">
                        <a:solidFill>
                          <a:schemeClr val="tx1"/>
                        </a:solidFill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50" dirty="0">
                        <a:solidFill>
                          <a:schemeClr val="tx1"/>
                        </a:solidFill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50" dirty="0">
                        <a:solidFill>
                          <a:schemeClr val="tx1"/>
                        </a:solidFill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50" dirty="0">
                        <a:solidFill>
                          <a:schemeClr val="tx1"/>
                        </a:solidFill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50" dirty="0">
                        <a:solidFill>
                          <a:schemeClr val="tx1"/>
                        </a:solidFill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50" dirty="0" smtClean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-</a:t>
                      </a:r>
                    </a:p>
                    <a:p>
                      <a:pPr algn="ctr" latinLnBrk="1"/>
                      <a:endParaRPr lang="en-US" altLang="ko-KR" sz="850" dirty="0" smtClean="0">
                        <a:solidFill>
                          <a:schemeClr val="tx1"/>
                        </a:solidFill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  <a:p>
                      <a:pPr algn="ctr" latinLnBrk="1"/>
                      <a:endParaRPr lang="en-US" altLang="ko-KR" sz="850" dirty="0" smtClean="0">
                        <a:solidFill>
                          <a:schemeClr val="tx1"/>
                        </a:solidFill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  <a:p>
                      <a:pPr algn="ctr" latinLnBrk="1"/>
                      <a:endParaRPr lang="en-US" altLang="ko-KR" sz="850" dirty="0" smtClean="0">
                        <a:solidFill>
                          <a:schemeClr val="tx1"/>
                        </a:solidFill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  <a:p>
                      <a:pPr algn="ctr" latinLnBrk="1"/>
                      <a:endParaRPr lang="en-US" altLang="ko-KR" sz="850" dirty="0" smtClean="0">
                        <a:solidFill>
                          <a:schemeClr val="tx1"/>
                        </a:solidFill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  <a:p>
                      <a:pPr algn="ctr" latinLnBrk="1"/>
                      <a:endParaRPr lang="ko-KR" altLang="en-US" sz="850" dirty="0">
                        <a:solidFill>
                          <a:schemeClr val="tx1"/>
                        </a:solidFill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50" dirty="0" smtClean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앵글 사이즈 </a:t>
                      </a:r>
                      <a:endParaRPr lang="ko-KR" altLang="en-US" sz="850" dirty="0">
                        <a:solidFill>
                          <a:schemeClr val="tx1"/>
                        </a:solidFill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0801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50" dirty="0" smtClean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컨셉</a:t>
                      </a:r>
                      <a:endParaRPr lang="ko-KR" altLang="en-US" sz="850" dirty="0">
                        <a:solidFill>
                          <a:schemeClr val="tx1"/>
                        </a:solidFill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50" dirty="0">
                        <a:solidFill>
                          <a:schemeClr val="tx1"/>
                        </a:solidFill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50" dirty="0">
                        <a:solidFill>
                          <a:schemeClr val="tx1"/>
                        </a:solidFill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50" dirty="0">
                        <a:solidFill>
                          <a:schemeClr val="tx1"/>
                        </a:solidFill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50" dirty="0" smtClean="0">
                        <a:solidFill>
                          <a:schemeClr val="tx1"/>
                        </a:solidFill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  <a:p>
                      <a:pPr algn="ctr" latinLnBrk="1"/>
                      <a:endParaRPr lang="en-US" altLang="ko-KR" sz="850" dirty="0" smtClean="0">
                        <a:solidFill>
                          <a:schemeClr val="tx1"/>
                        </a:solidFill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  <a:p>
                      <a:pPr algn="ctr" latinLnBrk="1"/>
                      <a:endParaRPr lang="en-US" altLang="ko-KR" sz="850" dirty="0" smtClean="0">
                        <a:solidFill>
                          <a:schemeClr val="tx1"/>
                        </a:solidFill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850" dirty="0" smtClean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-</a:t>
                      </a:r>
                      <a:endParaRPr lang="ko-KR" altLang="en-US" sz="850" dirty="0">
                        <a:solidFill>
                          <a:schemeClr val="tx1"/>
                        </a:solidFill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50" dirty="0" smtClean="0">
                        <a:solidFill>
                          <a:schemeClr val="tx1"/>
                        </a:solidFill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  <a:p>
                      <a:pPr algn="ctr" latinLnBrk="1"/>
                      <a:endParaRPr lang="en-US" altLang="ko-KR" sz="850" dirty="0" smtClean="0">
                        <a:solidFill>
                          <a:schemeClr val="tx1"/>
                        </a:solidFill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  <a:p>
                      <a:pPr algn="ctr" latinLnBrk="1"/>
                      <a:endParaRPr lang="en-US" altLang="ko-KR" sz="850" dirty="0" smtClean="0">
                        <a:solidFill>
                          <a:schemeClr val="tx1"/>
                        </a:solidFill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850" dirty="0" smtClean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-</a:t>
                      </a:r>
                      <a:endParaRPr lang="ko-KR" altLang="en-US" sz="850" dirty="0">
                        <a:solidFill>
                          <a:schemeClr val="tx1"/>
                        </a:solidFill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50" dirty="0">
                        <a:solidFill>
                          <a:schemeClr val="tx1"/>
                        </a:solidFill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160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50" dirty="0" smtClean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추가</a:t>
                      </a:r>
                      <a:endParaRPr lang="en-US" altLang="ko-KR" sz="850" dirty="0" smtClean="0">
                        <a:solidFill>
                          <a:schemeClr val="tx1"/>
                        </a:solidFill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850" dirty="0" smtClean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비용</a:t>
                      </a:r>
                      <a:endParaRPr lang="ko-KR" altLang="en-US" sz="850" dirty="0">
                        <a:solidFill>
                          <a:schemeClr val="tx1"/>
                        </a:solidFill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50" dirty="0" smtClean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-</a:t>
                      </a:r>
                      <a:r>
                        <a:rPr lang="ko-KR" altLang="en-US" sz="850" smtClean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실외기 </a:t>
                      </a:r>
                      <a:r>
                        <a:rPr lang="ko-KR" altLang="en-US" sz="850" dirty="0" smtClean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받침대 </a:t>
                      </a:r>
                      <a:r>
                        <a:rPr lang="en-US" altLang="ko-KR" sz="850" dirty="0" smtClean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: 5</a:t>
                      </a:r>
                      <a:r>
                        <a:rPr lang="ko-KR" altLang="en-US" sz="850" smtClean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만원</a:t>
                      </a:r>
                      <a:endParaRPr lang="en-US" altLang="ko-KR" sz="850" dirty="0" smtClean="0">
                        <a:solidFill>
                          <a:schemeClr val="tx1"/>
                        </a:solidFill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  <a:p>
                      <a:pPr algn="l" latinLnBrk="1"/>
                      <a:r>
                        <a:rPr lang="en-US" altLang="ko-KR" sz="850" dirty="0" smtClean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-</a:t>
                      </a:r>
                      <a:r>
                        <a:rPr lang="ko-KR" altLang="en-US" sz="850" smtClean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히터모듈</a:t>
                      </a:r>
                      <a:r>
                        <a:rPr lang="en-US" altLang="ko-KR" sz="850" dirty="0" smtClean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+</a:t>
                      </a:r>
                      <a:r>
                        <a:rPr lang="ko-KR" altLang="en-US" sz="850" smtClean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물통 </a:t>
                      </a:r>
                      <a:r>
                        <a:rPr lang="en-US" altLang="ko-KR" sz="850" dirty="0" smtClean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: (3.5</a:t>
                      </a:r>
                      <a:r>
                        <a:rPr lang="ko-KR" altLang="en-US" sz="850" smtClean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만원</a:t>
                      </a:r>
                      <a:r>
                        <a:rPr lang="en-US" altLang="ko-KR" sz="850" dirty="0" smtClean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)</a:t>
                      </a:r>
                      <a:r>
                        <a:rPr lang="ko-KR" altLang="en-US" sz="850" smtClean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 </a:t>
                      </a:r>
                      <a:r>
                        <a:rPr lang="en-US" altLang="ko-KR" sz="850" dirty="0" smtClean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 </a:t>
                      </a:r>
                      <a:endParaRPr lang="ko-KR" altLang="en-US" sz="850" dirty="0">
                        <a:solidFill>
                          <a:schemeClr val="tx1"/>
                        </a:solidFill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50" dirty="0" smtClean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-</a:t>
                      </a:r>
                      <a:r>
                        <a:rPr lang="ko-KR" altLang="en-US" sz="850" smtClean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실외기 받침대 </a:t>
                      </a:r>
                      <a:r>
                        <a:rPr lang="en-US" altLang="ko-KR" sz="850" dirty="0" smtClean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: 5</a:t>
                      </a:r>
                      <a:r>
                        <a:rPr lang="ko-KR" altLang="en-US" sz="850" smtClean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만원</a:t>
                      </a:r>
                      <a:endParaRPr lang="en-US" altLang="ko-KR" sz="850" dirty="0" smtClean="0">
                        <a:solidFill>
                          <a:schemeClr val="tx1"/>
                        </a:solidFill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  <a:p>
                      <a:pPr algn="l" latinLnBrk="1"/>
                      <a:r>
                        <a:rPr lang="en-US" altLang="ko-KR" sz="850" dirty="0" smtClean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-</a:t>
                      </a:r>
                      <a:r>
                        <a:rPr lang="ko-KR" altLang="en-US" sz="850" smtClean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물통 </a:t>
                      </a:r>
                      <a:r>
                        <a:rPr lang="en-US" altLang="ko-KR" sz="850" dirty="0" smtClean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: (1</a:t>
                      </a:r>
                      <a:r>
                        <a:rPr lang="ko-KR" altLang="en-US" sz="850" smtClean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만원</a:t>
                      </a:r>
                      <a:r>
                        <a:rPr lang="en-US" altLang="ko-KR" sz="850" dirty="0" smtClean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)</a:t>
                      </a:r>
                      <a:endParaRPr lang="ko-KR" altLang="en-US" sz="850" dirty="0">
                        <a:solidFill>
                          <a:schemeClr val="tx1"/>
                        </a:solidFill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50" dirty="0" smtClean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-</a:t>
                      </a:r>
                      <a:r>
                        <a:rPr lang="ko-KR" altLang="en-US" sz="850" dirty="0" smtClean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실외기 받침대 </a:t>
                      </a:r>
                      <a:r>
                        <a:rPr lang="en-US" altLang="ko-KR" sz="850" dirty="0" smtClean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: 5</a:t>
                      </a:r>
                      <a:r>
                        <a:rPr lang="ko-KR" altLang="en-US" sz="850" dirty="0" smtClean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만원</a:t>
                      </a:r>
                      <a:endParaRPr lang="en-US" altLang="ko-KR" sz="850" dirty="0" smtClean="0">
                        <a:solidFill>
                          <a:schemeClr val="tx1"/>
                        </a:solidFill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  <a:p>
                      <a:pPr algn="l" latinLnBrk="1"/>
                      <a:r>
                        <a:rPr lang="en-US" altLang="ko-KR" sz="850" dirty="0" smtClean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-</a:t>
                      </a:r>
                      <a:r>
                        <a:rPr lang="ko-KR" altLang="en-US" sz="850" dirty="0" smtClean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타공비 </a:t>
                      </a:r>
                      <a:r>
                        <a:rPr lang="en-US" altLang="ko-KR" sz="850" dirty="0" smtClean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: 1</a:t>
                      </a:r>
                      <a:r>
                        <a:rPr lang="ko-KR" altLang="en-US" sz="850" dirty="0" smtClean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만원</a:t>
                      </a:r>
                      <a:endParaRPr lang="ko-KR" altLang="en-US" sz="850" dirty="0">
                        <a:solidFill>
                          <a:schemeClr val="tx1"/>
                        </a:solidFill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50" dirty="0" smtClean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- </a:t>
                      </a:r>
                      <a:r>
                        <a:rPr lang="ko-KR" altLang="en-US" sz="850" dirty="0" smtClean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타공비 </a:t>
                      </a:r>
                      <a:r>
                        <a:rPr lang="en-US" altLang="ko-KR" sz="850" dirty="0" smtClean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: 1</a:t>
                      </a:r>
                      <a:r>
                        <a:rPr lang="ko-KR" altLang="en-US" sz="850" dirty="0" smtClean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만원</a:t>
                      </a:r>
                      <a:endParaRPr lang="ko-KR" altLang="en-US" sz="850" dirty="0">
                        <a:solidFill>
                          <a:schemeClr val="tx1"/>
                        </a:solidFill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50" dirty="0" smtClean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-</a:t>
                      </a:r>
                      <a:r>
                        <a:rPr lang="ko-KR" altLang="en-US" sz="850" dirty="0" smtClean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차단기교체</a:t>
                      </a:r>
                      <a:r>
                        <a:rPr lang="en-US" altLang="ko-KR" sz="850" dirty="0" smtClean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(15A</a:t>
                      </a:r>
                      <a:r>
                        <a:rPr lang="ko-KR" altLang="en-US" sz="850" dirty="0" smtClean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→</a:t>
                      </a:r>
                      <a:r>
                        <a:rPr lang="en-US" altLang="ko-KR" sz="850" dirty="0" smtClean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20A): 5 </a:t>
                      </a:r>
                      <a:r>
                        <a:rPr lang="ko-KR" altLang="en-US" sz="850" dirty="0" smtClean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만원</a:t>
                      </a:r>
                      <a:endParaRPr lang="en-US" altLang="ko-KR" sz="850" dirty="0" smtClean="0">
                        <a:solidFill>
                          <a:schemeClr val="tx1"/>
                        </a:solidFill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  <a:p>
                      <a:pPr algn="l" latinLnBrk="1"/>
                      <a:r>
                        <a:rPr lang="en-US" altLang="ko-KR" sz="850" dirty="0" smtClean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-</a:t>
                      </a:r>
                      <a:r>
                        <a:rPr lang="ko-KR" altLang="en-US" sz="850" dirty="0" smtClean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차단기 전기공사</a:t>
                      </a:r>
                      <a:r>
                        <a:rPr lang="en-US" altLang="ko-KR" sz="850" dirty="0" smtClean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 : 30~ 40</a:t>
                      </a:r>
                      <a:r>
                        <a:rPr lang="ko-KR" altLang="en-US" sz="850" dirty="0" smtClean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만원</a:t>
                      </a:r>
                      <a:endParaRPr lang="ko-KR" altLang="en-US" sz="850" dirty="0">
                        <a:solidFill>
                          <a:schemeClr val="tx1"/>
                        </a:solidFill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50" dirty="0" smtClean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- </a:t>
                      </a:r>
                      <a:r>
                        <a:rPr lang="ko-KR" altLang="en-US" sz="850" dirty="0" smtClean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알루미늄 </a:t>
                      </a:r>
                      <a:r>
                        <a:rPr lang="en-US" altLang="ko-KR" sz="850" dirty="0" smtClean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: 12</a:t>
                      </a:r>
                      <a:r>
                        <a:rPr lang="ko-KR" altLang="en-US" sz="850" dirty="0" smtClean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만원</a:t>
                      </a:r>
                      <a:endParaRPr lang="en-US" altLang="ko-KR" sz="850" dirty="0" smtClean="0">
                        <a:solidFill>
                          <a:schemeClr val="tx1"/>
                        </a:solidFill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  <a:p>
                      <a:pPr algn="l" latinLnBrk="1"/>
                      <a:r>
                        <a:rPr lang="en-US" altLang="ko-KR" sz="850" dirty="0" smtClean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- </a:t>
                      </a:r>
                      <a:r>
                        <a:rPr lang="ko-KR" altLang="en-US" sz="850" dirty="0" smtClean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스테인레스 </a:t>
                      </a:r>
                      <a:r>
                        <a:rPr lang="en-US" altLang="ko-KR" sz="850" dirty="0" smtClean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: 18</a:t>
                      </a:r>
                      <a:r>
                        <a:rPr lang="ko-KR" altLang="en-US" sz="850" dirty="0" smtClean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만원</a:t>
                      </a:r>
                      <a:endParaRPr lang="ko-KR" altLang="en-US" sz="850" dirty="0">
                        <a:solidFill>
                          <a:schemeClr val="tx1"/>
                        </a:solidFill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959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50" dirty="0" smtClean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추가</a:t>
                      </a:r>
                      <a:endParaRPr lang="en-US" altLang="ko-KR" sz="850" dirty="0" smtClean="0">
                        <a:solidFill>
                          <a:schemeClr val="tx1"/>
                        </a:solidFill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850" dirty="0" smtClean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검토</a:t>
                      </a:r>
                      <a:endParaRPr lang="en-US" altLang="ko-KR" sz="850" dirty="0" smtClean="0">
                        <a:solidFill>
                          <a:schemeClr val="tx1"/>
                        </a:solidFill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850" dirty="0" smtClean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사항</a:t>
                      </a:r>
                      <a:endParaRPr lang="ko-KR" altLang="en-US" sz="850" dirty="0">
                        <a:solidFill>
                          <a:schemeClr val="tx1"/>
                        </a:solidFill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 smtClean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-</a:t>
                      </a:r>
                      <a:r>
                        <a:rPr lang="en-US" altLang="ko-KR" sz="800" baseline="0" dirty="0" smtClean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 </a:t>
                      </a:r>
                      <a:r>
                        <a:rPr lang="ko-KR" altLang="en-US" sz="800" baseline="0" dirty="0" smtClean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소전 상승에 따른 효율 상승 안      </a:t>
                      </a:r>
                      <a:endParaRPr lang="en-US" altLang="ko-KR" sz="800" baseline="0" dirty="0" smtClean="0">
                        <a:solidFill>
                          <a:schemeClr val="tx1"/>
                        </a:solidFill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  <a:p>
                      <a:pPr algn="l" latinLnBrk="1"/>
                      <a:r>
                        <a:rPr lang="en-US" altLang="ko-KR" sz="800" baseline="0" dirty="0" smtClean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  </a:t>
                      </a:r>
                      <a:r>
                        <a:rPr lang="ko-KR" altLang="en-US" sz="800" baseline="0" dirty="0" smtClean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도출</a:t>
                      </a:r>
                      <a:endParaRPr lang="en-US" altLang="ko-KR" sz="800" baseline="0" dirty="0" smtClean="0">
                        <a:solidFill>
                          <a:schemeClr val="tx1"/>
                        </a:solidFill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  <a:p>
                      <a:pPr algn="l" latinLnBrk="1"/>
                      <a:r>
                        <a:rPr lang="en-US" altLang="ko-KR" sz="800" baseline="0" dirty="0" smtClean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- </a:t>
                      </a:r>
                      <a:r>
                        <a:rPr lang="ko-KR" altLang="en-US" sz="800" baseline="0" dirty="0" smtClean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드라이브 용량 확대</a:t>
                      </a:r>
                      <a:endParaRPr lang="en-US" altLang="ko-KR" sz="800" baseline="0" dirty="0" smtClean="0">
                        <a:solidFill>
                          <a:schemeClr val="tx1"/>
                        </a:solidFill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800" baseline="0" dirty="0" smtClean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- </a:t>
                      </a:r>
                      <a:r>
                        <a:rPr lang="ko-KR" altLang="en-US" sz="800" baseline="0" smtClean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수증기 </a:t>
                      </a:r>
                      <a:r>
                        <a:rPr lang="ko-KR" altLang="en-US" sz="800" baseline="0" dirty="0" smtClean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외부 배출</a:t>
                      </a:r>
                      <a:endParaRPr lang="en-US" altLang="ko-KR" sz="800" baseline="0" dirty="0" smtClean="0">
                        <a:solidFill>
                          <a:schemeClr val="tx1"/>
                        </a:solidFill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800" dirty="0" smtClean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- </a:t>
                      </a:r>
                      <a:r>
                        <a:rPr lang="ko-KR" altLang="en-US" sz="800" baseline="0" smtClean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스팀모듈과 실내기간 통신연결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 smtClean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- </a:t>
                      </a:r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물통 용량 </a:t>
                      </a:r>
                      <a:endParaRPr lang="en-US" altLang="ko-KR" sz="800" dirty="0" smtClean="0">
                        <a:solidFill>
                          <a:schemeClr val="tx1"/>
                        </a:solidFill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  <a:p>
                      <a:pPr algn="l" latinLnBrk="1"/>
                      <a:r>
                        <a:rPr lang="en-US" altLang="ko-KR" sz="800" dirty="0" smtClean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  (</a:t>
                      </a:r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시간당 </a:t>
                      </a:r>
                      <a:r>
                        <a:rPr lang="en-US" altLang="ko-KR" sz="800" dirty="0" smtClean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1.5L</a:t>
                      </a:r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→</a:t>
                      </a:r>
                      <a:r>
                        <a:rPr lang="en-US" altLang="ko-KR" sz="800" dirty="0" smtClean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4 </a:t>
                      </a:r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시간후 물 비움</a:t>
                      </a:r>
                      <a:r>
                        <a:rPr lang="en-US" altLang="ko-KR" sz="800" dirty="0" smtClean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)</a:t>
                      </a:r>
                    </a:p>
                    <a:p>
                      <a:pPr algn="l" latinLnBrk="1"/>
                      <a:r>
                        <a:rPr lang="en-US" altLang="ko-KR" sz="800" dirty="0" smtClean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- </a:t>
                      </a:r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물 넘침 방지 로직 및 센서추가</a:t>
                      </a:r>
                      <a:endParaRPr lang="en-US" altLang="ko-KR" sz="800" dirty="0" smtClean="0">
                        <a:solidFill>
                          <a:schemeClr val="tx1"/>
                        </a:solidFill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  <a:p>
                      <a:pPr algn="l" latinLnBrk="1"/>
                      <a:r>
                        <a:rPr lang="en-US" altLang="ko-KR" sz="800" baseline="0" dirty="0" smtClean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  ex)</a:t>
                      </a:r>
                      <a:r>
                        <a:rPr lang="ko-KR" altLang="en-US" sz="800" baseline="0" dirty="0" smtClean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실내기 디스플레이에서 </a:t>
                      </a:r>
                      <a:endParaRPr lang="en-US" altLang="ko-KR" sz="800" baseline="0" dirty="0" smtClean="0">
                        <a:solidFill>
                          <a:schemeClr val="tx1"/>
                        </a:solidFill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  <a:p>
                      <a:pPr algn="l" latinLnBrk="1"/>
                      <a:r>
                        <a:rPr lang="en-US" altLang="ko-KR" sz="800" baseline="0" dirty="0" smtClean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       </a:t>
                      </a:r>
                      <a:r>
                        <a:rPr lang="ko-KR" altLang="en-US" sz="800" baseline="0" dirty="0" smtClean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물 비움 알림 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aseline="0" dirty="0" smtClean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- </a:t>
                      </a:r>
                      <a:r>
                        <a:rPr lang="ko-KR" altLang="en-US" sz="800" baseline="0" smtClean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드레인</a:t>
                      </a:r>
                      <a:r>
                        <a:rPr lang="ko-KR" altLang="en-US" sz="800" baseline="0" dirty="0" smtClean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 동파 방지 </a:t>
                      </a:r>
                      <a:r>
                        <a:rPr lang="ko-KR" altLang="en-US" sz="800" baseline="0" smtClean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단열재 검토</a:t>
                      </a:r>
                      <a:endParaRPr lang="en-US" altLang="ko-KR" sz="800" baseline="0" dirty="0" smtClean="0">
                        <a:solidFill>
                          <a:schemeClr val="tx1"/>
                        </a:solidFill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  <a:p>
                      <a:pPr algn="l" latinLnBrk="1"/>
                      <a:endParaRPr lang="ko-KR" altLang="en-US" sz="800" dirty="0">
                        <a:solidFill>
                          <a:schemeClr val="tx1"/>
                        </a:solidFill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800" dirty="0" smtClean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- </a:t>
                      </a:r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베란다 확장공사 된 경우에는</a:t>
                      </a:r>
                      <a:endParaRPr lang="en-US" altLang="ko-KR" sz="800" dirty="0" smtClean="0">
                        <a:solidFill>
                          <a:schemeClr val="tx1"/>
                        </a:solidFill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800" dirty="0" smtClean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  </a:t>
                      </a:r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타공</a:t>
                      </a:r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 작업 확인 필요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 smtClean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-</a:t>
                      </a:r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전기공사 진행 시 별도 전기공사</a:t>
                      </a:r>
                      <a:endParaRPr lang="en-US" altLang="ko-KR" sz="800" dirty="0" smtClean="0">
                        <a:solidFill>
                          <a:schemeClr val="tx1"/>
                        </a:solidFill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  <a:p>
                      <a:pPr algn="l" latinLnBrk="1"/>
                      <a:r>
                        <a:rPr lang="en-US" altLang="ko-KR" sz="800" dirty="0" smtClean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 </a:t>
                      </a:r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업체 조인해서 진행 필요 </a:t>
                      </a:r>
                      <a:endParaRPr lang="en-US" altLang="ko-KR" sz="800" dirty="0" smtClean="0">
                        <a:solidFill>
                          <a:schemeClr val="tx1"/>
                        </a:solidFill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  <a:p>
                      <a:pPr algn="l" latinLnBrk="1"/>
                      <a:r>
                        <a:rPr lang="en-US" altLang="ko-KR" sz="800" baseline="0" dirty="0" smtClean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 (</a:t>
                      </a:r>
                      <a:r>
                        <a:rPr lang="ko-KR" altLang="en-US" sz="800" baseline="0" dirty="0" smtClean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마감 처리 및 안전</a:t>
                      </a:r>
                      <a:r>
                        <a:rPr lang="en-US" altLang="ko-KR" sz="800" baseline="0" dirty="0" smtClean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)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aseline="0" dirty="0" smtClean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- </a:t>
                      </a:r>
                      <a:r>
                        <a:rPr lang="ko-KR" altLang="en-US" sz="800" baseline="0" dirty="0" smtClean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갤러리 폭 </a:t>
                      </a:r>
                      <a:r>
                        <a:rPr lang="en-US" altLang="ko-KR" sz="800" baseline="0" dirty="0" smtClean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1,000mm </a:t>
                      </a:r>
                      <a:r>
                        <a:rPr lang="ko-KR" altLang="en-US" sz="800" baseline="0" dirty="0" smtClean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이하</a:t>
                      </a:r>
                      <a:endParaRPr lang="en-US" altLang="ko-KR" sz="800" baseline="0" dirty="0" smtClean="0">
                        <a:solidFill>
                          <a:schemeClr val="tx1"/>
                        </a:solidFill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  <a:p>
                      <a:pPr algn="l" latinLnBrk="1"/>
                      <a:r>
                        <a:rPr lang="en-US" altLang="ko-KR" sz="800" baseline="0" dirty="0" smtClean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  </a:t>
                      </a:r>
                      <a:r>
                        <a:rPr lang="ko-KR" altLang="en-US" sz="800" baseline="0" dirty="0" smtClean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인 경우 설치 불가</a:t>
                      </a:r>
                      <a:endParaRPr lang="en-US" altLang="ko-KR" sz="800" baseline="0" dirty="0" smtClean="0">
                        <a:solidFill>
                          <a:schemeClr val="tx1"/>
                        </a:solidFill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70814" y="65011"/>
            <a:ext cx="3332964" cy="461665"/>
          </a:xfrm>
          <a:prstGeom prst="rect">
            <a:avLst/>
          </a:prstGeom>
          <a:noFill/>
        </p:spPr>
        <p:txBody>
          <a:bodyPr wrap="none" rtlCol="0" anchor="t" anchorCtr="0">
            <a:spAutoFit/>
          </a:bodyPr>
          <a:lstStyle/>
          <a:p>
            <a:pPr latinLnBrk="0">
              <a:lnSpc>
                <a:spcPct val="120000"/>
              </a:lnSpc>
              <a:buNone/>
              <a:tabLst>
                <a:tab pos="3767138" algn="l"/>
              </a:tabLst>
            </a:pPr>
            <a:r>
              <a:rPr lang="ko-KR" altLang="en-US" sz="2000" b="1" dirty="0" smtClean="0">
                <a:latin typeface="Arial Narrow" pitchFamily="34" charset="0"/>
                <a:ea typeface="LG스마트체 Regular" pitchFamily="50" charset="-127"/>
              </a:rPr>
              <a:t>시그니처 난방 모델 설치성 개선</a:t>
            </a:r>
            <a:endParaRPr lang="en-US" altLang="ko-KR" sz="2000" b="1" dirty="0">
              <a:latin typeface="Arial Narrow" pitchFamily="34" charset="0"/>
              <a:ea typeface="LG스마트체 Regular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189589" y="103797"/>
            <a:ext cx="160172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100" dirty="0" smtClean="0">
                <a:latin typeface="Arial Narrow" panose="020B0606020202030204" pitchFamily="34" charset="0"/>
                <a:ea typeface="LG스마트체2.0 Regular" panose="020B0600000101010101" pitchFamily="50" charset="-127"/>
              </a:rPr>
              <a:t>RAC LG SIGNATURE Task</a:t>
            </a:r>
          </a:p>
          <a:p>
            <a:pPr algn="r"/>
            <a:r>
              <a:rPr lang="en-US" altLang="ko-KR" sz="1100" dirty="0" smtClean="0">
                <a:latin typeface="Arial Narrow" panose="020B0606020202030204" pitchFamily="34" charset="0"/>
                <a:ea typeface="LG스마트체2.0 Regular" panose="020B0600000101010101" pitchFamily="50" charset="-127"/>
              </a:rPr>
              <a:t>2019.11.7</a:t>
            </a:r>
            <a:endParaRPr lang="ko-KR" altLang="en-US" sz="1100" dirty="0" err="1" smtClean="0">
              <a:latin typeface="Arial Narrow" panose="020B0606020202030204" pitchFamily="34" charset="0"/>
              <a:ea typeface="LG스마트체2.0 Regular" panose="020B0600000101010101" pitchFamily="50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70814" y="620688"/>
            <a:ext cx="8554594" cy="313612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pPr latinLnBrk="0">
              <a:lnSpc>
                <a:spcPct val="120000"/>
              </a:lnSpc>
              <a:buNone/>
              <a:tabLst>
                <a:tab pos="3767138" algn="l"/>
              </a:tabLst>
            </a:pPr>
            <a:r>
              <a:rPr lang="ko-KR" altLang="en-US" sz="1300" b="1" dirty="0" smtClean="0">
                <a:latin typeface="Arial Narrow" pitchFamily="34" charset="0"/>
                <a:ea typeface="LG스마트체 Regular" pitchFamily="50" charset="-127"/>
              </a:rPr>
              <a:t>사전방문 점검 시 </a:t>
            </a:r>
            <a:r>
              <a:rPr lang="en-US" altLang="ko-KR" sz="1300" b="1" dirty="0" smtClean="0">
                <a:latin typeface="Arial Narrow" pitchFamily="34" charset="0"/>
                <a:ea typeface="LG스마트체 Regular" pitchFamily="50" charset="-127"/>
              </a:rPr>
              <a:t>42</a:t>
            </a:r>
            <a:r>
              <a:rPr lang="ko-KR" altLang="en-US" sz="1300" b="1" dirty="0">
                <a:latin typeface="Arial Narrow" pitchFamily="34" charset="0"/>
                <a:ea typeface="LG스마트체 Regular" pitchFamily="50" charset="-127"/>
              </a:rPr>
              <a:t> 곳</a:t>
            </a:r>
            <a:r>
              <a:rPr lang="ko-KR" altLang="en-US" sz="1300" b="1" dirty="0" smtClean="0">
                <a:latin typeface="Arial Narrow" pitchFamily="34" charset="0"/>
                <a:ea typeface="LG스마트체 Regular" pitchFamily="50" charset="-127"/>
              </a:rPr>
              <a:t> 설치 불가 환경으로 주문 취소 발생 </a:t>
            </a:r>
            <a:r>
              <a:rPr lang="en-US" altLang="ko-KR" sz="1300" b="1" dirty="0" smtClean="0">
                <a:latin typeface="Arial Narrow" pitchFamily="34" charset="0"/>
                <a:ea typeface="LG스마트체 Regular" pitchFamily="50" charset="-127"/>
              </a:rPr>
              <a:t>(</a:t>
            </a:r>
            <a:r>
              <a:rPr lang="ko-KR" altLang="en-US" sz="1300" b="1" dirty="0" smtClean="0">
                <a:latin typeface="Arial Narrow" pitchFamily="34" charset="0"/>
                <a:ea typeface="LG스마트체 Regular" pitchFamily="50" charset="-127"/>
              </a:rPr>
              <a:t>특히 제상수 및 단열재 이슈 </a:t>
            </a:r>
            <a:r>
              <a:rPr lang="en-US" altLang="ko-KR" sz="1300" b="1" dirty="0" smtClean="0">
                <a:latin typeface="Arial Narrow" pitchFamily="34" charset="0"/>
                <a:ea typeface="LG스마트체 Regular" pitchFamily="50" charset="-127"/>
              </a:rPr>
              <a:t>: 83%)</a:t>
            </a:r>
          </a:p>
        </p:txBody>
      </p:sp>
      <p:graphicFrame>
        <p:nvGraphicFramePr>
          <p:cNvPr id="55" name="표 54"/>
          <p:cNvGraphicFramePr>
            <a:graphicFrameLocks noGrp="1"/>
          </p:cNvGraphicFramePr>
          <p:nvPr>
            <p:extLst/>
          </p:nvPr>
        </p:nvGraphicFramePr>
        <p:xfrm>
          <a:off x="6393160" y="730796"/>
          <a:ext cx="2136806" cy="622890"/>
        </p:xfrm>
        <a:graphic>
          <a:graphicData uri="http://schemas.openxmlformats.org/drawingml/2006/table">
            <a:tbl>
              <a:tblPr/>
              <a:tblGrid>
                <a:gridCol w="352425"/>
                <a:gridCol w="314325"/>
                <a:gridCol w="404823"/>
                <a:gridCol w="404823"/>
                <a:gridCol w="404823"/>
                <a:gridCol w="255587"/>
              </a:tblGrid>
              <a:tr h="113229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구분</a:t>
                      </a:r>
                      <a:endParaRPr lang="ko-KR" alt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난방 설치 불가 사유</a:t>
                      </a:r>
                      <a:endParaRPr lang="ko-KR" alt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1322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제상수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단열재</a:t>
                      </a:r>
                      <a:endParaRPr lang="ko-KR" alt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전기공사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설치공간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합계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총합계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24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11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42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비중</a:t>
                      </a:r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(%)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57%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26%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12%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5%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100%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58" name="타원 57"/>
          <p:cNvSpPr/>
          <p:nvPr/>
        </p:nvSpPr>
        <p:spPr>
          <a:xfrm>
            <a:off x="6784397" y="1163693"/>
            <a:ext cx="288032" cy="178031"/>
          </a:xfrm>
          <a:prstGeom prst="ellipse">
            <a:avLst/>
          </a:prstGeom>
          <a:noFill/>
          <a:ln w="95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</a:endParaRPr>
          </a:p>
        </p:txBody>
      </p:sp>
      <p:sp>
        <p:nvSpPr>
          <p:cNvPr id="61" name="타원 60"/>
          <p:cNvSpPr/>
          <p:nvPr/>
        </p:nvSpPr>
        <p:spPr>
          <a:xfrm>
            <a:off x="7113240" y="1162844"/>
            <a:ext cx="288032" cy="178031"/>
          </a:xfrm>
          <a:prstGeom prst="ellipse">
            <a:avLst/>
          </a:prstGeom>
          <a:noFill/>
          <a:ln w="95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56456" y="1052736"/>
            <a:ext cx="2170787" cy="332399"/>
          </a:xfrm>
          <a:prstGeom prst="rect">
            <a:avLst/>
          </a:prstGeom>
          <a:noFill/>
        </p:spPr>
        <p:txBody>
          <a:bodyPr wrap="none" rtlCol="0" anchor="t" anchorCtr="0">
            <a:spAutoFit/>
          </a:bodyPr>
          <a:lstStyle/>
          <a:p>
            <a:pPr latinLnBrk="0">
              <a:lnSpc>
                <a:spcPct val="120000"/>
              </a:lnSpc>
              <a:buNone/>
              <a:tabLst>
                <a:tab pos="3767138" algn="l"/>
              </a:tabLst>
            </a:pPr>
            <a:r>
              <a:rPr lang="ko-KR" altLang="en-US" sz="1300" b="1" dirty="0" smtClean="0">
                <a:latin typeface="Arial Narrow" pitchFamily="34" charset="0"/>
                <a:ea typeface="LG스마트체 Regular" pitchFamily="50" charset="-127"/>
              </a:rPr>
              <a:t>■ 설치 불가 사유 및 개선 방향</a:t>
            </a:r>
            <a:endParaRPr lang="en-US" altLang="ko-KR" sz="1300" b="1" dirty="0" smtClean="0">
              <a:latin typeface="Arial Narrow" pitchFamily="34" charset="0"/>
              <a:ea typeface="LG스마트체 Regular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521632" y="946820"/>
            <a:ext cx="968535" cy="424732"/>
          </a:xfrm>
          <a:prstGeom prst="rect">
            <a:avLst/>
          </a:prstGeom>
          <a:noFill/>
        </p:spPr>
        <p:txBody>
          <a:bodyPr wrap="none" rtlCol="0" anchor="t" anchorCtr="0">
            <a:spAutoFit/>
          </a:bodyPr>
          <a:lstStyle/>
          <a:p>
            <a:pPr latinLnBrk="0">
              <a:lnSpc>
                <a:spcPct val="120000"/>
              </a:lnSpc>
              <a:tabLst>
                <a:tab pos="3767138" algn="l"/>
              </a:tabLst>
            </a:pPr>
            <a:r>
              <a:rPr lang="en-US" altLang="ko-KR" sz="900" dirty="0" smtClean="0">
                <a:solidFill>
                  <a:srgbClr val="008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* </a:t>
            </a:r>
            <a:r>
              <a:rPr lang="ko-KR" altLang="en-US" sz="900" dirty="0" smtClean="0">
                <a:solidFill>
                  <a:srgbClr val="008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설치완료 </a:t>
            </a:r>
            <a:r>
              <a:rPr lang="en-US" altLang="ko-KR" sz="900" dirty="0" smtClean="0">
                <a:solidFill>
                  <a:srgbClr val="008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: 32</a:t>
            </a:r>
            <a:r>
              <a:rPr lang="ko-KR" altLang="en-US" sz="900" dirty="0" smtClean="0">
                <a:solidFill>
                  <a:srgbClr val="008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곳 </a:t>
            </a:r>
            <a:endParaRPr lang="en-US" altLang="ko-KR" sz="900" dirty="0" smtClean="0">
              <a:solidFill>
                <a:srgbClr val="008000"/>
              </a:solidFill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  <a:p>
            <a:pPr latinLnBrk="0">
              <a:lnSpc>
                <a:spcPct val="120000"/>
              </a:lnSpc>
              <a:tabLst>
                <a:tab pos="3767138" algn="l"/>
              </a:tabLst>
            </a:pPr>
            <a:r>
              <a:rPr lang="en-US" altLang="ko-KR" sz="900" dirty="0" smtClean="0">
                <a:solidFill>
                  <a:srgbClr val="008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   (11/2</a:t>
            </a:r>
            <a:r>
              <a:rPr lang="ko-KR" altLang="en-US" sz="900" dirty="0" smtClean="0">
                <a:solidFill>
                  <a:srgbClr val="008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일 기준</a:t>
            </a:r>
            <a:r>
              <a:rPr lang="en-US" altLang="ko-KR" sz="900" dirty="0" smtClean="0">
                <a:solidFill>
                  <a:srgbClr val="008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)</a:t>
            </a:r>
            <a:r>
              <a:rPr lang="ko-KR" altLang="en-US" sz="900" dirty="0" smtClean="0">
                <a:solidFill>
                  <a:srgbClr val="008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 </a:t>
            </a:r>
            <a:endParaRPr lang="en-US" altLang="ko-KR" sz="900" dirty="0" smtClean="0">
              <a:solidFill>
                <a:srgbClr val="008000"/>
              </a:solidFill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/>
          <a:srcRect r="9876"/>
          <a:stretch/>
        </p:blipFill>
        <p:spPr>
          <a:xfrm>
            <a:off x="821135" y="1956916"/>
            <a:ext cx="1177963" cy="810431"/>
          </a:xfrm>
          <a:prstGeom prst="rect">
            <a:avLst/>
          </a:prstGeom>
        </p:spPr>
      </p:pic>
      <p:pic>
        <p:nvPicPr>
          <p:cNvPr id="25" name="Picture 2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8630" y="1969617"/>
            <a:ext cx="715147" cy="80241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  <a:extLst/>
        </p:spPr>
      </p:pic>
      <p:pic>
        <p:nvPicPr>
          <p:cNvPr id="67" name="Picture 17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910" b="13223"/>
          <a:stretch/>
        </p:blipFill>
        <p:spPr bwMode="auto">
          <a:xfrm>
            <a:off x="2446987" y="1956918"/>
            <a:ext cx="857850" cy="7872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7" name="그림 76"/>
          <p:cNvPicPr>
            <a:picLocks noChangeAspect="1"/>
          </p:cNvPicPr>
          <p:nvPr/>
        </p:nvPicPr>
        <p:blipFill rotWithShape="1">
          <a:blip r:embed="rId5"/>
          <a:srcRect l="13162" t="13887" r="1949"/>
          <a:stretch/>
        </p:blipFill>
        <p:spPr>
          <a:xfrm>
            <a:off x="3160821" y="2881496"/>
            <a:ext cx="469864" cy="350411"/>
          </a:xfrm>
          <a:prstGeom prst="rect">
            <a:avLst/>
          </a:prstGeom>
        </p:spPr>
      </p:pic>
      <p:pic>
        <p:nvPicPr>
          <p:cNvPr id="121" name="그림 1" descr="image00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423" y="3639538"/>
            <a:ext cx="932276" cy="4246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5" name="직사각형 124"/>
          <p:cNvSpPr/>
          <p:nvPr/>
        </p:nvSpPr>
        <p:spPr>
          <a:xfrm>
            <a:off x="1146405" y="5686180"/>
            <a:ext cx="1021854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800" dirty="0" smtClean="0">
                <a:solidFill>
                  <a:srgbClr val="008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 </a:t>
            </a:r>
          </a:p>
        </p:txBody>
      </p:sp>
      <p:pic>
        <p:nvPicPr>
          <p:cNvPr id="110" name="Picture 7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2044" y="1973264"/>
            <a:ext cx="769017" cy="7788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9" name="직사각형 188"/>
          <p:cNvSpPr/>
          <p:nvPr/>
        </p:nvSpPr>
        <p:spPr>
          <a:xfrm>
            <a:off x="3639729" y="3985027"/>
            <a:ext cx="1609324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800" dirty="0" smtClean="0">
                <a:solidFill>
                  <a:srgbClr val="008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 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1856" y="4656088"/>
            <a:ext cx="845472" cy="906283"/>
          </a:xfrm>
          <a:prstGeom prst="rect">
            <a:avLst/>
          </a:prstGeom>
        </p:spPr>
      </p:pic>
      <p:sp>
        <p:nvSpPr>
          <p:cNvPr id="7" name="타원 6"/>
          <p:cNvSpPr/>
          <p:nvPr/>
        </p:nvSpPr>
        <p:spPr>
          <a:xfrm>
            <a:off x="1478672" y="5312410"/>
            <a:ext cx="45719" cy="45719"/>
          </a:xfrm>
          <a:prstGeom prst="ellipse">
            <a:avLst/>
          </a:prstGeom>
          <a:solidFill>
            <a:srgbClr val="C00000"/>
          </a:solidFill>
          <a:ln w="63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</a:endParaRPr>
          </a:p>
        </p:txBody>
      </p:sp>
      <p:cxnSp>
        <p:nvCxnSpPr>
          <p:cNvPr id="95" name="직선 연결선 94"/>
          <p:cNvCxnSpPr/>
          <p:nvPr/>
        </p:nvCxnSpPr>
        <p:spPr>
          <a:xfrm>
            <a:off x="1524391" y="5341619"/>
            <a:ext cx="316622" cy="0"/>
          </a:xfrm>
          <a:prstGeom prst="line">
            <a:avLst/>
          </a:prstGeom>
          <a:ln w="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직사각형 99"/>
          <p:cNvSpPr/>
          <p:nvPr/>
        </p:nvSpPr>
        <p:spPr>
          <a:xfrm>
            <a:off x="1784217" y="5253676"/>
            <a:ext cx="35229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700" dirty="0" smtClean="0">
                <a:solidFill>
                  <a:srgbClr val="008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물통</a:t>
            </a:r>
            <a:endParaRPr lang="en-US" altLang="ko-KR" sz="700" dirty="0" smtClean="0">
              <a:solidFill>
                <a:srgbClr val="008000"/>
              </a:solidFill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  <a:p>
            <a:r>
              <a:rPr lang="en-US" altLang="ko-KR" sz="700" dirty="0" smtClean="0">
                <a:solidFill>
                  <a:srgbClr val="008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(6L)</a:t>
            </a:r>
          </a:p>
        </p:txBody>
      </p:sp>
      <p:sp>
        <p:nvSpPr>
          <p:cNvPr id="101" name="타원 100"/>
          <p:cNvSpPr/>
          <p:nvPr/>
        </p:nvSpPr>
        <p:spPr>
          <a:xfrm>
            <a:off x="1393805" y="5203459"/>
            <a:ext cx="45719" cy="45719"/>
          </a:xfrm>
          <a:prstGeom prst="ellipse">
            <a:avLst/>
          </a:prstGeom>
          <a:solidFill>
            <a:srgbClr val="C00000"/>
          </a:solidFill>
          <a:ln w="63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</a:endParaRPr>
          </a:p>
        </p:txBody>
      </p:sp>
      <p:cxnSp>
        <p:nvCxnSpPr>
          <p:cNvPr id="102" name="직선 연결선 101"/>
          <p:cNvCxnSpPr/>
          <p:nvPr/>
        </p:nvCxnSpPr>
        <p:spPr>
          <a:xfrm>
            <a:off x="1439524" y="5232668"/>
            <a:ext cx="414189" cy="0"/>
          </a:xfrm>
          <a:prstGeom prst="line">
            <a:avLst/>
          </a:prstGeom>
          <a:ln w="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직사각형 102"/>
          <p:cNvSpPr/>
          <p:nvPr/>
        </p:nvSpPr>
        <p:spPr>
          <a:xfrm>
            <a:off x="1784216" y="5120326"/>
            <a:ext cx="516095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700" dirty="0" smtClean="0">
                <a:solidFill>
                  <a:srgbClr val="008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배수관</a:t>
            </a:r>
            <a:endParaRPr lang="en-US" altLang="ko-KR" sz="700" dirty="0" smtClean="0">
              <a:solidFill>
                <a:srgbClr val="008000"/>
              </a:solidFill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cxnSp>
        <p:nvCxnSpPr>
          <p:cNvPr id="105" name="직선 연결선 104"/>
          <p:cNvCxnSpPr/>
          <p:nvPr/>
        </p:nvCxnSpPr>
        <p:spPr>
          <a:xfrm flipH="1">
            <a:off x="920263" y="5275056"/>
            <a:ext cx="292230" cy="0"/>
          </a:xfrm>
          <a:prstGeom prst="line">
            <a:avLst/>
          </a:prstGeom>
          <a:ln w="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직사각형 106"/>
          <p:cNvSpPr/>
          <p:nvPr/>
        </p:nvSpPr>
        <p:spPr>
          <a:xfrm>
            <a:off x="571205" y="5155447"/>
            <a:ext cx="516095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700" dirty="0" smtClean="0">
                <a:solidFill>
                  <a:srgbClr val="008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증발관</a:t>
            </a:r>
            <a:endParaRPr lang="en-US" altLang="ko-KR" sz="700" dirty="0" smtClean="0">
              <a:solidFill>
                <a:srgbClr val="008000"/>
              </a:solidFill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cxnSp>
        <p:nvCxnSpPr>
          <p:cNvPr id="116" name="직선 연결선 115"/>
          <p:cNvCxnSpPr/>
          <p:nvPr/>
        </p:nvCxnSpPr>
        <p:spPr>
          <a:xfrm flipH="1">
            <a:off x="983763" y="5405677"/>
            <a:ext cx="254794" cy="0"/>
          </a:xfrm>
          <a:prstGeom prst="line">
            <a:avLst/>
          </a:prstGeom>
          <a:ln w="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직사각형 119"/>
          <p:cNvSpPr/>
          <p:nvPr/>
        </p:nvSpPr>
        <p:spPr>
          <a:xfrm>
            <a:off x="571205" y="5298489"/>
            <a:ext cx="516095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700" dirty="0" smtClean="0">
                <a:solidFill>
                  <a:srgbClr val="008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히터모듈</a:t>
            </a:r>
            <a:endParaRPr lang="en-US" altLang="ko-KR" sz="700" dirty="0" smtClean="0">
              <a:solidFill>
                <a:srgbClr val="008000"/>
              </a:solidFill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sp>
        <p:nvSpPr>
          <p:cNvPr id="104" name="타원 103"/>
          <p:cNvSpPr/>
          <p:nvPr/>
        </p:nvSpPr>
        <p:spPr>
          <a:xfrm>
            <a:off x="1179473" y="5252197"/>
            <a:ext cx="45719" cy="45719"/>
          </a:xfrm>
          <a:prstGeom prst="ellipse">
            <a:avLst/>
          </a:prstGeom>
          <a:solidFill>
            <a:srgbClr val="C00000"/>
          </a:solidFill>
          <a:ln w="63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</a:endParaRPr>
          </a:p>
        </p:txBody>
      </p:sp>
      <p:sp>
        <p:nvSpPr>
          <p:cNvPr id="114" name="타원 113"/>
          <p:cNvSpPr/>
          <p:nvPr/>
        </p:nvSpPr>
        <p:spPr>
          <a:xfrm>
            <a:off x="1204876" y="5381230"/>
            <a:ext cx="45719" cy="45719"/>
          </a:xfrm>
          <a:prstGeom prst="ellipse">
            <a:avLst/>
          </a:prstGeom>
          <a:solidFill>
            <a:srgbClr val="C00000"/>
          </a:solidFill>
          <a:ln w="63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</a:endParaRPr>
          </a:p>
        </p:txBody>
      </p:sp>
      <p:cxnSp>
        <p:nvCxnSpPr>
          <p:cNvPr id="122" name="직선 연결선 121"/>
          <p:cNvCxnSpPr/>
          <p:nvPr/>
        </p:nvCxnSpPr>
        <p:spPr>
          <a:xfrm flipH="1">
            <a:off x="983763" y="5519977"/>
            <a:ext cx="38100" cy="0"/>
          </a:xfrm>
          <a:prstGeom prst="line">
            <a:avLst/>
          </a:prstGeom>
          <a:ln w="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직사각형 122"/>
          <p:cNvSpPr/>
          <p:nvPr/>
        </p:nvSpPr>
        <p:spPr>
          <a:xfrm>
            <a:off x="571205" y="5412789"/>
            <a:ext cx="516095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700" dirty="0" smtClean="0">
                <a:solidFill>
                  <a:srgbClr val="008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앵글</a:t>
            </a:r>
            <a:endParaRPr lang="en-US" altLang="ko-KR" sz="700" dirty="0" smtClean="0">
              <a:solidFill>
                <a:srgbClr val="008000"/>
              </a:solidFill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sp>
        <p:nvSpPr>
          <p:cNvPr id="124" name="타원 123"/>
          <p:cNvSpPr/>
          <p:nvPr/>
        </p:nvSpPr>
        <p:spPr>
          <a:xfrm>
            <a:off x="981053" y="5495530"/>
            <a:ext cx="45719" cy="45719"/>
          </a:xfrm>
          <a:prstGeom prst="ellipse">
            <a:avLst/>
          </a:prstGeom>
          <a:solidFill>
            <a:srgbClr val="C00000"/>
          </a:solidFill>
          <a:ln w="63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</a:endParaRPr>
          </a:p>
        </p:txBody>
      </p:sp>
      <p:cxnSp>
        <p:nvCxnSpPr>
          <p:cNvPr id="126" name="직선 연결선 125"/>
          <p:cNvCxnSpPr/>
          <p:nvPr/>
        </p:nvCxnSpPr>
        <p:spPr>
          <a:xfrm flipH="1">
            <a:off x="812313" y="5517596"/>
            <a:ext cx="192881" cy="0"/>
          </a:xfrm>
          <a:prstGeom prst="line">
            <a:avLst/>
          </a:prstGeom>
          <a:ln w="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그림 2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40741" y="4641243"/>
            <a:ext cx="809784" cy="895728"/>
          </a:xfrm>
          <a:prstGeom prst="rect">
            <a:avLst/>
          </a:prstGeom>
        </p:spPr>
      </p:pic>
      <p:sp>
        <p:nvSpPr>
          <p:cNvPr id="136" name="타원 135"/>
          <p:cNvSpPr/>
          <p:nvPr/>
        </p:nvSpPr>
        <p:spPr>
          <a:xfrm>
            <a:off x="2947079" y="5312410"/>
            <a:ext cx="45719" cy="45719"/>
          </a:xfrm>
          <a:prstGeom prst="ellipse">
            <a:avLst/>
          </a:prstGeom>
          <a:solidFill>
            <a:srgbClr val="C00000"/>
          </a:solidFill>
          <a:ln w="63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</a:endParaRPr>
          </a:p>
        </p:txBody>
      </p:sp>
      <p:cxnSp>
        <p:nvCxnSpPr>
          <p:cNvPr id="141" name="직선 연결선 140"/>
          <p:cNvCxnSpPr/>
          <p:nvPr/>
        </p:nvCxnSpPr>
        <p:spPr>
          <a:xfrm>
            <a:off x="2992798" y="5341619"/>
            <a:ext cx="316622" cy="0"/>
          </a:xfrm>
          <a:prstGeom prst="line">
            <a:avLst/>
          </a:prstGeom>
          <a:ln w="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직사각형 151"/>
          <p:cNvSpPr/>
          <p:nvPr/>
        </p:nvSpPr>
        <p:spPr>
          <a:xfrm>
            <a:off x="3252624" y="5253676"/>
            <a:ext cx="35229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700" dirty="0" smtClean="0">
                <a:solidFill>
                  <a:srgbClr val="008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물통</a:t>
            </a:r>
            <a:endParaRPr lang="en-US" altLang="ko-KR" sz="700" dirty="0" smtClean="0">
              <a:solidFill>
                <a:srgbClr val="008000"/>
              </a:solidFill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  <a:p>
            <a:r>
              <a:rPr lang="en-US" altLang="ko-KR" sz="700" dirty="0" smtClean="0">
                <a:solidFill>
                  <a:srgbClr val="008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(6L)</a:t>
            </a:r>
          </a:p>
        </p:txBody>
      </p:sp>
      <p:sp>
        <p:nvSpPr>
          <p:cNvPr id="155" name="타원 154"/>
          <p:cNvSpPr/>
          <p:nvPr/>
        </p:nvSpPr>
        <p:spPr>
          <a:xfrm>
            <a:off x="2862212" y="5203459"/>
            <a:ext cx="45719" cy="45719"/>
          </a:xfrm>
          <a:prstGeom prst="ellipse">
            <a:avLst/>
          </a:prstGeom>
          <a:solidFill>
            <a:srgbClr val="C00000"/>
          </a:solidFill>
          <a:ln w="63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</a:endParaRPr>
          </a:p>
        </p:txBody>
      </p:sp>
      <p:cxnSp>
        <p:nvCxnSpPr>
          <p:cNvPr id="156" name="직선 연결선 155"/>
          <p:cNvCxnSpPr/>
          <p:nvPr/>
        </p:nvCxnSpPr>
        <p:spPr>
          <a:xfrm>
            <a:off x="2907931" y="5232668"/>
            <a:ext cx="414189" cy="0"/>
          </a:xfrm>
          <a:prstGeom prst="line">
            <a:avLst/>
          </a:prstGeom>
          <a:ln w="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직사각형 156"/>
          <p:cNvSpPr/>
          <p:nvPr/>
        </p:nvSpPr>
        <p:spPr>
          <a:xfrm>
            <a:off x="3308216" y="5120326"/>
            <a:ext cx="516095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700" dirty="0" smtClean="0">
                <a:solidFill>
                  <a:srgbClr val="008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배수관</a:t>
            </a:r>
            <a:endParaRPr lang="en-US" altLang="ko-KR" sz="700" dirty="0" smtClean="0">
              <a:solidFill>
                <a:srgbClr val="008000"/>
              </a:solidFill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sp>
        <p:nvSpPr>
          <p:cNvPr id="158" name="실행 단추: 앞으로 또는 다음 157">
            <a:hlinkClick r:id="rId10" action="ppaction://hlinksldjump" highlightClick="1"/>
          </p:cNvPr>
          <p:cNvSpPr/>
          <p:nvPr/>
        </p:nvSpPr>
        <p:spPr>
          <a:xfrm>
            <a:off x="3348434" y="3453731"/>
            <a:ext cx="134624" cy="119666"/>
          </a:xfrm>
          <a:prstGeom prst="actionButtonForwardNex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</a:endParaRPr>
          </a:p>
        </p:txBody>
      </p:sp>
      <p:sp>
        <p:nvSpPr>
          <p:cNvPr id="160" name="직사각형 159"/>
          <p:cNvSpPr/>
          <p:nvPr/>
        </p:nvSpPr>
        <p:spPr>
          <a:xfrm>
            <a:off x="2800781" y="3766968"/>
            <a:ext cx="83405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800" dirty="0" smtClean="0">
                <a:solidFill>
                  <a:srgbClr val="008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- </a:t>
            </a:r>
            <a:r>
              <a:rPr lang="ko-KR" altLang="en-US" sz="800" dirty="0" smtClean="0">
                <a:solidFill>
                  <a:srgbClr val="008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용량 </a:t>
            </a:r>
            <a:r>
              <a:rPr lang="en-US" altLang="ko-KR" sz="800" dirty="0" smtClean="0">
                <a:solidFill>
                  <a:srgbClr val="008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: 6 L</a:t>
            </a:r>
          </a:p>
          <a:p>
            <a:r>
              <a:rPr lang="en-US" altLang="ko-KR" sz="800" dirty="0" smtClean="0">
                <a:solidFill>
                  <a:srgbClr val="008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- </a:t>
            </a:r>
            <a:r>
              <a:rPr lang="ko-KR" altLang="en-US" sz="800" dirty="0" smtClean="0">
                <a:solidFill>
                  <a:srgbClr val="008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사이즈 </a:t>
            </a:r>
            <a:r>
              <a:rPr lang="en-US" altLang="ko-KR" sz="800" dirty="0" smtClean="0">
                <a:solidFill>
                  <a:srgbClr val="008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:</a:t>
            </a:r>
          </a:p>
          <a:p>
            <a:r>
              <a:rPr lang="en-US" altLang="ko-KR" sz="800" dirty="0" smtClean="0">
                <a:solidFill>
                  <a:srgbClr val="008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 (250 x 250 x 150)</a:t>
            </a:r>
          </a:p>
          <a:p>
            <a:r>
              <a:rPr lang="en-US" altLang="ko-KR" sz="800" dirty="0" smtClean="0">
                <a:solidFill>
                  <a:srgbClr val="008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- A</a:t>
            </a:r>
            <a:r>
              <a:rPr lang="ko-KR" altLang="en-US" sz="800" dirty="0" smtClean="0">
                <a:solidFill>
                  <a:srgbClr val="008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안과 물통</a:t>
            </a:r>
            <a:endParaRPr lang="en-US" altLang="ko-KR" sz="800" dirty="0" smtClean="0">
              <a:solidFill>
                <a:srgbClr val="008000"/>
              </a:solidFill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  <a:p>
            <a:r>
              <a:rPr lang="ko-KR" altLang="en-US" sz="800" dirty="0" smtClean="0">
                <a:solidFill>
                  <a:srgbClr val="008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  공용 모듈</a:t>
            </a:r>
            <a:endParaRPr lang="en-US" altLang="ko-KR" sz="800" dirty="0" smtClean="0">
              <a:solidFill>
                <a:srgbClr val="008000"/>
              </a:solidFill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sp>
        <p:nvSpPr>
          <p:cNvPr id="161" name="직사각형 160"/>
          <p:cNvSpPr/>
          <p:nvPr/>
        </p:nvSpPr>
        <p:spPr>
          <a:xfrm>
            <a:off x="4779106" y="4729111"/>
            <a:ext cx="239970" cy="431946"/>
          </a:xfrm>
          <a:prstGeom prst="rect">
            <a:avLst/>
          </a:prstGeom>
          <a:noFill/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r" rtl="0" fontAlgn="base" latinLnBrk="1">
              <a:spcBef>
                <a:spcPct val="100000"/>
              </a:spcBef>
              <a:spcAft>
                <a:spcPct val="0"/>
              </a:spcAft>
              <a:buFont typeface="Wingdings" pitchFamily="2" charset="2"/>
              <a:defRPr kumimoji="1" sz="1400"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r" rtl="0" fontAlgn="base" latinLnBrk="1">
              <a:spcBef>
                <a:spcPct val="100000"/>
              </a:spcBef>
              <a:spcAft>
                <a:spcPct val="0"/>
              </a:spcAft>
              <a:buFont typeface="Wingdings" pitchFamily="2" charset="2"/>
              <a:defRPr kumimoji="1" sz="1400"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r" rtl="0" fontAlgn="base" latinLnBrk="1">
              <a:spcBef>
                <a:spcPct val="100000"/>
              </a:spcBef>
              <a:spcAft>
                <a:spcPct val="0"/>
              </a:spcAft>
              <a:buFont typeface="Wingdings" pitchFamily="2" charset="2"/>
              <a:defRPr kumimoji="1" sz="1400"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r" rtl="0" fontAlgn="base" latinLnBrk="1">
              <a:spcBef>
                <a:spcPct val="100000"/>
              </a:spcBef>
              <a:spcAft>
                <a:spcPct val="0"/>
              </a:spcAft>
              <a:buFont typeface="Wingdings" pitchFamily="2" charset="2"/>
              <a:defRPr kumimoji="1" sz="1400"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r" rtl="0" fontAlgn="base" latinLnBrk="1">
              <a:spcBef>
                <a:spcPct val="100000"/>
              </a:spcBef>
              <a:spcAft>
                <a:spcPct val="0"/>
              </a:spcAft>
              <a:buFont typeface="Wingdings" pitchFamily="2" charset="2"/>
              <a:defRPr kumimoji="1" sz="1400"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400"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400"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400"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400"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700">
              <a:solidFill>
                <a:srgbClr val="FFFFFF"/>
              </a:solidFill>
              <a:latin typeface="Arial Narrow" pitchFamily="34" charset="0"/>
              <a:ea typeface="LG스마트체 Regular" pitchFamily="50" charset="-127"/>
            </a:endParaRPr>
          </a:p>
        </p:txBody>
      </p:sp>
      <p:sp>
        <p:nvSpPr>
          <p:cNvPr id="163" name="직사각형 162"/>
          <p:cNvSpPr/>
          <p:nvPr/>
        </p:nvSpPr>
        <p:spPr>
          <a:xfrm>
            <a:off x="4755658" y="4777105"/>
            <a:ext cx="22674" cy="226743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r" rtl="0" fontAlgn="base" latinLnBrk="1">
              <a:spcBef>
                <a:spcPct val="100000"/>
              </a:spcBef>
              <a:spcAft>
                <a:spcPct val="0"/>
              </a:spcAft>
              <a:buFont typeface="Wingdings" pitchFamily="2" charset="2"/>
              <a:defRPr kumimoji="1" sz="1400"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r" rtl="0" fontAlgn="base" latinLnBrk="1">
              <a:spcBef>
                <a:spcPct val="100000"/>
              </a:spcBef>
              <a:spcAft>
                <a:spcPct val="0"/>
              </a:spcAft>
              <a:buFont typeface="Wingdings" pitchFamily="2" charset="2"/>
              <a:defRPr kumimoji="1" sz="1400"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r" rtl="0" fontAlgn="base" latinLnBrk="1">
              <a:spcBef>
                <a:spcPct val="100000"/>
              </a:spcBef>
              <a:spcAft>
                <a:spcPct val="0"/>
              </a:spcAft>
              <a:buFont typeface="Wingdings" pitchFamily="2" charset="2"/>
              <a:defRPr kumimoji="1" sz="1400"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r" rtl="0" fontAlgn="base" latinLnBrk="1">
              <a:spcBef>
                <a:spcPct val="100000"/>
              </a:spcBef>
              <a:spcAft>
                <a:spcPct val="0"/>
              </a:spcAft>
              <a:buFont typeface="Wingdings" pitchFamily="2" charset="2"/>
              <a:defRPr kumimoji="1" sz="1400"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r" rtl="0" fontAlgn="base" latinLnBrk="1">
              <a:spcBef>
                <a:spcPct val="100000"/>
              </a:spcBef>
              <a:spcAft>
                <a:spcPct val="0"/>
              </a:spcAft>
              <a:buFont typeface="Wingdings" pitchFamily="2" charset="2"/>
              <a:defRPr kumimoji="1" sz="1400"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400"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400"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400"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400"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700">
              <a:solidFill>
                <a:srgbClr val="FFFFFF"/>
              </a:solidFill>
              <a:latin typeface="Arial Narrow" pitchFamily="34" charset="0"/>
              <a:ea typeface="LG스마트체 Regular" pitchFamily="50" charset="-127"/>
            </a:endParaRPr>
          </a:p>
        </p:txBody>
      </p:sp>
      <p:sp>
        <p:nvSpPr>
          <p:cNvPr id="165" name="TextBox 78"/>
          <p:cNvSpPr txBox="1"/>
          <p:nvPr/>
        </p:nvSpPr>
        <p:spPr>
          <a:xfrm>
            <a:off x="4437085" y="4931768"/>
            <a:ext cx="3449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r" rtl="0" fontAlgn="base" latinLnBrk="1">
              <a:spcBef>
                <a:spcPct val="100000"/>
              </a:spcBef>
              <a:spcAft>
                <a:spcPct val="0"/>
              </a:spcAft>
              <a:buFont typeface="Wingdings" pitchFamily="2" charset="2"/>
              <a:defRPr kumimoji="1" sz="1400" b="1" kern="1200">
                <a:solidFill>
                  <a:schemeClr val="tx1"/>
                </a:solidFill>
                <a:latin typeface="Arial" pitchFamily="34" charset="0"/>
                <a:ea typeface="돋움" pitchFamily="50" charset="-127"/>
                <a:cs typeface="+mn-cs"/>
              </a:defRPr>
            </a:lvl1pPr>
            <a:lvl2pPr marL="457200" algn="r" rtl="0" fontAlgn="base" latinLnBrk="1">
              <a:spcBef>
                <a:spcPct val="100000"/>
              </a:spcBef>
              <a:spcAft>
                <a:spcPct val="0"/>
              </a:spcAft>
              <a:buFont typeface="Wingdings" pitchFamily="2" charset="2"/>
              <a:defRPr kumimoji="1" sz="1400" b="1" kern="1200">
                <a:solidFill>
                  <a:schemeClr val="tx1"/>
                </a:solidFill>
                <a:latin typeface="Arial" pitchFamily="34" charset="0"/>
                <a:ea typeface="돋움" pitchFamily="50" charset="-127"/>
                <a:cs typeface="+mn-cs"/>
              </a:defRPr>
            </a:lvl2pPr>
            <a:lvl3pPr marL="914400" algn="r" rtl="0" fontAlgn="base" latinLnBrk="1">
              <a:spcBef>
                <a:spcPct val="100000"/>
              </a:spcBef>
              <a:spcAft>
                <a:spcPct val="0"/>
              </a:spcAft>
              <a:buFont typeface="Wingdings" pitchFamily="2" charset="2"/>
              <a:defRPr kumimoji="1" sz="1400" b="1" kern="1200">
                <a:solidFill>
                  <a:schemeClr val="tx1"/>
                </a:solidFill>
                <a:latin typeface="Arial" pitchFamily="34" charset="0"/>
                <a:ea typeface="돋움" pitchFamily="50" charset="-127"/>
                <a:cs typeface="+mn-cs"/>
              </a:defRPr>
            </a:lvl3pPr>
            <a:lvl4pPr marL="1371600" algn="r" rtl="0" fontAlgn="base" latinLnBrk="1">
              <a:spcBef>
                <a:spcPct val="100000"/>
              </a:spcBef>
              <a:spcAft>
                <a:spcPct val="0"/>
              </a:spcAft>
              <a:buFont typeface="Wingdings" pitchFamily="2" charset="2"/>
              <a:defRPr kumimoji="1" sz="1400" b="1" kern="1200">
                <a:solidFill>
                  <a:schemeClr val="tx1"/>
                </a:solidFill>
                <a:latin typeface="Arial" pitchFamily="34" charset="0"/>
                <a:ea typeface="돋움" pitchFamily="50" charset="-127"/>
                <a:cs typeface="+mn-cs"/>
              </a:defRPr>
            </a:lvl4pPr>
            <a:lvl5pPr marL="1828800" algn="r" rtl="0" fontAlgn="base" latinLnBrk="1">
              <a:spcBef>
                <a:spcPct val="100000"/>
              </a:spcBef>
              <a:spcAft>
                <a:spcPct val="0"/>
              </a:spcAft>
              <a:buFont typeface="Wingdings" pitchFamily="2" charset="2"/>
              <a:defRPr kumimoji="1" sz="1400" b="1" kern="1200">
                <a:solidFill>
                  <a:schemeClr val="tx1"/>
                </a:solidFill>
                <a:latin typeface="Arial" pitchFamily="34" charset="0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Arial" pitchFamily="34" charset="0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Arial" pitchFamily="34" charset="0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Arial" pitchFamily="34" charset="0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Arial" pitchFamily="34" charset="0"/>
                <a:ea typeface="돋움" pitchFamily="50" charset="-127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kumimoji="0" lang="ko-KR" altLang="en-US" sz="700" b="0" dirty="0" smtClean="0">
                <a:solidFill>
                  <a:prstClr val="black"/>
                </a:solidFill>
                <a:latin typeface="Arial Narrow" pitchFamily="34" charset="0"/>
                <a:ea typeface="LG스마트체 Regular" pitchFamily="50" charset="-127"/>
                <a:cs typeface="Arial" pitchFamily="34" charset="0"/>
              </a:rPr>
              <a:t> </a:t>
            </a:r>
            <a:endParaRPr kumimoji="0" lang="en-US" altLang="ko-KR" sz="700" b="0" dirty="0" smtClean="0">
              <a:solidFill>
                <a:prstClr val="black"/>
              </a:solidFill>
              <a:latin typeface="Arial Narrow" pitchFamily="34" charset="0"/>
              <a:ea typeface="LG스마트체 Regular" pitchFamily="50" charset="-127"/>
              <a:cs typeface="Arial" pitchFamily="34" charset="0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kumimoji="0" lang="ko-KR" altLang="en-US" sz="700" b="0" dirty="0" smtClean="0">
                <a:solidFill>
                  <a:prstClr val="black"/>
                </a:solidFill>
                <a:latin typeface="Arial Narrow" pitchFamily="34" charset="0"/>
                <a:ea typeface="LG스마트체 Regular" pitchFamily="50" charset="-127"/>
                <a:cs typeface="Arial" pitchFamily="34" charset="0"/>
              </a:rPr>
              <a:t>앵글</a:t>
            </a:r>
            <a:endParaRPr kumimoji="0" lang="ko-KR" altLang="en-US" sz="700" b="0" dirty="0">
              <a:solidFill>
                <a:prstClr val="black"/>
              </a:solidFill>
              <a:latin typeface="Arial Narrow" pitchFamily="34" charset="0"/>
              <a:ea typeface="LG스마트체 Regular" pitchFamily="50" charset="-127"/>
              <a:cs typeface="Arial" pitchFamily="34" charset="0"/>
            </a:endParaRPr>
          </a:p>
        </p:txBody>
      </p:sp>
      <p:sp>
        <p:nvSpPr>
          <p:cNvPr id="176" name="직사각형 175"/>
          <p:cNvSpPr/>
          <p:nvPr/>
        </p:nvSpPr>
        <p:spPr>
          <a:xfrm>
            <a:off x="5042824" y="4552366"/>
            <a:ext cx="62576" cy="876172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r" rtl="0" fontAlgn="base" latinLnBrk="1">
              <a:spcBef>
                <a:spcPct val="100000"/>
              </a:spcBef>
              <a:spcAft>
                <a:spcPct val="0"/>
              </a:spcAft>
              <a:buFont typeface="Wingdings" pitchFamily="2" charset="2"/>
              <a:defRPr kumimoji="1" sz="1400"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r" rtl="0" fontAlgn="base" latinLnBrk="1">
              <a:spcBef>
                <a:spcPct val="100000"/>
              </a:spcBef>
              <a:spcAft>
                <a:spcPct val="0"/>
              </a:spcAft>
              <a:buFont typeface="Wingdings" pitchFamily="2" charset="2"/>
              <a:defRPr kumimoji="1" sz="1400"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r" rtl="0" fontAlgn="base" latinLnBrk="1">
              <a:spcBef>
                <a:spcPct val="100000"/>
              </a:spcBef>
              <a:spcAft>
                <a:spcPct val="0"/>
              </a:spcAft>
              <a:buFont typeface="Wingdings" pitchFamily="2" charset="2"/>
              <a:defRPr kumimoji="1" sz="1400"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r" rtl="0" fontAlgn="base" latinLnBrk="1">
              <a:spcBef>
                <a:spcPct val="100000"/>
              </a:spcBef>
              <a:spcAft>
                <a:spcPct val="0"/>
              </a:spcAft>
              <a:buFont typeface="Wingdings" pitchFamily="2" charset="2"/>
              <a:defRPr kumimoji="1" sz="1400"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r" rtl="0" fontAlgn="base" latinLnBrk="1">
              <a:spcBef>
                <a:spcPct val="100000"/>
              </a:spcBef>
              <a:spcAft>
                <a:spcPct val="0"/>
              </a:spcAft>
              <a:buFont typeface="Wingdings" pitchFamily="2" charset="2"/>
              <a:defRPr kumimoji="1" sz="1400"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400"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400"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400"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400"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700">
              <a:solidFill>
                <a:srgbClr val="FFFFFF"/>
              </a:solidFill>
              <a:latin typeface="Arial Narrow" pitchFamily="34" charset="0"/>
              <a:ea typeface="LG스마트체 Regular" pitchFamily="50" charset="-127"/>
            </a:endParaRPr>
          </a:p>
        </p:txBody>
      </p:sp>
      <p:cxnSp>
        <p:nvCxnSpPr>
          <p:cNvPr id="177" name="직선 연결선 176"/>
          <p:cNvCxnSpPr/>
          <p:nvPr/>
        </p:nvCxnSpPr>
        <p:spPr>
          <a:xfrm>
            <a:off x="5090091" y="5428537"/>
            <a:ext cx="317441" cy="0"/>
          </a:xfrm>
          <a:prstGeom prst="line">
            <a:avLst/>
          </a:prstGeom>
          <a:ln w="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TextBox 98"/>
          <p:cNvSpPr txBox="1"/>
          <p:nvPr/>
        </p:nvSpPr>
        <p:spPr>
          <a:xfrm>
            <a:off x="5038171" y="4805445"/>
            <a:ext cx="4459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r" rtl="0" fontAlgn="base" latinLnBrk="1">
              <a:spcBef>
                <a:spcPct val="100000"/>
              </a:spcBef>
              <a:spcAft>
                <a:spcPct val="0"/>
              </a:spcAft>
              <a:buFont typeface="Wingdings" pitchFamily="2" charset="2"/>
              <a:defRPr kumimoji="1" sz="1400" b="1" kern="1200">
                <a:solidFill>
                  <a:schemeClr val="tx1"/>
                </a:solidFill>
                <a:latin typeface="Arial" pitchFamily="34" charset="0"/>
                <a:ea typeface="돋움" pitchFamily="50" charset="-127"/>
                <a:cs typeface="+mn-cs"/>
              </a:defRPr>
            </a:lvl1pPr>
            <a:lvl2pPr marL="457200" algn="r" rtl="0" fontAlgn="base" latinLnBrk="1">
              <a:spcBef>
                <a:spcPct val="100000"/>
              </a:spcBef>
              <a:spcAft>
                <a:spcPct val="0"/>
              </a:spcAft>
              <a:buFont typeface="Wingdings" pitchFamily="2" charset="2"/>
              <a:defRPr kumimoji="1" sz="1400" b="1" kern="1200">
                <a:solidFill>
                  <a:schemeClr val="tx1"/>
                </a:solidFill>
                <a:latin typeface="Arial" pitchFamily="34" charset="0"/>
                <a:ea typeface="돋움" pitchFamily="50" charset="-127"/>
                <a:cs typeface="+mn-cs"/>
              </a:defRPr>
            </a:lvl2pPr>
            <a:lvl3pPr marL="914400" algn="r" rtl="0" fontAlgn="base" latinLnBrk="1">
              <a:spcBef>
                <a:spcPct val="100000"/>
              </a:spcBef>
              <a:spcAft>
                <a:spcPct val="0"/>
              </a:spcAft>
              <a:buFont typeface="Wingdings" pitchFamily="2" charset="2"/>
              <a:defRPr kumimoji="1" sz="1400" b="1" kern="1200">
                <a:solidFill>
                  <a:schemeClr val="tx1"/>
                </a:solidFill>
                <a:latin typeface="Arial" pitchFamily="34" charset="0"/>
                <a:ea typeface="돋움" pitchFamily="50" charset="-127"/>
                <a:cs typeface="+mn-cs"/>
              </a:defRPr>
            </a:lvl3pPr>
            <a:lvl4pPr marL="1371600" algn="r" rtl="0" fontAlgn="base" latinLnBrk="1">
              <a:spcBef>
                <a:spcPct val="100000"/>
              </a:spcBef>
              <a:spcAft>
                <a:spcPct val="0"/>
              </a:spcAft>
              <a:buFont typeface="Wingdings" pitchFamily="2" charset="2"/>
              <a:defRPr kumimoji="1" sz="1400" b="1" kern="1200">
                <a:solidFill>
                  <a:schemeClr val="tx1"/>
                </a:solidFill>
                <a:latin typeface="Arial" pitchFamily="34" charset="0"/>
                <a:ea typeface="돋움" pitchFamily="50" charset="-127"/>
                <a:cs typeface="+mn-cs"/>
              </a:defRPr>
            </a:lvl4pPr>
            <a:lvl5pPr marL="1828800" algn="r" rtl="0" fontAlgn="base" latinLnBrk="1">
              <a:spcBef>
                <a:spcPct val="100000"/>
              </a:spcBef>
              <a:spcAft>
                <a:spcPct val="0"/>
              </a:spcAft>
              <a:buFont typeface="Wingdings" pitchFamily="2" charset="2"/>
              <a:defRPr kumimoji="1" sz="1400" b="1" kern="1200">
                <a:solidFill>
                  <a:schemeClr val="tx1"/>
                </a:solidFill>
                <a:latin typeface="Arial" pitchFamily="34" charset="0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Arial" pitchFamily="34" charset="0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Arial" pitchFamily="34" charset="0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Arial" pitchFamily="34" charset="0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Arial" pitchFamily="34" charset="0"/>
                <a:ea typeface="돋움" pitchFamily="50" charset="-127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kumimoji="0" lang="ko-KR" altLang="en-US" sz="700" b="0" dirty="0" smtClean="0">
                <a:solidFill>
                  <a:prstClr val="black"/>
                </a:solidFill>
                <a:latin typeface="Arial Narrow" pitchFamily="34" charset="0"/>
                <a:ea typeface="LG스마트체 Regular" pitchFamily="50" charset="-127"/>
                <a:cs typeface="Arial" pitchFamily="34" charset="0"/>
              </a:rPr>
              <a:t>베란다 </a:t>
            </a:r>
            <a:endParaRPr kumimoji="0" lang="en-US" altLang="ko-KR" sz="700" b="0" dirty="0" smtClean="0">
              <a:solidFill>
                <a:prstClr val="black"/>
              </a:solidFill>
              <a:latin typeface="Arial Narrow" pitchFamily="34" charset="0"/>
              <a:ea typeface="LG스마트체 Regular" pitchFamily="50" charset="-127"/>
              <a:cs typeface="Arial" pitchFamily="34" charset="0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kumimoji="0" lang="ko-KR" altLang="en-US" sz="700" b="0" dirty="0" smtClean="0">
                <a:solidFill>
                  <a:prstClr val="black"/>
                </a:solidFill>
                <a:latin typeface="Arial Narrow" pitchFamily="34" charset="0"/>
                <a:ea typeface="LG스마트체 Regular" pitchFamily="50" charset="-127"/>
                <a:cs typeface="Arial" pitchFamily="34" charset="0"/>
              </a:rPr>
              <a:t>난간</a:t>
            </a:r>
            <a:endParaRPr kumimoji="0" lang="ko-KR" altLang="en-US" sz="700" b="0" dirty="0">
              <a:solidFill>
                <a:prstClr val="black"/>
              </a:solidFill>
              <a:latin typeface="Arial Narrow" pitchFamily="34" charset="0"/>
              <a:ea typeface="LG스마트체 Regular" pitchFamily="50" charset="-127"/>
              <a:cs typeface="Arial" pitchFamily="34" charset="0"/>
            </a:endParaRPr>
          </a:p>
        </p:txBody>
      </p:sp>
      <p:cxnSp>
        <p:nvCxnSpPr>
          <p:cNvPr id="180" name="직선 연결선 179"/>
          <p:cNvCxnSpPr/>
          <p:nvPr/>
        </p:nvCxnSpPr>
        <p:spPr>
          <a:xfrm flipV="1">
            <a:off x="5065679" y="4926081"/>
            <a:ext cx="56312" cy="12440"/>
          </a:xfrm>
          <a:prstGeom prst="line">
            <a:avLst/>
          </a:prstGeom>
          <a:ln w="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2" name="직사각형 181"/>
          <p:cNvSpPr/>
          <p:nvPr/>
        </p:nvSpPr>
        <p:spPr>
          <a:xfrm rot="5400000">
            <a:off x="4742641" y="5191224"/>
            <a:ext cx="92829" cy="2986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schemeClr val="tx1"/>
              </a:solidFill>
            </a:endParaRPr>
          </a:p>
        </p:txBody>
      </p:sp>
      <p:sp>
        <p:nvSpPr>
          <p:cNvPr id="183" name="직사각형 182"/>
          <p:cNvSpPr/>
          <p:nvPr/>
        </p:nvSpPr>
        <p:spPr>
          <a:xfrm rot="5400000">
            <a:off x="4960944" y="5191224"/>
            <a:ext cx="92829" cy="2986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schemeClr val="tx1"/>
              </a:solidFill>
            </a:endParaRPr>
          </a:p>
        </p:txBody>
      </p:sp>
      <p:sp>
        <p:nvSpPr>
          <p:cNvPr id="186" name="TextBox 98"/>
          <p:cNvSpPr txBox="1"/>
          <p:nvPr/>
        </p:nvSpPr>
        <p:spPr>
          <a:xfrm>
            <a:off x="4793002" y="4550000"/>
            <a:ext cx="217274" cy="1260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r" rtl="0" fontAlgn="base" latinLnBrk="1">
              <a:spcBef>
                <a:spcPct val="100000"/>
              </a:spcBef>
              <a:spcAft>
                <a:spcPct val="0"/>
              </a:spcAft>
              <a:buFont typeface="Wingdings" pitchFamily="2" charset="2"/>
              <a:defRPr kumimoji="1" sz="1400" b="1" kern="1200">
                <a:solidFill>
                  <a:schemeClr val="tx1"/>
                </a:solidFill>
                <a:latin typeface="Arial" pitchFamily="34" charset="0"/>
                <a:ea typeface="돋움" pitchFamily="50" charset="-127"/>
                <a:cs typeface="+mn-cs"/>
              </a:defRPr>
            </a:lvl1pPr>
            <a:lvl2pPr marL="457200" algn="r" rtl="0" fontAlgn="base" latinLnBrk="1">
              <a:spcBef>
                <a:spcPct val="100000"/>
              </a:spcBef>
              <a:spcAft>
                <a:spcPct val="0"/>
              </a:spcAft>
              <a:buFont typeface="Wingdings" pitchFamily="2" charset="2"/>
              <a:defRPr kumimoji="1" sz="1400" b="1" kern="1200">
                <a:solidFill>
                  <a:schemeClr val="tx1"/>
                </a:solidFill>
                <a:latin typeface="Arial" pitchFamily="34" charset="0"/>
                <a:ea typeface="돋움" pitchFamily="50" charset="-127"/>
                <a:cs typeface="+mn-cs"/>
              </a:defRPr>
            </a:lvl2pPr>
            <a:lvl3pPr marL="914400" algn="r" rtl="0" fontAlgn="base" latinLnBrk="1">
              <a:spcBef>
                <a:spcPct val="100000"/>
              </a:spcBef>
              <a:spcAft>
                <a:spcPct val="0"/>
              </a:spcAft>
              <a:buFont typeface="Wingdings" pitchFamily="2" charset="2"/>
              <a:defRPr kumimoji="1" sz="1400" b="1" kern="1200">
                <a:solidFill>
                  <a:schemeClr val="tx1"/>
                </a:solidFill>
                <a:latin typeface="Arial" pitchFamily="34" charset="0"/>
                <a:ea typeface="돋움" pitchFamily="50" charset="-127"/>
                <a:cs typeface="+mn-cs"/>
              </a:defRPr>
            </a:lvl3pPr>
            <a:lvl4pPr marL="1371600" algn="r" rtl="0" fontAlgn="base" latinLnBrk="1">
              <a:spcBef>
                <a:spcPct val="100000"/>
              </a:spcBef>
              <a:spcAft>
                <a:spcPct val="0"/>
              </a:spcAft>
              <a:buFont typeface="Wingdings" pitchFamily="2" charset="2"/>
              <a:defRPr kumimoji="1" sz="1400" b="1" kern="1200">
                <a:solidFill>
                  <a:schemeClr val="tx1"/>
                </a:solidFill>
                <a:latin typeface="Arial" pitchFamily="34" charset="0"/>
                <a:ea typeface="돋움" pitchFamily="50" charset="-127"/>
                <a:cs typeface="+mn-cs"/>
              </a:defRPr>
            </a:lvl4pPr>
            <a:lvl5pPr marL="1828800" algn="r" rtl="0" fontAlgn="base" latinLnBrk="1">
              <a:spcBef>
                <a:spcPct val="100000"/>
              </a:spcBef>
              <a:spcAft>
                <a:spcPct val="0"/>
              </a:spcAft>
              <a:buFont typeface="Wingdings" pitchFamily="2" charset="2"/>
              <a:defRPr kumimoji="1" sz="1400" b="1" kern="1200">
                <a:solidFill>
                  <a:schemeClr val="tx1"/>
                </a:solidFill>
                <a:latin typeface="Arial" pitchFamily="34" charset="0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Arial" pitchFamily="34" charset="0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Arial" pitchFamily="34" charset="0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Arial" pitchFamily="34" charset="0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Arial" pitchFamily="34" charset="0"/>
                <a:ea typeface="돋움" pitchFamily="50" charset="-127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kumimoji="0" lang="ko-KR" altLang="en-US" sz="700" b="0" dirty="0" smtClean="0">
                <a:solidFill>
                  <a:prstClr val="black"/>
                </a:solidFill>
                <a:latin typeface="Arial Narrow" pitchFamily="34" charset="0"/>
                <a:ea typeface="LG스마트체 Regular" pitchFamily="50" charset="-127"/>
                <a:cs typeface="Arial" pitchFamily="34" charset="0"/>
              </a:rPr>
              <a:t>실외</a:t>
            </a:r>
            <a:endParaRPr kumimoji="0" lang="ko-KR" altLang="en-US" sz="700" b="0" dirty="0">
              <a:solidFill>
                <a:prstClr val="black"/>
              </a:solidFill>
              <a:latin typeface="Arial Narrow" pitchFamily="34" charset="0"/>
              <a:ea typeface="LG스마트체 Regular" pitchFamily="50" charset="-127"/>
              <a:cs typeface="Arial" pitchFamily="34" charset="0"/>
            </a:endParaRPr>
          </a:p>
        </p:txBody>
      </p:sp>
      <p:sp>
        <p:nvSpPr>
          <p:cNvPr id="187" name="TextBox 98"/>
          <p:cNvSpPr txBox="1"/>
          <p:nvPr/>
        </p:nvSpPr>
        <p:spPr>
          <a:xfrm>
            <a:off x="5148279" y="4552630"/>
            <a:ext cx="217274" cy="1260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r" rtl="0" fontAlgn="base" latinLnBrk="1">
              <a:spcBef>
                <a:spcPct val="100000"/>
              </a:spcBef>
              <a:spcAft>
                <a:spcPct val="0"/>
              </a:spcAft>
              <a:buFont typeface="Wingdings" pitchFamily="2" charset="2"/>
              <a:defRPr kumimoji="1" sz="1400" b="1" kern="1200">
                <a:solidFill>
                  <a:schemeClr val="tx1"/>
                </a:solidFill>
                <a:latin typeface="Arial" pitchFamily="34" charset="0"/>
                <a:ea typeface="돋움" pitchFamily="50" charset="-127"/>
                <a:cs typeface="+mn-cs"/>
              </a:defRPr>
            </a:lvl1pPr>
            <a:lvl2pPr marL="457200" algn="r" rtl="0" fontAlgn="base" latinLnBrk="1">
              <a:spcBef>
                <a:spcPct val="100000"/>
              </a:spcBef>
              <a:spcAft>
                <a:spcPct val="0"/>
              </a:spcAft>
              <a:buFont typeface="Wingdings" pitchFamily="2" charset="2"/>
              <a:defRPr kumimoji="1" sz="1400" b="1" kern="1200">
                <a:solidFill>
                  <a:schemeClr val="tx1"/>
                </a:solidFill>
                <a:latin typeface="Arial" pitchFamily="34" charset="0"/>
                <a:ea typeface="돋움" pitchFamily="50" charset="-127"/>
                <a:cs typeface="+mn-cs"/>
              </a:defRPr>
            </a:lvl2pPr>
            <a:lvl3pPr marL="914400" algn="r" rtl="0" fontAlgn="base" latinLnBrk="1">
              <a:spcBef>
                <a:spcPct val="100000"/>
              </a:spcBef>
              <a:spcAft>
                <a:spcPct val="0"/>
              </a:spcAft>
              <a:buFont typeface="Wingdings" pitchFamily="2" charset="2"/>
              <a:defRPr kumimoji="1" sz="1400" b="1" kern="1200">
                <a:solidFill>
                  <a:schemeClr val="tx1"/>
                </a:solidFill>
                <a:latin typeface="Arial" pitchFamily="34" charset="0"/>
                <a:ea typeface="돋움" pitchFamily="50" charset="-127"/>
                <a:cs typeface="+mn-cs"/>
              </a:defRPr>
            </a:lvl3pPr>
            <a:lvl4pPr marL="1371600" algn="r" rtl="0" fontAlgn="base" latinLnBrk="1">
              <a:spcBef>
                <a:spcPct val="100000"/>
              </a:spcBef>
              <a:spcAft>
                <a:spcPct val="0"/>
              </a:spcAft>
              <a:buFont typeface="Wingdings" pitchFamily="2" charset="2"/>
              <a:defRPr kumimoji="1" sz="1400" b="1" kern="1200">
                <a:solidFill>
                  <a:schemeClr val="tx1"/>
                </a:solidFill>
                <a:latin typeface="Arial" pitchFamily="34" charset="0"/>
                <a:ea typeface="돋움" pitchFamily="50" charset="-127"/>
                <a:cs typeface="+mn-cs"/>
              </a:defRPr>
            </a:lvl4pPr>
            <a:lvl5pPr marL="1828800" algn="r" rtl="0" fontAlgn="base" latinLnBrk="1">
              <a:spcBef>
                <a:spcPct val="100000"/>
              </a:spcBef>
              <a:spcAft>
                <a:spcPct val="0"/>
              </a:spcAft>
              <a:buFont typeface="Wingdings" pitchFamily="2" charset="2"/>
              <a:defRPr kumimoji="1" sz="1400" b="1" kern="1200">
                <a:solidFill>
                  <a:schemeClr val="tx1"/>
                </a:solidFill>
                <a:latin typeface="Arial" pitchFamily="34" charset="0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Arial" pitchFamily="34" charset="0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Arial" pitchFamily="34" charset="0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Arial" pitchFamily="34" charset="0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Arial" pitchFamily="34" charset="0"/>
                <a:ea typeface="돋움" pitchFamily="50" charset="-127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kumimoji="0" lang="ko-KR" altLang="en-US" sz="700" b="0" dirty="0" smtClean="0">
                <a:solidFill>
                  <a:prstClr val="black"/>
                </a:solidFill>
                <a:latin typeface="Arial Narrow" pitchFamily="34" charset="0"/>
                <a:ea typeface="LG스마트체 Regular" pitchFamily="50" charset="-127"/>
                <a:cs typeface="Arial" pitchFamily="34" charset="0"/>
              </a:rPr>
              <a:t>실내</a:t>
            </a:r>
            <a:endParaRPr kumimoji="0" lang="ko-KR" altLang="en-US" sz="700" b="0" dirty="0">
              <a:solidFill>
                <a:prstClr val="black"/>
              </a:solidFill>
              <a:latin typeface="Arial Narrow" pitchFamily="34" charset="0"/>
              <a:ea typeface="LG스마트체 Regular" pitchFamily="50" charset="-127"/>
              <a:cs typeface="Arial" pitchFamily="34" charset="0"/>
            </a:endParaRPr>
          </a:p>
        </p:txBody>
      </p:sp>
      <p:sp>
        <p:nvSpPr>
          <p:cNvPr id="233" name="실행 단추: 앞으로 또는 다음 232">
            <a:hlinkClick r:id="rId11" action="ppaction://hlinksldjump" highlightClick="1"/>
          </p:cNvPr>
          <p:cNvSpPr/>
          <p:nvPr/>
        </p:nvSpPr>
        <p:spPr>
          <a:xfrm>
            <a:off x="6754599" y="2833936"/>
            <a:ext cx="128779" cy="114470"/>
          </a:xfrm>
          <a:prstGeom prst="actionButtonForwardNex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</a:endParaRPr>
          </a:p>
        </p:txBody>
      </p:sp>
      <p:pic>
        <p:nvPicPr>
          <p:cNvPr id="234" name="그림 233"/>
          <p:cNvPicPr>
            <a:picLocks noChangeAspect="1"/>
          </p:cNvPicPr>
          <p:nvPr/>
        </p:nvPicPr>
        <p:blipFill rotWithShape="1">
          <a:blip r:embed="rId12">
            <a:grayscl/>
          </a:blip>
          <a:srcRect l="41789" t="21138" r="12633" b="8910"/>
          <a:stretch/>
        </p:blipFill>
        <p:spPr>
          <a:xfrm>
            <a:off x="1587674" y="3670584"/>
            <a:ext cx="530822" cy="458252"/>
          </a:xfrm>
          <a:prstGeom prst="rect">
            <a:avLst/>
          </a:prstGeom>
        </p:spPr>
      </p:pic>
      <p:pic>
        <p:nvPicPr>
          <p:cNvPr id="236" name="그림 235"/>
          <p:cNvPicPr>
            <a:picLocks noChangeAspect="1"/>
          </p:cNvPicPr>
          <p:nvPr/>
        </p:nvPicPr>
        <p:blipFill rotWithShape="1">
          <a:blip r:embed="rId12">
            <a:grayscl/>
          </a:blip>
          <a:srcRect l="55909" t="21138" r="12633" b="8910"/>
          <a:stretch/>
        </p:blipFill>
        <p:spPr>
          <a:xfrm>
            <a:off x="2345033" y="3679613"/>
            <a:ext cx="398167" cy="498027"/>
          </a:xfrm>
          <a:prstGeom prst="rect">
            <a:avLst/>
          </a:prstGeom>
        </p:spPr>
      </p:pic>
      <p:pic>
        <p:nvPicPr>
          <p:cNvPr id="237" name="그림 23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940484" y="2066089"/>
            <a:ext cx="936371" cy="634444"/>
          </a:xfrm>
          <a:prstGeom prst="rect">
            <a:avLst/>
          </a:prstGeom>
        </p:spPr>
      </p:pic>
      <p:pic>
        <p:nvPicPr>
          <p:cNvPr id="238" name="그림 23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473297" y="1969836"/>
            <a:ext cx="498234" cy="773530"/>
          </a:xfrm>
          <a:prstGeom prst="rect">
            <a:avLst/>
          </a:prstGeom>
        </p:spPr>
      </p:pic>
      <p:pic>
        <p:nvPicPr>
          <p:cNvPr id="240" name="그림 23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912951" y="2072942"/>
            <a:ext cx="453354" cy="626810"/>
          </a:xfrm>
          <a:prstGeom prst="rect">
            <a:avLst/>
          </a:prstGeom>
        </p:spPr>
      </p:pic>
      <p:pic>
        <p:nvPicPr>
          <p:cNvPr id="241" name="그림 240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504051" y="2054006"/>
            <a:ext cx="1046153" cy="593057"/>
          </a:xfrm>
          <a:prstGeom prst="rect">
            <a:avLst/>
          </a:prstGeom>
        </p:spPr>
      </p:pic>
      <p:pic>
        <p:nvPicPr>
          <p:cNvPr id="243" name="그림 242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988147" y="1981866"/>
            <a:ext cx="813887" cy="749969"/>
          </a:xfrm>
          <a:prstGeom prst="rect">
            <a:avLst/>
          </a:prstGeom>
        </p:spPr>
      </p:pic>
      <p:sp>
        <p:nvSpPr>
          <p:cNvPr id="244" name="실행 단추: 앞으로 또는 다음 243">
            <a:hlinkClick r:id="rId18" action="ppaction://hlinksldjump" highlightClick="1"/>
          </p:cNvPr>
          <p:cNvSpPr/>
          <p:nvPr/>
        </p:nvSpPr>
        <p:spPr>
          <a:xfrm>
            <a:off x="6786683" y="3459578"/>
            <a:ext cx="119754" cy="106448"/>
          </a:xfrm>
          <a:prstGeom prst="actionButtonForwardNex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</a:endParaRPr>
          </a:p>
        </p:txBody>
      </p:sp>
      <p:graphicFrame>
        <p:nvGraphicFramePr>
          <p:cNvPr id="245" name="표 244"/>
          <p:cNvGraphicFramePr>
            <a:graphicFrameLocks noGrp="1"/>
          </p:cNvGraphicFramePr>
          <p:nvPr>
            <p:extLst/>
          </p:nvPr>
        </p:nvGraphicFramePr>
        <p:xfrm>
          <a:off x="8476050" y="3840531"/>
          <a:ext cx="1203325" cy="657225"/>
        </p:xfrm>
        <a:graphic>
          <a:graphicData uri="http://schemas.openxmlformats.org/drawingml/2006/table">
            <a:tbl>
              <a:tblPr/>
              <a:tblGrid>
                <a:gridCol w="209550"/>
                <a:gridCol w="346075"/>
                <a:gridCol w="323850"/>
                <a:gridCol w="323850"/>
              </a:tblGrid>
              <a:tr h="598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Size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W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H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</a:tr>
              <a:tr h="419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 smtClean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*U4</a:t>
                      </a:r>
                      <a:endParaRPr lang="en-US" sz="800" b="0" i="0" u="none" strike="noStrike" dirty="0">
                        <a:solidFill>
                          <a:schemeClr val="tx1"/>
                        </a:solidFill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     </a:t>
                      </a:r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950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     </a:t>
                      </a:r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809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     </a:t>
                      </a:r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330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8497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   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1,000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     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700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     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500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중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   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900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   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500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   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400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11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소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   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750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     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500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     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400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248" name="그림 247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503751" y="4616782"/>
            <a:ext cx="1073752" cy="92417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0"/>
          <a:srcRect t="4956" b="1"/>
          <a:stretch/>
        </p:blipFill>
        <p:spPr>
          <a:xfrm>
            <a:off x="1807339" y="2805794"/>
            <a:ext cx="1351898" cy="455432"/>
          </a:xfrm>
          <a:prstGeom prst="rect">
            <a:avLst/>
          </a:prstGeom>
        </p:spPr>
      </p:pic>
      <p:sp>
        <p:nvSpPr>
          <p:cNvPr id="134" name="타원 133"/>
          <p:cNvSpPr/>
          <p:nvPr/>
        </p:nvSpPr>
        <p:spPr>
          <a:xfrm>
            <a:off x="1621005" y="3928626"/>
            <a:ext cx="45719" cy="45719"/>
          </a:xfrm>
          <a:prstGeom prst="ellipse">
            <a:avLst/>
          </a:prstGeom>
          <a:solidFill>
            <a:srgbClr val="C00000"/>
          </a:solidFill>
          <a:ln w="63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</a:endParaRPr>
          </a:p>
        </p:txBody>
      </p:sp>
      <p:cxnSp>
        <p:nvCxnSpPr>
          <p:cNvPr id="8" name="직선 화살표 연결선 7"/>
          <p:cNvCxnSpPr/>
          <p:nvPr/>
        </p:nvCxnSpPr>
        <p:spPr>
          <a:xfrm flipH="1" flipV="1">
            <a:off x="1467714" y="3854784"/>
            <a:ext cx="184485" cy="96252"/>
          </a:xfrm>
          <a:prstGeom prst="straightConnector1">
            <a:avLst/>
          </a:prstGeom>
          <a:ln>
            <a:solidFill>
              <a:srgbClr val="C00000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9" name="Picture 2"/>
          <p:cNvPicPr>
            <a:picLocks noChangeAspect="1" noChangeArrowheads="1"/>
          </p:cNvPicPr>
          <p:nvPr/>
        </p:nvPicPr>
        <p:blipFill rotWithShape="1"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06" t="33564" r="28866" b="16610"/>
          <a:stretch/>
        </p:blipFill>
        <p:spPr bwMode="auto">
          <a:xfrm>
            <a:off x="5493948" y="3654463"/>
            <a:ext cx="1278327" cy="8628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32" name="직사각형 231"/>
          <p:cNvSpPr/>
          <p:nvPr/>
        </p:nvSpPr>
        <p:spPr>
          <a:xfrm>
            <a:off x="3647331" y="5432742"/>
            <a:ext cx="764179" cy="187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700" dirty="0" smtClean="0">
                <a:solidFill>
                  <a:srgbClr val="008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받침대</a:t>
            </a:r>
            <a:r>
              <a:rPr lang="en-US" altLang="ko-KR" sz="700" dirty="0" smtClean="0">
                <a:solidFill>
                  <a:srgbClr val="008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(h:300mm)</a:t>
            </a:r>
          </a:p>
        </p:txBody>
      </p:sp>
      <p:cxnSp>
        <p:nvCxnSpPr>
          <p:cNvPr id="142" name="직선 연결선 141"/>
          <p:cNvCxnSpPr/>
          <p:nvPr/>
        </p:nvCxnSpPr>
        <p:spPr bwMode="auto">
          <a:xfrm flipH="1">
            <a:off x="3815689" y="5229985"/>
            <a:ext cx="294892" cy="0"/>
          </a:xfrm>
          <a:prstGeom prst="line">
            <a:avLst/>
          </a:prstGeom>
          <a:noFill/>
          <a:ln w="349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46" name="자유형 145"/>
          <p:cNvSpPr/>
          <p:nvPr/>
        </p:nvSpPr>
        <p:spPr bwMode="auto">
          <a:xfrm flipH="1">
            <a:off x="3959604" y="5218186"/>
            <a:ext cx="352090" cy="185148"/>
          </a:xfrm>
          <a:custGeom>
            <a:avLst/>
            <a:gdLst>
              <a:gd name="connsiteX0" fmla="*/ 381000 w 388130"/>
              <a:gd name="connsiteY0" fmla="*/ 0 h 380009"/>
              <a:gd name="connsiteX1" fmla="*/ 384175 w 388130"/>
              <a:gd name="connsiteY1" fmla="*/ 193675 h 380009"/>
              <a:gd name="connsiteX2" fmla="*/ 333375 w 388130"/>
              <a:gd name="connsiteY2" fmla="*/ 352425 h 380009"/>
              <a:gd name="connsiteX3" fmla="*/ 0 w 388130"/>
              <a:gd name="connsiteY3" fmla="*/ 377825 h 380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8130" h="380009">
                <a:moveTo>
                  <a:pt x="381000" y="0"/>
                </a:moveTo>
                <a:cubicBezTo>
                  <a:pt x="386556" y="67469"/>
                  <a:pt x="392113" y="134938"/>
                  <a:pt x="384175" y="193675"/>
                </a:cubicBezTo>
                <a:cubicBezTo>
                  <a:pt x="376237" y="252413"/>
                  <a:pt x="397404" y="321733"/>
                  <a:pt x="333375" y="352425"/>
                </a:cubicBezTo>
                <a:cubicBezTo>
                  <a:pt x="269346" y="383117"/>
                  <a:pt x="75671" y="382058"/>
                  <a:pt x="0" y="377825"/>
                </a:cubicBezTo>
              </a:path>
            </a:pathLst>
          </a:custGeom>
          <a:noFill/>
          <a:ln w="254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2000" b="1" smtClean="0">
              <a:solidFill>
                <a:srgbClr val="000000"/>
              </a:solidFill>
              <a:latin typeface="Trebuchet MS" pitchFamily="34" charset="0"/>
              <a:ea typeface="돋움" pitchFamily="50" charset="-127"/>
            </a:endParaRPr>
          </a:p>
        </p:txBody>
      </p:sp>
      <p:sp>
        <p:nvSpPr>
          <p:cNvPr id="148" name="직사각형 147"/>
          <p:cNvSpPr/>
          <p:nvPr/>
        </p:nvSpPr>
        <p:spPr bwMode="auto">
          <a:xfrm flipH="1">
            <a:off x="3741294" y="5407840"/>
            <a:ext cx="629564" cy="48767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endParaRPr lang="ko-KR" altLang="en-US" sz="2000" b="1" smtClean="0">
              <a:solidFill>
                <a:srgbClr val="000000"/>
              </a:solidFill>
              <a:latin typeface="Trebuchet MS" pitchFamily="34" charset="0"/>
              <a:ea typeface="돋움" pitchFamily="50" charset="-127"/>
            </a:endParaRPr>
          </a:p>
        </p:txBody>
      </p:sp>
      <p:cxnSp>
        <p:nvCxnSpPr>
          <p:cNvPr id="150" name="직선 연결선 149"/>
          <p:cNvCxnSpPr/>
          <p:nvPr/>
        </p:nvCxnSpPr>
        <p:spPr bwMode="auto">
          <a:xfrm flipH="1" flipV="1">
            <a:off x="3764723" y="4859622"/>
            <a:ext cx="0" cy="548218"/>
          </a:xfrm>
          <a:prstGeom prst="line">
            <a:avLst/>
          </a:prstGeom>
          <a:noFill/>
          <a:ln w="349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51" name="직사각형 150"/>
          <p:cNvSpPr/>
          <p:nvPr/>
        </p:nvSpPr>
        <p:spPr bwMode="auto">
          <a:xfrm rot="16200000" flipH="1">
            <a:off x="3773828" y="4955265"/>
            <a:ext cx="771248" cy="67262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endParaRPr lang="ko-KR" altLang="en-US" sz="2000" b="1" smtClean="0">
              <a:solidFill>
                <a:srgbClr val="000000"/>
              </a:solidFill>
              <a:latin typeface="Trebuchet MS" pitchFamily="34" charset="0"/>
              <a:ea typeface="돋움" pitchFamily="50" charset="-127"/>
            </a:endParaRPr>
          </a:p>
        </p:txBody>
      </p:sp>
      <p:cxnSp>
        <p:nvCxnSpPr>
          <p:cNvPr id="159" name="직선 연결선 158"/>
          <p:cNvCxnSpPr/>
          <p:nvPr/>
        </p:nvCxnSpPr>
        <p:spPr bwMode="auto">
          <a:xfrm flipH="1">
            <a:off x="3832290" y="5242416"/>
            <a:ext cx="0" cy="165424"/>
          </a:xfrm>
          <a:prstGeom prst="line">
            <a:avLst/>
          </a:prstGeom>
          <a:noFill/>
          <a:ln w="349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2" name="직선 연결선 161"/>
          <p:cNvCxnSpPr/>
          <p:nvPr/>
        </p:nvCxnSpPr>
        <p:spPr bwMode="auto">
          <a:xfrm flipH="1">
            <a:off x="4093744" y="5242416"/>
            <a:ext cx="0" cy="165424"/>
          </a:xfrm>
          <a:prstGeom prst="line">
            <a:avLst/>
          </a:prstGeom>
          <a:noFill/>
          <a:ln w="349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11" name="그룹 10"/>
          <p:cNvGrpSpPr/>
          <p:nvPr/>
        </p:nvGrpSpPr>
        <p:grpSpPr>
          <a:xfrm>
            <a:off x="3827410" y="4799962"/>
            <a:ext cx="247287" cy="405495"/>
            <a:chOff x="11162565" y="5786275"/>
            <a:chExt cx="263418" cy="431946"/>
          </a:xfrm>
        </p:grpSpPr>
        <p:sp>
          <p:nvSpPr>
            <p:cNvPr id="188" name="직사각형 187"/>
            <p:cNvSpPr/>
            <p:nvPr/>
          </p:nvSpPr>
          <p:spPr>
            <a:xfrm>
              <a:off x="11186013" y="5786275"/>
              <a:ext cx="239970" cy="431946"/>
            </a:xfrm>
            <a:prstGeom prst="rect">
              <a:avLst/>
            </a:prstGeom>
            <a:noFill/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algn="r" rtl="0" fontAlgn="base" latinLnBrk="1">
                <a:spcBef>
                  <a:spcPct val="100000"/>
                </a:spcBef>
                <a:spcAft>
                  <a:spcPct val="0"/>
                </a:spcAft>
                <a:buFont typeface="Wingdings" pitchFamily="2" charset="2"/>
                <a:defRPr kumimoji="1" sz="1400"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r" rtl="0" fontAlgn="base" latinLnBrk="1">
                <a:spcBef>
                  <a:spcPct val="100000"/>
                </a:spcBef>
                <a:spcAft>
                  <a:spcPct val="0"/>
                </a:spcAft>
                <a:buFont typeface="Wingdings" pitchFamily="2" charset="2"/>
                <a:defRPr kumimoji="1" sz="1400"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r" rtl="0" fontAlgn="base" latinLnBrk="1">
                <a:spcBef>
                  <a:spcPct val="100000"/>
                </a:spcBef>
                <a:spcAft>
                  <a:spcPct val="0"/>
                </a:spcAft>
                <a:buFont typeface="Wingdings" pitchFamily="2" charset="2"/>
                <a:defRPr kumimoji="1" sz="1400"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r" rtl="0" fontAlgn="base" latinLnBrk="1">
                <a:spcBef>
                  <a:spcPct val="100000"/>
                </a:spcBef>
                <a:spcAft>
                  <a:spcPct val="0"/>
                </a:spcAft>
                <a:buFont typeface="Wingdings" pitchFamily="2" charset="2"/>
                <a:defRPr kumimoji="1" sz="1400"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r" rtl="0" fontAlgn="base" latinLnBrk="1">
                <a:spcBef>
                  <a:spcPct val="100000"/>
                </a:spcBef>
                <a:spcAft>
                  <a:spcPct val="0"/>
                </a:spcAft>
                <a:buFont typeface="Wingdings" pitchFamily="2" charset="2"/>
                <a:defRPr kumimoji="1" sz="1400"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sz="1400"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sz="1400"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sz="1400"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sz="1400"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700">
                <a:solidFill>
                  <a:srgbClr val="FFFFFF"/>
                </a:solidFill>
                <a:latin typeface="Arial Narrow" pitchFamily="34" charset="0"/>
                <a:ea typeface="LG스마트체 Regular" pitchFamily="50" charset="-127"/>
              </a:endParaRPr>
            </a:p>
          </p:txBody>
        </p:sp>
        <p:sp>
          <p:nvSpPr>
            <p:cNvPr id="190" name="직사각형 189"/>
            <p:cNvSpPr/>
            <p:nvPr/>
          </p:nvSpPr>
          <p:spPr>
            <a:xfrm>
              <a:off x="11162565" y="5834269"/>
              <a:ext cx="22674" cy="22674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algn="r" rtl="0" fontAlgn="base" latinLnBrk="1">
                <a:spcBef>
                  <a:spcPct val="100000"/>
                </a:spcBef>
                <a:spcAft>
                  <a:spcPct val="0"/>
                </a:spcAft>
                <a:buFont typeface="Wingdings" pitchFamily="2" charset="2"/>
                <a:defRPr kumimoji="1" sz="1400"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r" rtl="0" fontAlgn="base" latinLnBrk="1">
                <a:spcBef>
                  <a:spcPct val="100000"/>
                </a:spcBef>
                <a:spcAft>
                  <a:spcPct val="0"/>
                </a:spcAft>
                <a:buFont typeface="Wingdings" pitchFamily="2" charset="2"/>
                <a:defRPr kumimoji="1" sz="1400"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r" rtl="0" fontAlgn="base" latinLnBrk="1">
                <a:spcBef>
                  <a:spcPct val="100000"/>
                </a:spcBef>
                <a:spcAft>
                  <a:spcPct val="0"/>
                </a:spcAft>
                <a:buFont typeface="Wingdings" pitchFamily="2" charset="2"/>
                <a:defRPr kumimoji="1" sz="1400"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r" rtl="0" fontAlgn="base" latinLnBrk="1">
                <a:spcBef>
                  <a:spcPct val="100000"/>
                </a:spcBef>
                <a:spcAft>
                  <a:spcPct val="0"/>
                </a:spcAft>
                <a:buFont typeface="Wingdings" pitchFamily="2" charset="2"/>
                <a:defRPr kumimoji="1" sz="1400"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r" rtl="0" fontAlgn="base" latinLnBrk="1">
                <a:spcBef>
                  <a:spcPct val="100000"/>
                </a:spcBef>
                <a:spcAft>
                  <a:spcPct val="0"/>
                </a:spcAft>
                <a:buFont typeface="Wingdings" pitchFamily="2" charset="2"/>
                <a:defRPr kumimoji="1" sz="1400"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sz="1400"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sz="1400"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sz="1400"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sz="1400"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700">
                <a:solidFill>
                  <a:srgbClr val="FFFFFF"/>
                </a:solidFill>
                <a:latin typeface="Arial Narrow" pitchFamily="34" charset="0"/>
                <a:ea typeface="LG스마트체 Regular" pitchFamily="50" charset="-127"/>
              </a:endParaRPr>
            </a:p>
          </p:txBody>
        </p:sp>
      </p:grpSp>
      <p:sp>
        <p:nvSpPr>
          <p:cNvPr id="191" name="타원 190"/>
          <p:cNvSpPr/>
          <p:nvPr/>
        </p:nvSpPr>
        <p:spPr>
          <a:xfrm>
            <a:off x="3824926" y="5342656"/>
            <a:ext cx="42833" cy="42833"/>
          </a:xfrm>
          <a:prstGeom prst="ellipse">
            <a:avLst/>
          </a:prstGeom>
          <a:solidFill>
            <a:srgbClr val="C00000"/>
          </a:solidFill>
          <a:ln w="63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</a:endParaRPr>
          </a:p>
        </p:txBody>
      </p:sp>
      <p:cxnSp>
        <p:nvCxnSpPr>
          <p:cNvPr id="17" name="직선 연결선 16"/>
          <p:cNvCxnSpPr>
            <a:stCxn id="191" idx="4"/>
          </p:cNvCxnSpPr>
          <p:nvPr/>
        </p:nvCxnSpPr>
        <p:spPr>
          <a:xfrm>
            <a:off x="3846343" y="5385490"/>
            <a:ext cx="0" cy="97419"/>
          </a:xfrm>
          <a:prstGeom prst="line">
            <a:avLst/>
          </a:prstGeom>
          <a:ln w="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타원 191"/>
          <p:cNvSpPr/>
          <p:nvPr/>
        </p:nvSpPr>
        <p:spPr>
          <a:xfrm>
            <a:off x="4146965" y="5333939"/>
            <a:ext cx="42833" cy="42833"/>
          </a:xfrm>
          <a:prstGeom prst="ellipse">
            <a:avLst/>
          </a:prstGeom>
          <a:solidFill>
            <a:srgbClr val="C00000"/>
          </a:solidFill>
          <a:ln w="63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</a:endParaRPr>
          </a:p>
        </p:txBody>
      </p:sp>
      <p:cxnSp>
        <p:nvCxnSpPr>
          <p:cNvPr id="193" name="직선 연결선 192"/>
          <p:cNvCxnSpPr/>
          <p:nvPr/>
        </p:nvCxnSpPr>
        <p:spPr>
          <a:xfrm flipV="1">
            <a:off x="4154283" y="5219743"/>
            <a:ext cx="148767" cy="134882"/>
          </a:xfrm>
          <a:prstGeom prst="line">
            <a:avLst/>
          </a:prstGeom>
          <a:ln w="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4" name="직사각형 193"/>
          <p:cNvSpPr/>
          <p:nvPr/>
        </p:nvSpPr>
        <p:spPr>
          <a:xfrm>
            <a:off x="4180776" y="5065799"/>
            <a:ext cx="516095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700" dirty="0" smtClean="0">
                <a:solidFill>
                  <a:srgbClr val="008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타공</a:t>
            </a:r>
            <a:endParaRPr lang="en-US" altLang="ko-KR" sz="700" dirty="0" smtClean="0">
              <a:solidFill>
                <a:srgbClr val="008000"/>
              </a:solidFill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sp>
        <p:nvSpPr>
          <p:cNvPr id="196" name="TextBox 98"/>
          <p:cNvSpPr txBox="1"/>
          <p:nvPr/>
        </p:nvSpPr>
        <p:spPr>
          <a:xfrm>
            <a:off x="3814308" y="4635742"/>
            <a:ext cx="217274" cy="1260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r" rtl="0" fontAlgn="base" latinLnBrk="1">
              <a:spcBef>
                <a:spcPct val="100000"/>
              </a:spcBef>
              <a:spcAft>
                <a:spcPct val="0"/>
              </a:spcAft>
              <a:buFont typeface="Wingdings" pitchFamily="2" charset="2"/>
              <a:defRPr kumimoji="1" sz="1400" b="1" kern="1200">
                <a:solidFill>
                  <a:schemeClr val="tx1"/>
                </a:solidFill>
                <a:latin typeface="Arial" pitchFamily="34" charset="0"/>
                <a:ea typeface="돋움" pitchFamily="50" charset="-127"/>
                <a:cs typeface="+mn-cs"/>
              </a:defRPr>
            </a:lvl1pPr>
            <a:lvl2pPr marL="457200" algn="r" rtl="0" fontAlgn="base" latinLnBrk="1">
              <a:spcBef>
                <a:spcPct val="100000"/>
              </a:spcBef>
              <a:spcAft>
                <a:spcPct val="0"/>
              </a:spcAft>
              <a:buFont typeface="Wingdings" pitchFamily="2" charset="2"/>
              <a:defRPr kumimoji="1" sz="1400" b="1" kern="1200">
                <a:solidFill>
                  <a:schemeClr val="tx1"/>
                </a:solidFill>
                <a:latin typeface="Arial" pitchFamily="34" charset="0"/>
                <a:ea typeface="돋움" pitchFamily="50" charset="-127"/>
                <a:cs typeface="+mn-cs"/>
              </a:defRPr>
            </a:lvl2pPr>
            <a:lvl3pPr marL="914400" algn="r" rtl="0" fontAlgn="base" latinLnBrk="1">
              <a:spcBef>
                <a:spcPct val="100000"/>
              </a:spcBef>
              <a:spcAft>
                <a:spcPct val="0"/>
              </a:spcAft>
              <a:buFont typeface="Wingdings" pitchFamily="2" charset="2"/>
              <a:defRPr kumimoji="1" sz="1400" b="1" kern="1200">
                <a:solidFill>
                  <a:schemeClr val="tx1"/>
                </a:solidFill>
                <a:latin typeface="Arial" pitchFamily="34" charset="0"/>
                <a:ea typeface="돋움" pitchFamily="50" charset="-127"/>
                <a:cs typeface="+mn-cs"/>
              </a:defRPr>
            </a:lvl3pPr>
            <a:lvl4pPr marL="1371600" algn="r" rtl="0" fontAlgn="base" latinLnBrk="1">
              <a:spcBef>
                <a:spcPct val="100000"/>
              </a:spcBef>
              <a:spcAft>
                <a:spcPct val="0"/>
              </a:spcAft>
              <a:buFont typeface="Wingdings" pitchFamily="2" charset="2"/>
              <a:defRPr kumimoji="1" sz="1400" b="1" kern="1200">
                <a:solidFill>
                  <a:schemeClr val="tx1"/>
                </a:solidFill>
                <a:latin typeface="Arial" pitchFamily="34" charset="0"/>
                <a:ea typeface="돋움" pitchFamily="50" charset="-127"/>
                <a:cs typeface="+mn-cs"/>
              </a:defRPr>
            </a:lvl4pPr>
            <a:lvl5pPr marL="1828800" algn="r" rtl="0" fontAlgn="base" latinLnBrk="1">
              <a:spcBef>
                <a:spcPct val="100000"/>
              </a:spcBef>
              <a:spcAft>
                <a:spcPct val="0"/>
              </a:spcAft>
              <a:buFont typeface="Wingdings" pitchFamily="2" charset="2"/>
              <a:defRPr kumimoji="1" sz="1400" b="1" kern="1200">
                <a:solidFill>
                  <a:schemeClr val="tx1"/>
                </a:solidFill>
                <a:latin typeface="Arial" pitchFamily="34" charset="0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Arial" pitchFamily="34" charset="0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Arial" pitchFamily="34" charset="0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Arial" pitchFamily="34" charset="0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Arial" pitchFamily="34" charset="0"/>
                <a:ea typeface="돋움" pitchFamily="50" charset="-127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kumimoji="0" lang="ko-KR" altLang="en-US" sz="700" b="0" dirty="0" smtClean="0">
                <a:solidFill>
                  <a:prstClr val="black"/>
                </a:solidFill>
                <a:latin typeface="Arial Narrow" pitchFamily="34" charset="0"/>
                <a:ea typeface="LG스마트체 Regular" pitchFamily="50" charset="-127"/>
                <a:cs typeface="Arial" pitchFamily="34" charset="0"/>
              </a:rPr>
              <a:t>실외</a:t>
            </a:r>
            <a:endParaRPr kumimoji="0" lang="ko-KR" altLang="en-US" sz="700" b="0" dirty="0">
              <a:solidFill>
                <a:prstClr val="black"/>
              </a:solidFill>
              <a:latin typeface="Arial Narrow" pitchFamily="34" charset="0"/>
              <a:ea typeface="LG스마트체 Regular" pitchFamily="50" charset="-127"/>
              <a:cs typeface="Arial" pitchFamily="34" charset="0"/>
            </a:endParaRPr>
          </a:p>
        </p:txBody>
      </p:sp>
      <p:sp>
        <p:nvSpPr>
          <p:cNvPr id="200" name="TextBox 98"/>
          <p:cNvSpPr txBox="1"/>
          <p:nvPr/>
        </p:nvSpPr>
        <p:spPr>
          <a:xfrm>
            <a:off x="4217210" y="4635742"/>
            <a:ext cx="217274" cy="1260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r" rtl="0" fontAlgn="base" latinLnBrk="1">
              <a:spcBef>
                <a:spcPct val="100000"/>
              </a:spcBef>
              <a:spcAft>
                <a:spcPct val="0"/>
              </a:spcAft>
              <a:buFont typeface="Wingdings" pitchFamily="2" charset="2"/>
              <a:defRPr kumimoji="1" sz="1400" b="1" kern="1200">
                <a:solidFill>
                  <a:schemeClr val="tx1"/>
                </a:solidFill>
                <a:latin typeface="Arial" pitchFamily="34" charset="0"/>
                <a:ea typeface="돋움" pitchFamily="50" charset="-127"/>
                <a:cs typeface="+mn-cs"/>
              </a:defRPr>
            </a:lvl1pPr>
            <a:lvl2pPr marL="457200" algn="r" rtl="0" fontAlgn="base" latinLnBrk="1">
              <a:spcBef>
                <a:spcPct val="100000"/>
              </a:spcBef>
              <a:spcAft>
                <a:spcPct val="0"/>
              </a:spcAft>
              <a:buFont typeface="Wingdings" pitchFamily="2" charset="2"/>
              <a:defRPr kumimoji="1" sz="1400" b="1" kern="1200">
                <a:solidFill>
                  <a:schemeClr val="tx1"/>
                </a:solidFill>
                <a:latin typeface="Arial" pitchFamily="34" charset="0"/>
                <a:ea typeface="돋움" pitchFamily="50" charset="-127"/>
                <a:cs typeface="+mn-cs"/>
              </a:defRPr>
            </a:lvl2pPr>
            <a:lvl3pPr marL="914400" algn="r" rtl="0" fontAlgn="base" latinLnBrk="1">
              <a:spcBef>
                <a:spcPct val="100000"/>
              </a:spcBef>
              <a:spcAft>
                <a:spcPct val="0"/>
              </a:spcAft>
              <a:buFont typeface="Wingdings" pitchFamily="2" charset="2"/>
              <a:defRPr kumimoji="1" sz="1400" b="1" kern="1200">
                <a:solidFill>
                  <a:schemeClr val="tx1"/>
                </a:solidFill>
                <a:latin typeface="Arial" pitchFamily="34" charset="0"/>
                <a:ea typeface="돋움" pitchFamily="50" charset="-127"/>
                <a:cs typeface="+mn-cs"/>
              </a:defRPr>
            </a:lvl3pPr>
            <a:lvl4pPr marL="1371600" algn="r" rtl="0" fontAlgn="base" latinLnBrk="1">
              <a:spcBef>
                <a:spcPct val="100000"/>
              </a:spcBef>
              <a:spcAft>
                <a:spcPct val="0"/>
              </a:spcAft>
              <a:buFont typeface="Wingdings" pitchFamily="2" charset="2"/>
              <a:defRPr kumimoji="1" sz="1400" b="1" kern="1200">
                <a:solidFill>
                  <a:schemeClr val="tx1"/>
                </a:solidFill>
                <a:latin typeface="Arial" pitchFamily="34" charset="0"/>
                <a:ea typeface="돋움" pitchFamily="50" charset="-127"/>
                <a:cs typeface="+mn-cs"/>
              </a:defRPr>
            </a:lvl4pPr>
            <a:lvl5pPr marL="1828800" algn="r" rtl="0" fontAlgn="base" latinLnBrk="1">
              <a:spcBef>
                <a:spcPct val="100000"/>
              </a:spcBef>
              <a:spcAft>
                <a:spcPct val="0"/>
              </a:spcAft>
              <a:buFont typeface="Wingdings" pitchFamily="2" charset="2"/>
              <a:defRPr kumimoji="1" sz="1400" b="1" kern="1200">
                <a:solidFill>
                  <a:schemeClr val="tx1"/>
                </a:solidFill>
                <a:latin typeface="Arial" pitchFamily="34" charset="0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Arial" pitchFamily="34" charset="0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Arial" pitchFamily="34" charset="0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Arial" pitchFamily="34" charset="0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Arial" pitchFamily="34" charset="0"/>
                <a:ea typeface="돋움" pitchFamily="50" charset="-127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kumimoji="0" lang="ko-KR" altLang="en-US" sz="700" b="0" dirty="0" smtClean="0">
                <a:solidFill>
                  <a:prstClr val="black"/>
                </a:solidFill>
                <a:latin typeface="Arial Narrow" pitchFamily="34" charset="0"/>
                <a:ea typeface="LG스마트체 Regular" pitchFamily="50" charset="-127"/>
                <a:cs typeface="Arial" pitchFamily="34" charset="0"/>
              </a:rPr>
              <a:t>실내</a:t>
            </a:r>
            <a:endParaRPr kumimoji="0" lang="ko-KR" altLang="en-US" sz="700" b="0" dirty="0">
              <a:solidFill>
                <a:prstClr val="black"/>
              </a:solidFill>
              <a:latin typeface="Arial Narrow" pitchFamily="34" charset="0"/>
              <a:ea typeface="LG스마트체 Regular" pitchFamily="50" charset="-127"/>
              <a:cs typeface="Arial" pitchFamily="34" charset="0"/>
            </a:endParaRPr>
          </a:p>
        </p:txBody>
      </p:sp>
      <p:cxnSp>
        <p:nvCxnSpPr>
          <p:cNvPr id="27" name="직선 연결선 26"/>
          <p:cNvCxnSpPr/>
          <p:nvPr/>
        </p:nvCxnSpPr>
        <p:spPr>
          <a:xfrm>
            <a:off x="4510133" y="4586258"/>
            <a:ext cx="0" cy="987663"/>
          </a:xfrm>
          <a:prstGeom prst="line">
            <a:avLst/>
          </a:prstGeom>
          <a:ln w="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직사각형 118"/>
          <p:cNvSpPr/>
          <p:nvPr/>
        </p:nvSpPr>
        <p:spPr>
          <a:xfrm>
            <a:off x="694400" y="3961616"/>
            <a:ext cx="123426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800" dirty="0" smtClean="0">
                <a:solidFill>
                  <a:srgbClr val="008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1.2kW </a:t>
            </a:r>
          </a:p>
          <a:p>
            <a:r>
              <a:rPr lang="en-US" altLang="ko-KR" sz="800" dirty="0" smtClean="0">
                <a:solidFill>
                  <a:srgbClr val="008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=1.163x1.6kgx 649kcal/kg </a:t>
            </a:r>
            <a:endParaRPr lang="ko-KR" altLang="en-US" sz="800" dirty="0">
              <a:solidFill>
                <a:srgbClr val="008000"/>
              </a:solidFill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  <a:p>
            <a:r>
              <a:rPr lang="en-US" altLang="ko-KR" sz="800" dirty="0" smtClean="0">
                <a:solidFill>
                  <a:srgbClr val="008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* 1kcal=1.163W.h</a:t>
            </a:r>
          </a:p>
          <a:p>
            <a:r>
              <a:rPr lang="en-US" altLang="ko-KR" sz="800" dirty="0" smtClean="0">
                <a:solidFill>
                  <a:srgbClr val="008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* 0</a:t>
            </a:r>
            <a:r>
              <a:rPr lang="ko-KR" altLang="en-US" sz="800" dirty="0" smtClean="0">
                <a:solidFill>
                  <a:srgbClr val="008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℃→수증기 </a:t>
            </a:r>
            <a:r>
              <a:rPr lang="en-US" altLang="ko-KR" sz="800" dirty="0" smtClean="0">
                <a:solidFill>
                  <a:srgbClr val="008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=649kcal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736103" y="3757027"/>
            <a:ext cx="866211" cy="656567"/>
          </a:xfrm>
          <a:prstGeom prst="rect">
            <a:avLst/>
          </a:prstGeom>
        </p:spPr>
      </p:pic>
      <p:sp>
        <p:nvSpPr>
          <p:cNvPr id="98" name="직사각형 97"/>
          <p:cNvSpPr/>
          <p:nvPr/>
        </p:nvSpPr>
        <p:spPr>
          <a:xfrm>
            <a:off x="6889760" y="3673584"/>
            <a:ext cx="142087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800" dirty="0" smtClean="0">
                <a:solidFill>
                  <a:srgbClr val="008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[</a:t>
            </a:r>
            <a:r>
              <a:rPr lang="ko-KR" altLang="en-US" sz="800" smtClean="0">
                <a:solidFill>
                  <a:srgbClr val="008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배선규격</a:t>
            </a:r>
            <a:r>
              <a:rPr lang="en-US" altLang="ko-KR" sz="800" dirty="0" smtClean="0">
                <a:solidFill>
                  <a:srgbClr val="008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]</a:t>
            </a:r>
            <a:r>
              <a:rPr lang="ko-KR" altLang="en-US" sz="800" smtClean="0">
                <a:solidFill>
                  <a:srgbClr val="008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인버터</a:t>
            </a:r>
            <a:r>
              <a:rPr lang="en-US" altLang="ko-KR" sz="800" dirty="0" smtClean="0">
                <a:solidFill>
                  <a:srgbClr val="008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(</a:t>
            </a:r>
            <a:r>
              <a:rPr lang="ko-KR" altLang="en-US" sz="800" smtClean="0">
                <a:solidFill>
                  <a:srgbClr val="008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난방겸용</a:t>
            </a:r>
            <a:r>
              <a:rPr lang="en-US" altLang="ko-KR" sz="800" dirty="0" smtClean="0">
                <a:solidFill>
                  <a:srgbClr val="008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)</a:t>
            </a:r>
          </a:p>
          <a:p>
            <a:r>
              <a:rPr lang="en-US" altLang="ko-KR" sz="800" dirty="0" smtClean="0">
                <a:solidFill>
                  <a:srgbClr val="008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- </a:t>
            </a:r>
            <a:r>
              <a:rPr lang="ko-KR" altLang="en-US" sz="800" smtClean="0">
                <a:solidFill>
                  <a:srgbClr val="008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누전 차단기 용량 </a:t>
            </a:r>
            <a:r>
              <a:rPr lang="en-US" altLang="ko-KR" sz="800" dirty="0" smtClean="0">
                <a:solidFill>
                  <a:srgbClr val="008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: 20A</a:t>
            </a:r>
          </a:p>
          <a:p>
            <a:r>
              <a:rPr lang="en-US" altLang="ko-KR" sz="800" dirty="0" smtClean="0">
                <a:solidFill>
                  <a:srgbClr val="008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- </a:t>
            </a:r>
            <a:r>
              <a:rPr lang="ko-KR" altLang="en-US" sz="800" smtClean="0">
                <a:solidFill>
                  <a:srgbClr val="008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주전원선 </a:t>
            </a:r>
            <a:r>
              <a:rPr lang="ko-KR" altLang="en-US" sz="800" dirty="0" smtClean="0">
                <a:solidFill>
                  <a:srgbClr val="008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단면적 </a:t>
            </a:r>
            <a:r>
              <a:rPr lang="en-US" altLang="ko-KR" sz="800" dirty="0" smtClean="0">
                <a:solidFill>
                  <a:srgbClr val="008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: 2.5</a:t>
            </a:r>
            <a:r>
              <a:rPr lang="ko-KR" altLang="en-US" sz="800" smtClean="0">
                <a:solidFill>
                  <a:srgbClr val="008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㎟ </a:t>
            </a:r>
            <a:r>
              <a:rPr lang="en-US" altLang="ko-KR" sz="800" dirty="0" smtClean="0">
                <a:solidFill>
                  <a:srgbClr val="008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x 3C</a:t>
            </a:r>
          </a:p>
          <a:p>
            <a:r>
              <a:rPr lang="en-US" altLang="ko-KR" sz="800" dirty="0" smtClean="0">
                <a:solidFill>
                  <a:srgbClr val="008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- </a:t>
            </a:r>
            <a:r>
              <a:rPr lang="ko-KR" altLang="en-US" sz="800" smtClean="0">
                <a:solidFill>
                  <a:srgbClr val="008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전원인입방식 </a:t>
            </a:r>
            <a:r>
              <a:rPr lang="en-US" altLang="ko-KR" sz="800" dirty="0" smtClean="0">
                <a:solidFill>
                  <a:srgbClr val="008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: </a:t>
            </a:r>
            <a:r>
              <a:rPr lang="ko-KR" altLang="en-US" sz="800" smtClean="0">
                <a:solidFill>
                  <a:srgbClr val="008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실외</a:t>
            </a:r>
            <a:endParaRPr lang="en-US" altLang="ko-KR" sz="800" dirty="0" smtClean="0">
              <a:solidFill>
                <a:srgbClr val="008000"/>
              </a:solidFill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  <a:p>
            <a:r>
              <a:rPr lang="en-US" altLang="ko-KR" sz="800" dirty="0" smtClean="0">
                <a:solidFill>
                  <a:srgbClr val="008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- </a:t>
            </a:r>
            <a:r>
              <a:rPr lang="ko-KR" altLang="en-US" sz="800" smtClean="0">
                <a:solidFill>
                  <a:srgbClr val="008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실내</a:t>
            </a:r>
            <a:r>
              <a:rPr lang="en-US" altLang="ko-KR" sz="800" dirty="0" smtClean="0">
                <a:solidFill>
                  <a:srgbClr val="008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/</a:t>
            </a:r>
            <a:r>
              <a:rPr lang="ko-KR" altLang="en-US" sz="800" smtClean="0">
                <a:solidFill>
                  <a:srgbClr val="008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외기 연결전선 단면적</a:t>
            </a:r>
            <a:endParaRPr lang="en-US" altLang="ko-KR" sz="800" dirty="0" smtClean="0">
              <a:solidFill>
                <a:srgbClr val="008000"/>
              </a:solidFill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  <a:p>
            <a:r>
              <a:rPr lang="en-US" altLang="ko-KR" sz="800" dirty="0" smtClean="0">
                <a:solidFill>
                  <a:srgbClr val="008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  : 0.75</a:t>
            </a:r>
            <a:r>
              <a:rPr lang="ko-KR" altLang="en-US" sz="800" smtClean="0">
                <a:solidFill>
                  <a:srgbClr val="008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㎟ </a:t>
            </a:r>
            <a:r>
              <a:rPr lang="en-US" altLang="ko-KR" sz="800" dirty="0" smtClean="0">
                <a:solidFill>
                  <a:srgbClr val="008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x 4C</a:t>
            </a:r>
          </a:p>
        </p:txBody>
      </p:sp>
      <p:pic>
        <p:nvPicPr>
          <p:cNvPr id="106" name="Picture 2"/>
          <p:cNvPicPr>
            <a:picLocks noChangeAspect="1" noChangeArrowheads="1"/>
          </p:cNvPicPr>
          <p:nvPr/>
        </p:nvPicPr>
        <p:blipFill rotWithShape="1"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67" r="22985" b="27909"/>
          <a:stretch/>
        </p:blipFill>
        <p:spPr bwMode="auto">
          <a:xfrm>
            <a:off x="4572000" y="3703589"/>
            <a:ext cx="776998" cy="7472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8" name="타원 107"/>
          <p:cNvSpPr/>
          <p:nvPr/>
        </p:nvSpPr>
        <p:spPr bwMode="auto">
          <a:xfrm>
            <a:off x="4912099" y="4029088"/>
            <a:ext cx="240663" cy="232665"/>
          </a:xfrm>
          <a:prstGeom prst="ellipse">
            <a:avLst/>
          </a:prstGeom>
          <a:noFill/>
          <a:ln w="127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rebuchet MS" pitchFamily="34" charset="0"/>
              <a:ea typeface="돋움" pitchFamily="50" charset="-127"/>
            </a:endParaRPr>
          </a:p>
        </p:txBody>
      </p:sp>
      <p:cxnSp>
        <p:nvCxnSpPr>
          <p:cNvPr id="133" name="직선 연결선 132"/>
          <p:cNvCxnSpPr/>
          <p:nvPr/>
        </p:nvCxnSpPr>
        <p:spPr bwMode="auto">
          <a:xfrm>
            <a:off x="4710113" y="4950016"/>
            <a:ext cx="186763" cy="307852"/>
          </a:xfrm>
          <a:prstGeom prst="line">
            <a:avLst/>
          </a:prstGeom>
          <a:noFill/>
          <a:ln w="349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5" name="직선 연결선 134"/>
          <p:cNvCxnSpPr/>
          <p:nvPr/>
        </p:nvCxnSpPr>
        <p:spPr bwMode="auto">
          <a:xfrm flipV="1">
            <a:off x="5041073" y="5240623"/>
            <a:ext cx="0" cy="168992"/>
          </a:xfrm>
          <a:prstGeom prst="line">
            <a:avLst/>
          </a:prstGeom>
          <a:noFill/>
          <a:ln w="349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7" name="자유형 136"/>
          <p:cNvSpPr/>
          <p:nvPr/>
        </p:nvSpPr>
        <p:spPr bwMode="auto">
          <a:xfrm flipH="1">
            <a:off x="4891088" y="5176252"/>
            <a:ext cx="368343" cy="241369"/>
          </a:xfrm>
          <a:custGeom>
            <a:avLst/>
            <a:gdLst>
              <a:gd name="connsiteX0" fmla="*/ 381000 w 388130"/>
              <a:gd name="connsiteY0" fmla="*/ 0 h 380009"/>
              <a:gd name="connsiteX1" fmla="*/ 384175 w 388130"/>
              <a:gd name="connsiteY1" fmla="*/ 193675 h 380009"/>
              <a:gd name="connsiteX2" fmla="*/ 333375 w 388130"/>
              <a:gd name="connsiteY2" fmla="*/ 352425 h 380009"/>
              <a:gd name="connsiteX3" fmla="*/ 0 w 388130"/>
              <a:gd name="connsiteY3" fmla="*/ 377825 h 380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8130" h="380009">
                <a:moveTo>
                  <a:pt x="381000" y="0"/>
                </a:moveTo>
                <a:cubicBezTo>
                  <a:pt x="386556" y="67469"/>
                  <a:pt x="392113" y="134938"/>
                  <a:pt x="384175" y="193675"/>
                </a:cubicBezTo>
                <a:cubicBezTo>
                  <a:pt x="376237" y="252413"/>
                  <a:pt x="397404" y="321733"/>
                  <a:pt x="333375" y="352425"/>
                </a:cubicBezTo>
                <a:cubicBezTo>
                  <a:pt x="269346" y="383117"/>
                  <a:pt x="75671" y="382058"/>
                  <a:pt x="0" y="377825"/>
                </a:cubicBezTo>
              </a:path>
            </a:pathLst>
          </a:custGeom>
          <a:noFill/>
          <a:ln w="254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2000" b="1" smtClean="0">
              <a:solidFill>
                <a:srgbClr val="000000"/>
              </a:solidFill>
              <a:latin typeface="Trebuchet MS" pitchFamily="34" charset="0"/>
              <a:ea typeface="돋움" pitchFamily="50" charset="-127"/>
            </a:endParaRPr>
          </a:p>
        </p:txBody>
      </p:sp>
      <p:sp>
        <p:nvSpPr>
          <p:cNvPr id="140" name="직사각형 139"/>
          <p:cNvSpPr/>
          <p:nvPr/>
        </p:nvSpPr>
        <p:spPr bwMode="auto">
          <a:xfrm rot="16200000" flipH="1">
            <a:off x="5163731" y="5301259"/>
            <a:ext cx="75333" cy="360454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endParaRPr lang="ko-KR" altLang="en-US" sz="2000" b="1" smtClean="0">
              <a:solidFill>
                <a:srgbClr val="000000"/>
              </a:solidFill>
              <a:latin typeface="Trebuchet MS" pitchFamily="34" charset="0"/>
              <a:ea typeface="돋움" pitchFamily="50" charset="-127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 flipH="1">
            <a:off x="4710113" y="5462434"/>
            <a:ext cx="308963" cy="0"/>
          </a:xfrm>
          <a:prstGeom prst="line">
            <a:avLst/>
          </a:prstGeom>
          <a:ln w="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자유형 163"/>
          <p:cNvSpPr/>
          <p:nvPr/>
        </p:nvSpPr>
        <p:spPr>
          <a:xfrm>
            <a:off x="4713410" y="4917753"/>
            <a:ext cx="340115" cy="340115"/>
          </a:xfrm>
          <a:custGeom>
            <a:avLst/>
            <a:gdLst>
              <a:gd name="connsiteX0" fmla="*/ 0 w 406400"/>
              <a:gd name="connsiteY0" fmla="*/ 0 h 863600"/>
              <a:gd name="connsiteX1" fmla="*/ 0 w 406400"/>
              <a:gd name="connsiteY1" fmla="*/ 863600 h 863600"/>
              <a:gd name="connsiteX2" fmla="*/ 406400 w 406400"/>
              <a:gd name="connsiteY2" fmla="*/ 863600 h 86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06400" h="863600">
                <a:moveTo>
                  <a:pt x="0" y="0"/>
                </a:moveTo>
                <a:lnTo>
                  <a:pt x="0" y="863600"/>
                </a:lnTo>
                <a:lnTo>
                  <a:pt x="406400" y="863600"/>
                </a:lnTo>
              </a:path>
            </a:pathLst>
          </a:cu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ko-KR"/>
            </a:defPPr>
            <a:lvl1pPr algn="r" rtl="0" fontAlgn="base" latinLnBrk="1">
              <a:spcBef>
                <a:spcPct val="100000"/>
              </a:spcBef>
              <a:spcAft>
                <a:spcPct val="0"/>
              </a:spcAft>
              <a:buFont typeface="Wingdings" pitchFamily="2" charset="2"/>
              <a:defRPr kumimoji="1"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r" rtl="0" fontAlgn="base" latinLnBrk="1">
              <a:spcBef>
                <a:spcPct val="100000"/>
              </a:spcBef>
              <a:spcAft>
                <a:spcPct val="0"/>
              </a:spcAft>
              <a:buFont typeface="Wingdings" pitchFamily="2" charset="2"/>
              <a:defRPr kumimoji="1"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r" rtl="0" fontAlgn="base" latinLnBrk="1">
              <a:spcBef>
                <a:spcPct val="100000"/>
              </a:spcBef>
              <a:spcAft>
                <a:spcPct val="0"/>
              </a:spcAft>
              <a:buFont typeface="Wingdings" pitchFamily="2" charset="2"/>
              <a:defRPr kumimoji="1"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r" rtl="0" fontAlgn="base" latinLnBrk="1">
              <a:spcBef>
                <a:spcPct val="100000"/>
              </a:spcBef>
              <a:spcAft>
                <a:spcPct val="0"/>
              </a:spcAft>
              <a:buFont typeface="Wingdings" pitchFamily="2" charset="2"/>
              <a:defRPr kumimoji="1"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r" rtl="0" fontAlgn="base" latinLnBrk="1">
              <a:spcBef>
                <a:spcPct val="100000"/>
              </a:spcBef>
              <a:spcAft>
                <a:spcPct val="0"/>
              </a:spcAft>
              <a:buFont typeface="Wingdings" pitchFamily="2" charset="2"/>
              <a:defRPr kumimoji="1"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700">
              <a:solidFill>
                <a:srgbClr val="000000"/>
              </a:solidFill>
              <a:latin typeface="Arial Narrow" pitchFamily="34" charset="0"/>
              <a:ea typeface="LG스마트체 Regular" pitchFamily="50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4743450" y="5276265"/>
            <a:ext cx="0" cy="185737"/>
          </a:xfrm>
          <a:prstGeom prst="line">
            <a:avLst/>
          </a:prstGeom>
          <a:ln w="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직사각형 142"/>
          <p:cNvSpPr/>
          <p:nvPr/>
        </p:nvSpPr>
        <p:spPr>
          <a:xfrm>
            <a:off x="4461719" y="5432742"/>
            <a:ext cx="764179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700" dirty="0" smtClean="0">
                <a:solidFill>
                  <a:srgbClr val="008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300mm </a:t>
            </a:r>
            <a:r>
              <a:rPr lang="ko-KR" altLang="en-US" sz="700" smtClean="0">
                <a:solidFill>
                  <a:srgbClr val="008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확보</a:t>
            </a:r>
            <a:endParaRPr lang="en-US" altLang="ko-KR" sz="700" dirty="0" smtClean="0">
              <a:solidFill>
                <a:srgbClr val="008000"/>
              </a:solidFill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sp>
        <p:nvSpPr>
          <p:cNvPr id="144" name="타원 143"/>
          <p:cNvSpPr/>
          <p:nvPr/>
        </p:nvSpPr>
        <p:spPr>
          <a:xfrm>
            <a:off x="4713926" y="5338397"/>
            <a:ext cx="42833" cy="42833"/>
          </a:xfrm>
          <a:prstGeom prst="ellipse">
            <a:avLst/>
          </a:prstGeom>
          <a:solidFill>
            <a:srgbClr val="C00000"/>
          </a:solidFill>
          <a:ln w="63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</a:endParaRPr>
          </a:p>
        </p:txBody>
      </p:sp>
      <p:sp>
        <p:nvSpPr>
          <p:cNvPr id="145" name="직사각형 144"/>
          <p:cNvSpPr/>
          <p:nvPr/>
        </p:nvSpPr>
        <p:spPr>
          <a:xfrm>
            <a:off x="4843808" y="3745592"/>
            <a:ext cx="516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700" dirty="0" smtClean="0">
                <a:solidFill>
                  <a:srgbClr val="FFFF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드레인 타공</a:t>
            </a:r>
            <a:endParaRPr lang="en-US" altLang="ko-KR" sz="700" dirty="0" smtClean="0">
              <a:solidFill>
                <a:srgbClr val="FFFF00"/>
              </a:solidFill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sp>
        <p:nvSpPr>
          <p:cNvPr id="147" name="TextBox 146"/>
          <p:cNvSpPr txBox="1"/>
          <p:nvPr/>
        </p:nvSpPr>
        <p:spPr>
          <a:xfrm>
            <a:off x="4855859" y="6653594"/>
            <a:ext cx="39305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 smtClean="0">
                <a:latin typeface="Arial Narrow" panose="020B0606020202030204" pitchFamily="34" charset="0"/>
                <a:ea typeface="LG스마트체2.0 Regular" panose="020B0600000101010101" pitchFamily="50" charset="-127"/>
              </a:rPr>
              <a:t>1 / 1 </a:t>
            </a:r>
            <a:endParaRPr lang="ko-KR" altLang="en-US" sz="900" dirty="0" err="1" smtClean="0">
              <a:latin typeface="Arial Narrow" panose="020B0606020202030204" pitchFamily="34" charset="0"/>
              <a:ea typeface="LG스마트체2.0 Regular" panose="020B0600000101010101" pitchFamily="50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6456" y="3205025"/>
            <a:ext cx="5148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 smtClean="0">
                <a:solidFill>
                  <a:srgbClr val="C00000"/>
                </a:solidFill>
                <a:latin typeface="Arial Narrow" panose="020B0606020202030204" pitchFamily="34" charset="0"/>
                <a:ea typeface="LG스마트체2.0 Regular" panose="020B0600000101010101" pitchFamily="50" charset="-127"/>
              </a:rPr>
              <a:t> </a:t>
            </a:r>
            <a:endParaRPr lang="ko-KR" altLang="en-US" sz="1400" dirty="0" err="1" smtClean="0">
              <a:solidFill>
                <a:srgbClr val="C00000"/>
              </a:solidFill>
              <a:latin typeface="Arial Narrow" panose="020B0606020202030204" pitchFamily="34" charset="0"/>
              <a:ea typeface="LG스마트체2.0 Regular" panose="020B0600000101010101" pitchFamily="50" charset="-127"/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56456" y="2784895"/>
            <a:ext cx="5148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 smtClean="0">
                <a:solidFill>
                  <a:srgbClr val="C00000"/>
                </a:solidFill>
                <a:latin typeface="Arial Narrow" panose="020B0606020202030204" pitchFamily="34" charset="0"/>
                <a:ea typeface="LG스마트체2.0 Regular" panose="020B0600000101010101" pitchFamily="50" charset="-127"/>
              </a:rPr>
              <a:t> </a:t>
            </a:r>
            <a:endParaRPr lang="ko-KR" altLang="en-US" sz="1400" dirty="0" err="1" smtClean="0">
              <a:solidFill>
                <a:srgbClr val="C00000"/>
              </a:solidFill>
              <a:latin typeface="Arial Narrow" panose="020B0606020202030204" pitchFamily="34" charset="0"/>
              <a:ea typeface="LG스마트체2.0 Regular" panose="020B0600000101010101" pitchFamily="50" charset="-127"/>
            </a:endParaRPr>
          </a:p>
        </p:txBody>
      </p:sp>
      <p:sp>
        <p:nvSpPr>
          <p:cNvPr id="111" name="실행 단추: 뒤로 또는 이전 110">
            <a:hlinkClick r:id="rId24" action="ppaction://hlinksldjump" highlightClick="1"/>
          </p:cNvPr>
          <p:cNvSpPr/>
          <p:nvPr/>
        </p:nvSpPr>
        <p:spPr bwMode="auto">
          <a:xfrm>
            <a:off x="9714273" y="6647672"/>
            <a:ext cx="152965" cy="104360"/>
          </a:xfrm>
          <a:prstGeom prst="actionButtonBackPrevious">
            <a:avLst/>
          </a:prstGeom>
          <a:solidFill>
            <a:schemeClr val="bg1"/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000" b="1" i="0" u="sng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81469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2" name="차트 81"/>
          <p:cNvGraphicFramePr>
            <a:graphicFrameLocks/>
          </p:cNvGraphicFramePr>
          <p:nvPr>
            <p:extLst/>
          </p:nvPr>
        </p:nvGraphicFramePr>
        <p:xfrm>
          <a:off x="496200" y="1186250"/>
          <a:ext cx="9158545" cy="33295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/>
          </p:nvPr>
        </p:nvGraphicFramePr>
        <p:xfrm>
          <a:off x="223471" y="5723148"/>
          <a:ext cx="1909840" cy="910590"/>
        </p:xfrm>
        <a:graphic>
          <a:graphicData uri="http://schemas.openxmlformats.org/drawingml/2006/table">
            <a:tbl>
              <a:tblPr/>
              <a:tblGrid>
                <a:gridCol w="223837"/>
                <a:gridCol w="354012"/>
                <a:gridCol w="79453"/>
                <a:gridCol w="354012"/>
                <a:gridCol w="449263"/>
                <a:gridCol w="449263"/>
              </a:tblGrid>
              <a:tr h="0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LG스마트체 Light" panose="020B0600000101010101" pitchFamily="50" charset="-127"/>
                          <a:ea typeface="LG스마트체 Light" panose="020B0600000101010101" pitchFamily="50" charset="-127"/>
                        </a:rPr>
                        <a:t>등급</a:t>
                      </a:r>
                      <a:endParaRPr lang="ko-KR" alt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LG스마트체 Light" panose="020B0600000101010101" pitchFamily="50" charset="-127"/>
                        <a:ea typeface="LG스마트체 Light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 dirty="0" smtClean="0">
                          <a:solidFill>
                            <a:schemeClr val="tx1"/>
                          </a:solidFill>
                          <a:latin typeface="LG스마트체 Light" panose="020B0600000101010101" pitchFamily="50" charset="-127"/>
                          <a:ea typeface="LG스마트체 Light" panose="020B0600000101010101" pitchFamily="50" charset="-127"/>
                        </a:rPr>
                        <a:t>'19</a:t>
                      </a:r>
                      <a:r>
                        <a:rPr lang="ko-KR" altLang="en-US" sz="800" b="0" i="0" u="none" strike="noStrike" dirty="0" smtClean="0">
                          <a:solidFill>
                            <a:schemeClr val="tx1"/>
                          </a:solidFill>
                          <a:latin typeface="LG스마트체 Light" panose="020B0600000101010101" pitchFamily="50" charset="-127"/>
                          <a:ea typeface="LG스마트체 Light" panose="020B0600000101010101" pitchFamily="50" charset="-127"/>
                        </a:rPr>
                        <a:t>년 </a:t>
                      </a:r>
                      <a:endParaRPr lang="en-US" altLang="ko-KR" sz="800" b="0" i="0" u="none" strike="noStrike" dirty="0" smtClean="0">
                        <a:solidFill>
                          <a:schemeClr val="tx1"/>
                        </a:solidFill>
                        <a:latin typeface="LG스마트체 Light" panose="020B0600000101010101" pitchFamily="50" charset="-127"/>
                        <a:ea typeface="LG스마트체 Light" panose="020B0600000101010101" pitchFamily="50" charset="-127"/>
                      </a:endParaRPr>
                    </a:p>
                    <a:p>
                      <a:pPr algn="ctr" rtl="0" fontAlgn="ctr"/>
                      <a:r>
                        <a:rPr lang="en-US" sz="800" b="0" i="0" u="none" strike="noStrike" dirty="0" smtClean="0">
                          <a:solidFill>
                            <a:schemeClr val="tx1"/>
                          </a:solidFill>
                          <a:latin typeface="LG스마트체 Light" panose="020B0600000101010101" pitchFamily="50" charset="-127"/>
                          <a:ea typeface="LG스마트체 Light" panose="020B0600000101010101" pitchFamily="50" charset="-127"/>
                        </a:rPr>
                        <a:t>CSPF </a:t>
                      </a:r>
                      <a:endParaRPr lang="en-US" sz="800" b="0" i="0" u="none" strike="noStrike" dirty="0">
                        <a:solidFill>
                          <a:schemeClr val="tx1"/>
                        </a:solidFill>
                        <a:latin typeface="LG스마트체 Light" panose="020B0600000101010101" pitchFamily="50" charset="-127"/>
                        <a:ea typeface="LG스마트체 Light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6">
                  <a:txBody>
                    <a:bodyPr/>
                    <a:lstStyle/>
                    <a:p>
                      <a:pPr algn="ctr" rtl="0" fontAlgn="ctr"/>
                      <a:endParaRPr lang="en-US" sz="800" b="0" i="0" u="none" strike="noStrike" dirty="0" smtClean="0">
                        <a:solidFill>
                          <a:schemeClr val="tx1"/>
                        </a:solidFill>
                        <a:effectLst/>
                        <a:latin typeface="LG스마트체 Light" panose="020B0600000101010101" pitchFamily="50" charset="-127"/>
                        <a:ea typeface="LG스마트체 Light" panose="020B0600000101010101" pitchFamily="50" charset="-127"/>
                      </a:endParaRPr>
                    </a:p>
                    <a:p>
                      <a:pPr algn="ctr" rtl="0" fontAlgn="ctr"/>
                      <a:endParaRPr lang="en-US" sz="800" b="0" i="0" u="none" strike="noStrike" dirty="0" smtClean="0">
                        <a:solidFill>
                          <a:schemeClr val="tx1"/>
                        </a:solidFill>
                        <a:effectLst/>
                        <a:latin typeface="LG스마트체 Light" panose="020B0600000101010101" pitchFamily="50" charset="-127"/>
                        <a:ea typeface="LG스마트체 Light" panose="020B0600000101010101" pitchFamily="50" charset="-127"/>
                      </a:endParaRPr>
                    </a:p>
                    <a:p>
                      <a:pPr algn="ctr" rtl="0" fontAlgn="ctr"/>
                      <a:endParaRPr 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LG스마트체 Light" panose="020B0600000101010101" pitchFamily="50" charset="-127"/>
                        <a:ea typeface="LG스마트체 Light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 dirty="0" smtClean="0">
                          <a:solidFill>
                            <a:schemeClr val="tx1"/>
                          </a:solidFill>
                          <a:latin typeface="LG스마트체 Light" panose="020B0600000101010101" pitchFamily="50" charset="-127"/>
                          <a:ea typeface="LG스마트체 Light" panose="020B0600000101010101" pitchFamily="50" charset="-127"/>
                        </a:rPr>
                        <a:t>’21</a:t>
                      </a:r>
                      <a:r>
                        <a:rPr lang="ko-KR" altLang="en-US" sz="800" b="0" i="0" u="none" strike="noStrike" dirty="0" smtClean="0">
                          <a:solidFill>
                            <a:schemeClr val="tx1"/>
                          </a:solidFill>
                          <a:latin typeface="LG스마트체 Light" panose="020B0600000101010101" pitchFamily="50" charset="-127"/>
                          <a:ea typeface="LG스마트체 Light" panose="020B0600000101010101" pitchFamily="50" charset="-127"/>
                        </a:rPr>
                        <a:t>년 </a:t>
                      </a:r>
                      <a:endParaRPr lang="en-US" altLang="ko-KR" sz="800" b="0" i="0" u="none" strike="noStrike" dirty="0" smtClean="0">
                        <a:solidFill>
                          <a:schemeClr val="tx1"/>
                        </a:solidFill>
                        <a:latin typeface="LG스마트체 Light" panose="020B0600000101010101" pitchFamily="50" charset="-127"/>
                        <a:ea typeface="LG스마트체 Light" panose="020B0600000101010101" pitchFamily="50" charset="-127"/>
                      </a:endParaRPr>
                    </a:p>
                    <a:p>
                      <a:pPr algn="ctr" rtl="0" fontAlgn="ctr"/>
                      <a:r>
                        <a:rPr lang="en-US" sz="800" b="0" i="0" u="none" strike="noStrike" dirty="0" smtClean="0">
                          <a:solidFill>
                            <a:schemeClr val="tx1"/>
                          </a:solidFill>
                          <a:latin typeface="LG스마트체 Light" panose="020B0600000101010101" pitchFamily="50" charset="-127"/>
                          <a:ea typeface="LG스마트체 Light" panose="020B0600000101010101" pitchFamily="50" charset="-127"/>
                        </a:rPr>
                        <a:t>CSPF </a:t>
                      </a:r>
                      <a:endParaRPr lang="en-US" sz="800" b="0" i="0" u="none" strike="noStrike" dirty="0">
                        <a:solidFill>
                          <a:schemeClr val="tx1"/>
                        </a:solidFill>
                        <a:latin typeface="LG스마트체 Light" panose="020B0600000101010101" pitchFamily="50" charset="-127"/>
                        <a:ea typeface="LG스마트체 Light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Light" panose="020B0600000101010101" pitchFamily="50" charset="-127"/>
                          <a:ea typeface="LG스마트체 Light" panose="020B0600000101010101" pitchFamily="50" charset="-127"/>
                        </a:rPr>
                        <a:t>5% </a:t>
                      </a:r>
                      <a:endParaRPr lang="en-US" altLang="ko-KR" sz="800" b="0" i="0" u="none" strike="noStrike" dirty="0" smtClean="0">
                        <a:solidFill>
                          <a:srgbClr val="000000"/>
                        </a:solidFill>
                        <a:effectLst/>
                        <a:latin typeface="LG스마트체 Light" panose="020B0600000101010101" pitchFamily="50" charset="-127"/>
                        <a:ea typeface="LG스마트체 Light" panose="020B0600000101010101" pitchFamily="50" charset="-127"/>
                      </a:endParaRPr>
                    </a:p>
                    <a:p>
                      <a:pPr algn="ctr" rtl="0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LG스마트체 Light" panose="020B0600000101010101" pitchFamily="50" charset="-127"/>
                          <a:ea typeface="LG스마트체 Light" panose="020B0600000101010101" pitchFamily="50" charset="-127"/>
                        </a:rPr>
                        <a:t>개발마진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LG스마트체 Light" panose="020B0600000101010101" pitchFamily="50" charset="-127"/>
                        <a:ea typeface="LG스마트체 Light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Light" panose="020B0600000101010101" pitchFamily="50" charset="-127"/>
                          <a:ea typeface="LG스마트체 Light" panose="020B0600000101010101" pitchFamily="50" charset="-127"/>
                        </a:rPr>
                        <a:t>3% </a:t>
                      </a:r>
                      <a:endParaRPr lang="en-US" altLang="ko-KR" sz="800" b="0" i="0" u="none" strike="noStrike" dirty="0" smtClean="0">
                        <a:solidFill>
                          <a:srgbClr val="000000"/>
                        </a:solidFill>
                        <a:effectLst/>
                        <a:latin typeface="LG스마트체 Light" panose="020B0600000101010101" pitchFamily="50" charset="-127"/>
                        <a:ea typeface="LG스마트체 Light" panose="020B0600000101010101" pitchFamily="50" charset="-127"/>
                      </a:endParaRPr>
                    </a:p>
                    <a:p>
                      <a:pPr algn="ctr" rtl="0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LG스마트체 Light" panose="020B0600000101010101" pitchFamily="50" charset="-127"/>
                          <a:ea typeface="LG스마트체 Light" panose="020B0600000101010101" pitchFamily="50" charset="-127"/>
                        </a:rPr>
                        <a:t>개발마진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LG스마트체 Light" panose="020B0600000101010101" pitchFamily="50" charset="-127"/>
                        <a:ea typeface="LG스마트체 Light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LG스마트체 Light" panose="020B0600000101010101" pitchFamily="50" charset="-127"/>
                          <a:ea typeface="LG스마트체 Light" panose="020B0600000101010101" pitchFamily="50" charset="-127"/>
                        </a:rPr>
                        <a:t>1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latin typeface="LG스마트체 Light" panose="020B0600000101010101" pitchFamily="50" charset="-127"/>
                          <a:ea typeface="LG스마트체 Light" panose="020B0600000101010101" pitchFamily="50" charset="-127"/>
                        </a:rPr>
                        <a:t>8.2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Arial Narrow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 dirty="0" smtClean="0">
                          <a:solidFill>
                            <a:schemeClr val="tx1"/>
                          </a:solidFill>
                          <a:latin typeface="LG스마트체 Light" panose="020B0600000101010101" pitchFamily="50" charset="-127"/>
                          <a:ea typeface="LG스마트체 Light" panose="020B0600000101010101" pitchFamily="50" charset="-127"/>
                        </a:rPr>
                        <a:t>7.00</a:t>
                      </a:r>
                      <a:endParaRPr lang="en-US" altLang="ko-KR" sz="800" b="0" i="0" u="none" strike="noStrike" dirty="0">
                        <a:solidFill>
                          <a:schemeClr val="tx1"/>
                        </a:solidFill>
                        <a:latin typeface="LG스마트체 Light" panose="020B0600000101010101" pitchFamily="50" charset="-127"/>
                        <a:ea typeface="LG스마트체 Light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Light" panose="020B0600000101010101" pitchFamily="50" charset="-127"/>
                          <a:ea typeface="LG스마트체 Light" panose="020B0600000101010101" pitchFamily="50" charset="-127"/>
                        </a:rPr>
                        <a:t>7.35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Light" panose="020B0600000101010101" pitchFamily="50" charset="-127"/>
                          <a:ea typeface="LG스마트체 Light" panose="020B0600000101010101" pitchFamily="50" charset="-127"/>
                        </a:rPr>
                        <a:t>7.21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>
                          <a:solidFill>
                            <a:schemeClr val="tx1"/>
                          </a:solidFill>
                          <a:effectLst/>
                          <a:latin typeface="LG스마트체 Light" panose="020B0600000101010101" pitchFamily="50" charset="-127"/>
                          <a:ea typeface="LG스마트체 Light" panose="020B0600000101010101" pitchFamily="50" charset="-127"/>
                        </a:rPr>
                        <a:t>2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latin typeface="LG스마트체 Light" panose="020B0600000101010101" pitchFamily="50" charset="-127"/>
                          <a:ea typeface="LG스마트체 Light" panose="020B0600000101010101" pitchFamily="50" charset="-127"/>
                        </a:rPr>
                        <a:t>7.76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Arial Narrow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 dirty="0" smtClean="0">
                          <a:solidFill>
                            <a:schemeClr val="tx1"/>
                          </a:solidFill>
                          <a:latin typeface="LG스마트체 Light" panose="020B0600000101010101" pitchFamily="50" charset="-127"/>
                          <a:ea typeface="LG스마트체 Light" panose="020B0600000101010101" pitchFamily="50" charset="-127"/>
                        </a:rPr>
                        <a:t>6.20</a:t>
                      </a:r>
                      <a:endParaRPr lang="en-US" altLang="ko-KR" sz="800" b="0" i="0" u="none" strike="noStrike" dirty="0">
                        <a:solidFill>
                          <a:schemeClr val="tx1"/>
                        </a:solidFill>
                        <a:latin typeface="LG스마트체 Light" panose="020B0600000101010101" pitchFamily="50" charset="-127"/>
                        <a:ea typeface="LG스마트체 Light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Light" panose="020B0600000101010101" pitchFamily="50" charset="-127"/>
                          <a:ea typeface="LG스마트체 Light" panose="020B0600000101010101" pitchFamily="50" charset="-127"/>
                        </a:rPr>
                        <a:t>6.51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Light" panose="020B0600000101010101" pitchFamily="50" charset="-127"/>
                          <a:ea typeface="LG스마트체 Light" panose="020B0600000101010101" pitchFamily="50" charset="-127"/>
                        </a:rPr>
                        <a:t>6.39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LG스마트체 Light" panose="020B0600000101010101" pitchFamily="50" charset="-127"/>
                          <a:ea typeface="LG스마트체 Light" panose="020B0600000101010101" pitchFamily="50" charset="-127"/>
                        </a:rPr>
                        <a:t>3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latin typeface="LG스마트체 Light" panose="020B0600000101010101" pitchFamily="50" charset="-127"/>
                          <a:ea typeface="LG스마트체 Light" panose="020B0600000101010101" pitchFamily="50" charset="-127"/>
                        </a:rPr>
                        <a:t>6.43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Arial Narrow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 dirty="0" smtClean="0">
                          <a:solidFill>
                            <a:schemeClr val="tx1"/>
                          </a:solidFill>
                          <a:latin typeface="LG스마트체 Light" panose="020B0600000101010101" pitchFamily="50" charset="-127"/>
                          <a:ea typeface="LG스마트체 Light" panose="020B0600000101010101" pitchFamily="50" charset="-127"/>
                        </a:rPr>
                        <a:t>5.60</a:t>
                      </a:r>
                      <a:endParaRPr lang="en-US" altLang="ko-KR" sz="800" b="0" i="0" u="none" strike="noStrike" dirty="0">
                        <a:solidFill>
                          <a:schemeClr val="tx1"/>
                        </a:solidFill>
                        <a:latin typeface="LG스마트체 Light" panose="020B0600000101010101" pitchFamily="50" charset="-127"/>
                        <a:ea typeface="LG스마트체 Light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Light" panose="020B0600000101010101" pitchFamily="50" charset="-127"/>
                          <a:ea typeface="LG스마트체 Light" panose="020B0600000101010101" pitchFamily="50" charset="-127"/>
                        </a:rPr>
                        <a:t>5.88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Light" panose="020B0600000101010101" pitchFamily="50" charset="-127"/>
                          <a:ea typeface="LG스마트체 Light" panose="020B0600000101010101" pitchFamily="50" charset="-127"/>
                        </a:rPr>
                        <a:t>5.77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LG스마트체 Light" panose="020B0600000101010101" pitchFamily="50" charset="-127"/>
                          <a:ea typeface="LG스마트체 Light" panose="020B0600000101010101" pitchFamily="50" charset="-127"/>
                        </a:rPr>
                        <a:t>4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latin typeface="LG스마트체 Light" panose="020B0600000101010101" pitchFamily="50" charset="-127"/>
                          <a:ea typeface="LG스마트체 Light" panose="020B0600000101010101" pitchFamily="50" charset="-127"/>
                        </a:rPr>
                        <a:t>4.32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Arial Narrow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 dirty="0" smtClean="0">
                          <a:solidFill>
                            <a:schemeClr val="tx1"/>
                          </a:solidFill>
                          <a:latin typeface="LG스마트체 Light" panose="020B0600000101010101" pitchFamily="50" charset="-127"/>
                          <a:ea typeface="LG스마트체 Light" panose="020B0600000101010101" pitchFamily="50" charset="-127"/>
                        </a:rPr>
                        <a:t>5.00</a:t>
                      </a:r>
                      <a:endParaRPr lang="en-US" altLang="ko-KR" sz="800" b="0" i="0" u="none" strike="noStrike" dirty="0">
                        <a:solidFill>
                          <a:schemeClr val="tx1"/>
                        </a:solidFill>
                        <a:latin typeface="LG스마트체 Light" panose="020B0600000101010101" pitchFamily="50" charset="-127"/>
                        <a:ea typeface="LG스마트체 Light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Light" panose="020B0600000101010101" pitchFamily="50" charset="-127"/>
                          <a:ea typeface="LG스마트체 Light" panose="020B0600000101010101" pitchFamily="50" charset="-127"/>
                        </a:rPr>
                        <a:t>5.25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Light" panose="020B0600000101010101" pitchFamily="50" charset="-127"/>
                          <a:ea typeface="LG스마트체 Light" panose="020B0600000101010101" pitchFamily="50" charset="-127"/>
                        </a:rPr>
                        <a:t>5.15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LG스마트체 Light" panose="020B0600000101010101" pitchFamily="50" charset="-127"/>
                          <a:ea typeface="LG스마트체 Light" panose="020B0600000101010101" pitchFamily="50" charset="-127"/>
                        </a:rPr>
                        <a:t>5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latin typeface="LG스마트체 Light" panose="020B0600000101010101" pitchFamily="50" charset="-127"/>
                          <a:ea typeface="LG스마트체 Light" panose="020B0600000101010101" pitchFamily="50" charset="-127"/>
                        </a:rPr>
                        <a:t>3.15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Arial Narrow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 dirty="0" smtClean="0">
                          <a:solidFill>
                            <a:schemeClr val="tx1"/>
                          </a:solidFill>
                          <a:latin typeface="LG스마트체 Light" panose="020B0600000101010101" pitchFamily="50" charset="-127"/>
                          <a:ea typeface="LG스마트체 Light" panose="020B0600000101010101" pitchFamily="50" charset="-127"/>
                        </a:rPr>
                        <a:t>4.40</a:t>
                      </a:r>
                      <a:endParaRPr lang="en-US" altLang="ko-KR" sz="800" b="0" i="0" u="none" strike="noStrike" dirty="0">
                        <a:solidFill>
                          <a:schemeClr val="tx1"/>
                        </a:solidFill>
                        <a:latin typeface="LG스마트체 Light" panose="020B0600000101010101" pitchFamily="50" charset="-127"/>
                        <a:ea typeface="LG스마트체 Light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Light" panose="020B0600000101010101" pitchFamily="50" charset="-127"/>
                          <a:ea typeface="LG스마트체 Light" panose="020B0600000101010101" pitchFamily="50" charset="-127"/>
                        </a:rPr>
                        <a:t>4.62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Light" panose="020B0600000101010101" pitchFamily="50" charset="-127"/>
                          <a:ea typeface="LG스마트체 Light" panose="020B0600000101010101" pitchFamily="50" charset="-127"/>
                        </a:rPr>
                        <a:t>4.53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1037505" y="565508"/>
            <a:ext cx="8172430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ctr"/>
            <a:r>
              <a:rPr lang="ko-KR" altLang="en-US" sz="1400" b="1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시그니쳐 </a:t>
            </a:r>
            <a:r>
              <a:rPr lang="en-US" altLang="ko-KR" sz="1400" b="1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27</a:t>
            </a:r>
            <a:r>
              <a:rPr lang="ko-KR" altLang="en-US" sz="1400" b="1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평 </a:t>
            </a:r>
            <a:r>
              <a:rPr lang="en-US" altLang="ko-KR" sz="1400" b="1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CSPF </a:t>
            </a:r>
            <a:r>
              <a:rPr lang="en-US" altLang="ko-KR" sz="1600" b="1" dirty="0" smtClean="0">
                <a:solidFill>
                  <a:srgbClr val="C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3.3% </a:t>
            </a:r>
            <a:r>
              <a:rPr lang="ko-KR" altLang="en-US" sz="1600" b="1" dirty="0" smtClean="0">
                <a:solidFill>
                  <a:srgbClr val="C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↑ </a:t>
            </a:r>
            <a:r>
              <a:rPr lang="ko-KR" altLang="en-US" sz="1400" b="1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개선하였으나</a:t>
            </a:r>
            <a:r>
              <a:rPr lang="en-US" altLang="ko-KR" sz="1400" b="1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, </a:t>
            </a:r>
            <a:r>
              <a:rPr lang="ko-KR" altLang="en-US" sz="1400" b="1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현 수준 </a:t>
            </a:r>
            <a:r>
              <a:rPr lang="en-US" altLang="ko-KR" sz="1400" b="1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3</a:t>
            </a:r>
            <a:r>
              <a:rPr lang="ko-KR" altLang="en-US" sz="1400" b="1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등급으로 </a:t>
            </a:r>
            <a:r>
              <a:rPr lang="en-US" altLang="ko-KR" sz="1400" b="1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2</a:t>
            </a:r>
            <a:r>
              <a:rPr lang="ko-KR" altLang="en-US" sz="1400" b="1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등급 개선을 위해서는 </a:t>
            </a:r>
            <a:r>
              <a:rPr lang="en-US" altLang="ko-KR" sz="1400" b="1" dirty="0" smtClean="0">
                <a:solidFill>
                  <a:srgbClr val="C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2.5% </a:t>
            </a:r>
            <a:r>
              <a:rPr lang="ko-KR" altLang="en-US" sz="1400" b="1" dirty="0" smtClean="0">
                <a:solidFill>
                  <a:srgbClr val="C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추가 </a:t>
            </a:r>
            <a:r>
              <a:rPr lang="ko-KR" altLang="en-US" sz="1400" b="1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개선이 필요</a:t>
            </a:r>
            <a:r>
              <a:rPr lang="en-US" altLang="ko-KR" sz="1400" b="1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,</a:t>
            </a:r>
          </a:p>
          <a:p>
            <a:pPr algn="ctr" fontAlgn="ctr"/>
            <a:r>
              <a:rPr lang="ko-KR" altLang="en-US" sz="1400" b="1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</a:t>
            </a:r>
            <a:r>
              <a:rPr lang="en-US" altLang="ko-KR" sz="1400" b="1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(</a:t>
            </a:r>
            <a:r>
              <a:rPr lang="ko-KR" altLang="en-US" sz="1400" b="1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실내기 </a:t>
            </a:r>
            <a:r>
              <a:rPr lang="ko-KR" altLang="en-US" sz="1400" b="1" dirty="0" err="1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흡입부</a:t>
            </a:r>
            <a:r>
              <a:rPr lang="ko-KR" altLang="en-US" sz="1400" b="1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유로 대대적 개선 검토 필요</a:t>
            </a:r>
            <a:r>
              <a:rPr lang="en-US" altLang="ko-KR" sz="1400" b="1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)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2988414" y="4407452"/>
            <a:ext cx="1088760" cy="669414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pPr algn="ctr" fontAlgn="ctr">
              <a:lnSpc>
                <a:spcPts val="1500"/>
              </a:lnSpc>
            </a:pPr>
            <a:r>
              <a:rPr lang="ko-KR" altLang="en-US" sz="10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실내기</a:t>
            </a:r>
            <a:endParaRPr lang="en-US" altLang="ko-KR" sz="1000" dirty="0" smtClean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algn="ctr" fontAlgn="ctr">
              <a:lnSpc>
                <a:spcPts val="1500"/>
              </a:lnSpc>
            </a:pPr>
            <a:r>
              <a:rPr lang="en-US" altLang="ko-KR" sz="10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EVA</a:t>
            </a:r>
            <a:r>
              <a:rPr lang="en-US" altLang="ko-KR" sz="1000" dirty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. </a:t>
            </a:r>
            <a:r>
              <a:rPr lang="ko-KR" altLang="en-US" sz="1000" dirty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일체형 </a:t>
            </a:r>
            <a:r>
              <a:rPr lang="ko-KR" altLang="en-US" sz="10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변경</a:t>
            </a:r>
            <a:endParaRPr lang="en-US" altLang="ko-KR" sz="1000" dirty="0" smtClean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algn="ctr" fontAlgn="ctr">
              <a:lnSpc>
                <a:spcPts val="1500"/>
              </a:lnSpc>
            </a:pPr>
            <a:r>
              <a:rPr lang="en-US" altLang="ko-KR" sz="10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0.6%</a:t>
            </a:r>
            <a:r>
              <a:rPr lang="ko-KR" altLang="en-US" sz="10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↑</a:t>
            </a:r>
            <a:endParaRPr lang="ko-KR" altLang="en-US" sz="1000" dirty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059176" y="4407452"/>
            <a:ext cx="788999" cy="669414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pPr algn="ctr" fontAlgn="ctr">
              <a:lnSpc>
                <a:spcPts val="1500"/>
              </a:lnSpc>
            </a:pPr>
            <a:r>
              <a:rPr lang="ko-KR" altLang="en-US" sz="10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베이스 모델</a:t>
            </a:r>
            <a:endParaRPr lang="en-US" altLang="ko-KR" sz="1000" dirty="0" smtClean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algn="ctr" fontAlgn="ctr">
              <a:lnSpc>
                <a:spcPts val="1500"/>
              </a:lnSpc>
            </a:pPr>
            <a:r>
              <a:rPr lang="en-US" altLang="ko-KR" sz="10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27</a:t>
            </a:r>
            <a:r>
              <a:rPr lang="ko-KR" altLang="en-US" sz="10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평</a:t>
            </a:r>
            <a:endParaRPr lang="en-US" altLang="ko-KR" sz="1000" dirty="0" smtClean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algn="ctr" fontAlgn="ctr">
              <a:lnSpc>
                <a:spcPts val="1500"/>
              </a:lnSpc>
            </a:pPr>
            <a:r>
              <a:rPr lang="en-US" altLang="ko-KR" sz="10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U36A</a:t>
            </a:r>
            <a:endParaRPr lang="ko-KR" altLang="en-US" sz="1000" dirty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6456529" y="4431008"/>
            <a:ext cx="788998" cy="669414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pPr algn="ctr" fontAlgn="ctr">
              <a:lnSpc>
                <a:spcPts val="1500"/>
              </a:lnSpc>
            </a:pPr>
            <a:r>
              <a:rPr lang="ko-KR" altLang="en-US" sz="10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실내기</a:t>
            </a:r>
            <a:endParaRPr lang="en-US" altLang="ko-KR" sz="1000" dirty="0" smtClean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algn="ctr" fontAlgn="ctr">
              <a:lnSpc>
                <a:spcPts val="1500"/>
              </a:lnSpc>
            </a:pPr>
            <a:r>
              <a:rPr lang="ko-KR" altLang="en-US" sz="10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유로부 변경</a:t>
            </a:r>
            <a:endParaRPr lang="en-US" altLang="ko-KR" sz="1000" dirty="0" smtClean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algn="ctr" fontAlgn="ctr">
              <a:lnSpc>
                <a:spcPts val="1500"/>
              </a:lnSpc>
            </a:pPr>
            <a:r>
              <a:rPr lang="en-US" altLang="ko-KR" sz="10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3.0%</a:t>
            </a:r>
            <a:r>
              <a:rPr lang="ko-KR" altLang="en-US" sz="10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↑</a:t>
            </a:r>
            <a:endParaRPr lang="ko-KR" altLang="en-US" sz="1000" dirty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4204074" y="4404349"/>
            <a:ext cx="1007007" cy="1054135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pPr algn="ctr" fontAlgn="ctr">
              <a:lnSpc>
                <a:spcPts val="1500"/>
              </a:lnSpc>
            </a:pPr>
            <a:r>
              <a:rPr lang="ko-KR" altLang="en-US" sz="10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실외기</a:t>
            </a:r>
            <a:endParaRPr lang="en-US" altLang="ko-KR" sz="1000" dirty="0" smtClean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algn="ctr" fontAlgn="ctr">
              <a:lnSpc>
                <a:spcPts val="1500"/>
              </a:lnSpc>
            </a:pPr>
            <a:r>
              <a:rPr lang="ko-KR" altLang="en-US" sz="10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압축기 변경</a:t>
            </a:r>
            <a:endParaRPr lang="en-US" altLang="ko-KR" sz="1000" dirty="0" smtClean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algn="ctr" fontAlgn="ctr">
              <a:lnSpc>
                <a:spcPts val="1500"/>
              </a:lnSpc>
            </a:pPr>
            <a:r>
              <a:rPr lang="en-US" altLang="ko-KR" sz="1000" dirty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GPT330MAB </a:t>
            </a:r>
            <a:endParaRPr lang="en-US" altLang="ko-KR" sz="1000" dirty="0" smtClean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algn="ctr" fontAlgn="ctr">
              <a:lnSpc>
                <a:spcPts val="1500"/>
              </a:lnSpc>
            </a:pPr>
            <a:r>
              <a:rPr lang="en-US" altLang="ko-KR" sz="10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→ GKT240MB</a:t>
            </a:r>
          </a:p>
          <a:p>
            <a:pPr algn="ctr" fontAlgn="ctr">
              <a:lnSpc>
                <a:spcPts val="1500"/>
              </a:lnSpc>
            </a:pPr>
            <a:r>
              <a:rPr lang="en-US" altLang="ko-KR" sz="10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0.8%</a:t>
            </a:r>
            <a:r>
              <a:rPr lang="ko-KR" altLang="en-US" sz="10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↑</a:t>
            </a:r>
            <a:endParaRPr lang="ko-KR" altLang="en-US" sz="1000" dirty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5144463" y="4425413"/>
            <a:ext cx="1214874" cy="477054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 fontAlgn="ctr">
              <a:lnSpc>
                <a:spcPts val="1500"/>
              </a:lnSpc>
            </a:pPr>
            <a:r>
              <a:rPr lang="ko-KR" altLang="en-US" sz="9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냉매 변경 </a:t>
            </a:r>
            <a:r>
              <a:rPr lang="en-US" altLang="ko-KR" sz="9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R-32</a:t>
            </a:r>
          </a:p>
          <a:p>
            <a:pPr algn="ctr" fontAlgn="ctr">
              <a:lnSpc>
                <a:spcPts val="1500"/>
              </a:lnSpc>
            </a:pPr>
            <a:r>
              <a:rPr lang="en-US" altLang="ko-KR" sz="9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1.2%</a:t>
            </a:r>
            <a:r>
              <a:rPr lang="ko-KR" altLang="en-US" sz="9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↑</a:t>
            </a:r>
            <a:endParaRPr lang="ko-KR" altLang="en-US" sz="900" dirty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5227" y="2495576"/>
            <a:ext cx="182225" cy="864000"/>
          </a:xfrm>
          <a:prstGeom prst="rect">
            <a:avLst/>
          </a:prstGeom>
        </p:spPr>
      </p:pic>
      <p:graphicFrame>
        <p:nvGraphicFramePr>
          <p:cNvPr id="34" name="표 33"/>
          <p:cNvGraphicFramePr>
            <a:graphicFrameLocks noGrp="1"/>
          </p:cNvGraphicFramePr>
          <p:nvPr>
            <p:extLst/>
          </p:nvPr>
        </p:nvGraphicFramePr>
        <p:xfrm>
          <a:off x="2278363" y="5727152"/>
          <a:ext cx="1507160" cy="85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0003"/>
                <a:gridCol w="877157"/>
              </a:tblGrid>
              <a:tr h="15965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  <a:latin typeface="LG스마트체 Light" panose="020B0600000101010101" pitchFamily="50" charset="-127"/>
                          <a:ea typeface="LG스마트체 Light" panose="020B0600000101010101" pitchFamily="50" charset="-127"/>
                        </a:rPr>
                        <a:t>평수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LG스마트체 Light" panose="020B0600000101010101" pitchFamily="50" charset="-127"/>
                        <a:ea typeface="LG스마트체 Light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  <a:latin typeface="LG스마트체 Light" panose="020B0600000101010101" pitchFamily="50" charset="-127"/>
                          <a:ea typeface="LG스마트체 Light" panose="020B0600000101010101" pitchFamily="50" charset="-127"/>
                        </a:rPr>
                        <a:t>능력 </a:t>
                      </a:r>
                      <a:r>
                        <a:rPr lang="en-US" altLang="ko-KR" sz="800" dirty="0" smtClean="0">
                          <a:solidFill>
                            <a:schemeClr val="tx1"/>
                          </a:solidFill>
                          <a:latin typeface="LG스마트체 Light" panose="020B0600000101010101" pitchFamily="50" charset="-127"/>
                          <a:ea typeface="LG스마트체 Light" panose="020B0600000101010101" pitchFamily="50" charset="-127"/>
                        </a:rPr>
                        <a:t>(W)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LG스마트체 Light" panose="020B0600000101010101" pitchFamily="50" charset="-127"/>
                        <a:ea typeface="LG스마트체 Light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596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/>
                          </a:solidFill>
                          <a:latin typeface="LG스마트체 Light" panose="020B0600000101010101" pitchFamily="50" charset="-127"/>
                          <a:ea typeface="LG스마트체 Light" panose="020B0600000101010101" pitchFamily="50" charset="-127"/>
                        </a:rPr>
                        <a:t>27</a:t>
                      </a:r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  <a:latin typeface="LG스마트체 Light" panose="020B0600000101010101" pitchFamily="50" charset="-127"/>
                          <a:ea typeface="LG스마트체 Light" panose="020B0600000101010101" pitchFamily="50" charset="-127"/>
                        </a:rPr>
                        <a:t>평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LG스마트체 Light" panose="020B0600000101010101" pitchFamily="50" charset="-127"/>
                        <a:ea typeface="LG스마트체 Light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/>
                          </a:solidFill>
                          <a:latin typeface="LG스마트체 Light" panose="020B0600000101010101" pitchFamily="50" charset="-127"/>
                          <a:ea typeface="LG스마트체 Light" panose="020B0600000101010101" pitchFamily="50" charset="-127"/>
                        </a:rPr>
                        <a:t>9800 W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LG스마트체 Light" panose="020B0600000101010101" pitchFamily="50" charset="-127"/>
                        <a:ea typeface="LG스마트체 Light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596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/>
                          </a:solidFill>
                          <a:latin typeface="LG스마트체 Light" panose="020B0600000101010101" pitchFamily="50" charset="-127"/>
                          <a:ea typeface="LG스마트체 Light" panose="020B0600000101010101" pitchFamily="50" charset="-127"/>
                        </a:rPr>
                        <a:t>25</a:t>
                      </a:r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  <a:latin typeface="LG스마트체 Light" panose="020B0600000101010101" pitchFamily="50" charset="-127"/>
                          <a:ea typeface="LG스마트체 Light" panose="020B0600000101010101" pitchFamily="50" charset="-127"/>
                        </a:rPr>
                        <a:t>평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LG스마트체 Light" panose="020B0600000101010101" pitchFamily="50" charset="-127"/>
                        <a:ea typeface="LG스마트체 Light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/>
                          </a:solidFill>
                          <a:latin typeface="LG스마트체 Light" panose="020B0600000101010101" pitchFamily="50" charset="-127"/>
                          <a:ea typeface="LG스마트체 Light" panose="020B0600000101010101" pitchFamily="50" charset="-127"/>
                        </a:rPr>
                        <a:t>9000 W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LG스마트체 Light" panose="020B0600000101010101" pitchFamily="50" charset="-127"/>
                        <a:ea typeface="LG스마트체 Light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596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/>
                          </a:solidFill>
                          <a:latin typeface="LG스마트체 Light" panose="020B0600000101010101" pitchFamily="50" charset="-127"/>
                          <a:ea typeface="LG스마트체 Light" panose="020B0600000101010101" pitchFamily="50" charset="-127"/>
                        </a:rPr>
                        <a:t>23</a:t>
                      </a:r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  <a:latin typeface="LG스마트체 Light" panose="020B0600000101010101" pitchFamily="50" charset="-127"/>
                          <a:ea typeface="LG스마트체 Light" panose="020B0600000101010101" pitchFamily="50" charset="-127"/>
                        </a:rPr>
                        <a:t>평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LG스마트체 Light" panose="020B0600000101010101" pitchFamily="50" charset="-127"/>
                        <a:ea typeface="LG스마트체 Light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/>
                          </a:solidFill>
                          <a:latin typeface="LG스마트체 Light" panose="020B0600000101010101" pitchFamily="50" charset="-127"/>
                          <a:ea typeface="LG스마트체 Light" panose="020B0600000101010101" pitchFamily="50" charset="-127"/>
                        </a:rPr>
                        <a:t>8300 W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LG스마트체 Light" panose="020B0600000101010101" pitchFamily="50" charset="-127"/>
                        <a:ea typeface="LG스마트체 Light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cxnSp>
        <p:nvCxnSpPr>
          <p:cNvPr id="35" name="직선 연결선 34"/>
          <p:cNvCxnSpPr/>
          <p:nvPr/>
        </p:nvCxnSpPr>
        <p:spPr>
          <a:xfrm>
            <a:off x="958692" y="3417193"/>
            <a:ext cx="8568952" cy="0"/>
          </a:xfrm>
          <a:prstGeom prst="line">
            <a:avLst/>
          </a:prstGeom>
          <a:ln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 Box 2"/>
          <p:cNvSpPr txBox="1">
            <a:spLocks noChangeArrowheads="1"/>
          </p:cNvSpPr>
          <p:nvPr/>
        </p:nvSpPr>
        <p:spPr bwMode="auto">
          <a:xfrm>
            <a:off x="932174" y="3180947"/>
            <a:ext cx="492434" cy="24621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91436" tIns="45718" rIns="91436" bIns="45718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0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 charset="0"/>
              </a:rPr>
              <a:t>2</a:t>
            </a:r>
            <a:r>
              <a:rPr kumimoji="1" lang="ko-KR" altLang="en-US" sz="10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 charset="0"/>
              </a:rPr>
              <a:t>등급</a:t>
            </a:r>
            <a:endParaRPr kumimoji="1" lang="ko-KR" altLang="en-US" sz="1000" dirty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  <a:cs typeface="Arial" charset="0"/>
            </a:endParaRPr>
          </a:p>
        </p:txBody>
      </p:sp>
      <p:sp>
        <p:nvSpPr>
          <p:cNvPr id="37" name="Text Box 2"/>
          <p:cNvSpPr txBox="1">
            <a:spLocks noChangeArrowheads="1"/>
          </p:cNvSpPr>
          <p:nvPr/>
        </p:nvSpPr>
        <p:spPr bwMode="auto">
          <a:xfrm>
            <a:off x="906403" y="3077366"/>
            <a:ext cx="848301" cy="36932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91436" tIns="45718" rIns="91436" bIns="45718">
            <a:spAutoFit/>
          </a:bodyPr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800" dirty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 charset="0"/>
              </a:rPr>
              <a:t>(5% </a:t>
            </a:r>
            <a:r>
              <a:rPr kumimoji="1" lang="ko-KR" altLang="en-US" sz="800" dirty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 charset="0"/>
              </a:rPr>
              <a:t>마진 포함</a:t>
            </a:r>
            <a:r>
              <a:rPr kumimoji="1" lang="en-US" altLang="ko-KR" sz="800" dirty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 charset="0"/>
              </a:rPr>
              <a:t>.)</a:t>
            </a:r>
            <a:endParaRPr kumimoji="1" lang="ko-KR" altLang="en-US" sz="800" dirty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  <a:cs typeface="Arial" charset="0"/>
            </a:endParaRPr>
          </a:p>
          <a:p>
            <a:pPr algn="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0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 charset="0"/>
              </a:rPr>
              <a:t>6.51 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2988196" y="5118493"/>
            <a:ext cx="10727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ctr"/>
            <a:r>
              <a:rPr lang="ko-KR" altLang="en-US" sz="900" dirty="0" smtClean="0">
                <a:solidFill>
                  <a:srgbClr val="339933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흡입부 </a:t>
            </a:r>
            <a:r>
              <a:rPr lang="en-US" altLang="ko-KR" sz="900" dirty="0" smtClean="0">
                <a:solidFill>
                  <a:srgbClr val="339933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Dead Zone</a:t>
            </a:r>
          </a:p>
          <a:p>
            <a:pPr algn="ctr" fontAlgn="ctr"/>
            <a:r>
              <a:rPr lang="en-US" altLang="ko-KR" sz="900" dirty="0" smtClean="0">
                <a:solidFill>
                  <a:srgbClr val="339933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Cover</a:t>
            </a:r>
          </a:p>
        </p:txBody>
      </p:sp>
      <p:sp>
        <p:nvSpPr>
          <p:cNvPr id="40" name="직사각형 39"/>
          <p:cNvSpPr/>
          <p:nvPr/>
        </p:nvSpPr>
        <p:spPr>
          <a:xfrm>
            <a:off x="4108688" y="5411650"/>
            <a:ext cx="11592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ctr"/>
            <a:r>
              <a:rPr lang="ko-KR" altLang="en-US" sz="900" dirty="0" smtClean="0">
                <a:solidFill>
                  <a:srgbClr val="339933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정격 </a:t>
            </a:r>
            <a:r>
              <a:rPr lang="en-US" altLang="ko-KR" sz="900" dirty="0" smtClean="0">
                <a:solidFill>
                  <a:srgbClr val="339933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Hz </a:t>
            </a:r>
            <a:r>
              <a:rPr lang="ko-KR" altLang="en-US" sz="900" smtClean="0">
                <a:solidFill>
                  <a:srgbClr val="339933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상승에 따른</a:t>
            </a:r>
            <a:endParaRPr lang="en-US" altLang="ko-KR" sz="900" dirty="0" smtClean="0">
              <a:solidFill>
                <a:srgbClr val="339933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algn="ctr" fontAlgn="ctr"/>
            <a:r>
              <a:rPr lang="ko-KR" altLang="en-US" sz="900" dirty="0" smtClean="0">
                <a:solidFill>
                  <a:srgbClr val="339933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전체 효율개선</a:t>
            </a:r>
            <a:endParaRPr lang="en-US" altLang="ko-KR" sz="900" dirty="0" smtClean="0">
              <a:solidFill>
                <a:srgbClr val="339933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pic>
        <p:nvPicPr>
          <p:cNvPr id="47" name="그림 4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7086" y="2480996"/>
            <a:ext cx="208407" cy="864000"/>
          </a:xfrm>
          <a:prstGeom prst="rect">
            <a:avLst/>
          </a:prstGeom>
        </p:spPr>
      </p:pic>
      <p:sp>
        <p:nvSpPr>
          <p:cNvPr id="48" name="이등변 삼각형 47"/>
          <p:cNvSpPr/>
          <p:nvPr/>
        </p:nvSpPr>
        <p:spPr>
          <a:xfrm rot="5400000">
            <a:off x="3300793" y="2780082"/>
            <a:ext cx="632723" cy="123108"/>
          </a:xfrm>
          <a:prstGeom prst="triangle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FFFF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6167108" y="5068628"/>
            <a:ext cx="147508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ctr"/>
            <a:r>
              <a:rPr lang="ko-KR" altLang="en-US" sz="900" dirty="0" smtClean="0">
                <a:solidFill>
                  <a:srgbClr val="C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시그니쳐 흡입부</a:t>
            </a:r>
            <a:endParaRPr lang="en-US" altLang="ko-KR" sz="900" dirty="0" smtClean="0">
              <a:solidFill>
                <a:srgbClr val="C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algn="ctr" fontAlgn="ctr"/>
            <a:r>
              <a:rPr lang="ko-KR" altLang="en-US" sz="900" dirty="0" smtClean="0">
                <a:solidFill>
                  <a:srgbClr val="C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타워 수준 개선</a:t>
            </a:r>
            <a:r>
              <a:rPr lang="en-US" altLang="ko-KR" sz="900" dirty="0">
                <a:solidFill>
                  <a:srgbClr val="C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</a:t>
            </a:r>
            <a:r>
              <a:rPr lang="ko-KR" altLang="en-US" sz="900" dirty="0" smtClean="0">
                <a:solidFill>
                  <a:srgbClr val="C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필요</a:t>
            </a:r>
            <a:endParaRPr lang="en-US" altLang="ko-KR" sz="900" dirty="0" smtClean="0">
              <a:solidFill>
                <a:srgbClr val="C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algn="ctr" fontAlgn="ctr"/>
            <a:r>
              <a:rPr lang="en-US" altLang="ko-KR" sz="900" dirty="0" smtClean="0">
                <a:solidFill>
                  <a:srgbClr val="C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(</a:t>
            </a:r>
            <a:r>
              <a:rPr lang="ko-KR" altLang="en-US" sz="900" dirty="0" smtClean="0">
                <a:solidFill>
                  <a:srgbClr val="C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캐비닛 및 필터 </a:t>
            </a:r>
            <a:r>
              <a:rPr lang="en-US" altLang="ko-KR" sz="900" dirty="0" smtClean="0">
                <a:solidFill>
                  <a:srgbClr val="C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Case </a:t>
            </a:r>
            <a:r>
              <a:rPr lang="ko-KR" altLang="en-US" sz="900" dirty="0" smtClean="0">
                <a:solidFill>
                  <a:srgbClr val="C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수정</a:t>
            </a:r>
            <a:r>
              <a:rPr lang="en-US" altLang="ko-KR" sz="900" dirty="0" smtClean="0">
                <a:solidFill>
                  <a:srgbClr val="C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, </a:t>
            </a:r>
          </a:p>
          <a:p>
            <a:pPr algn="ctr" fontAlgn="ctr"/>
            <a:r>
              <a:rPr lang="ko-KR" altLang="en-US" sz="900" dirty="0" smtClean="0">
                <a:solidFill>
                  <a:srgbClr val="C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필터 </a:t>
            </a:r>
            <a:r>
              <a:rPr lang="en-US" altLang="ko-KR" sz="900" dirty="0" smtClean="0">
                <a:solidFill>
                  <a:srgbClr val="C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HAF </a:t>
            </a:r>
            <a:r>
              <a:rPr lang="ko-KR" altLang="en-US" sz="900" dirty="0" smtClean="0">
                <a:solidFill>
                  <a:srgbClr val="C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변경</a:t>
            </a:r>
            <a:r>
              <a:rPr lang="en-US" altLang="ko-KR" sz="900" dirty="0" smtClean="0">
                <a:solidFill>
                  <a:srgbClr val="C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)</a:t>
            </a:r>
          </a:p>
        </p:txBody>
      </p:sp>
      <p:sp>
        <p:nvSpPr>
          <p:cNvPr id="52" name="Text Box 2"/>
          <p:cNvSpPr txBox="1">
            <a:spLocks noChangeArrowheads="1"/>
          </p:cNvSpPr>
          <p:nvPr/>
        </p:nvSpPr>
        <p:spPr bwMode="auto">
          <a:xfrm>
            <a:off x="23936" y="36054"/>
            <a:ext cx="2037667" cy="3692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05" tIns="45703" rIns="91405" bIns="45703">
            <a:spAutoFit/>
          </a:bodyPr>
          <a:lstStyle/>
          <a:p>
            <a:pPr fontAlgn="ctr"/>
            <a:r>
              <a:rPr lang="ko-KR" altLang="en-US" b="1" dirty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유첨</a:t>
            </a:r>
            <a:r>
              <a:rPr lang="en-US" altLang="ko-KR" b="1" dirty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. </a:t>
            </a:r>
            <a:r>
              <a:rPr lang="ko-KR" altLang="en-US" b="1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효율 대응 현황</a:t>
            </a:r>
            <a:endParaRPr lang="ko-KR" altLang="en-US" b="1" dirty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542430" y="5030889"/>
            <a:ext cx="14782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ctr"/>
            <a:r>
              <a:rPr lang="ko-KR" altLang="en-US" sz="900" dirty="0">
                <a:solidFill>
                  <a:srgbClr val="339933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효율 등급 변경 </a:t>
            </a:r>
            <a:r>
              <a:rPr lang="ko-KR" altLang="en-US" sz="900" dirty="0" smtClean="0">
                <a:solidFill>
                  <a:srgbClr val="339933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전 </a:t>
            </a:r>
            <a:r>
              <a:rPr lang="en-US" altLang="ko-KR" sz="900" dirty="0" smtClean="0">
                <a:solidFill>
                  <a:srgbClr val="339933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4</a:t>
            </a:r>
            <a:r>
              <a:rPr lang="ko-KR" altLang="en-US" sz="900" dirty="0" smtClean="0">
                <a:solidFill>
                  <a:srgbClr val="339933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등급</a:t>
            </a:r>
            <a:endParaRPr lang="en-US" altLang="ko-KR" sz="900" dirty="0" smtClean="0">
              <a:solidFill>
                <a:srgbClr val="339933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algn="ctr" fontAlgn="ctr"/>
            <a:r>
              <a:rPr lang="ko-KR" altLang="en-US" sz="900" dirty="0" smtClean="0">
                <a:solidFill>
                  <a:srgbClr val="339933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</a:t>
            </a:r>
            <a:r>
              <a:rPr lang="ko-KR" altLang="en-US" sz="900" dirty="0">
                <a:solidFill>
                  <a:srgbClr val="339933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→</a:t>
            </a:r>
            <a:r>
              <a:rPr lang="en-US" altLang="ko-KR" sz="900" dirty="0">
                <a:solidFill>
                  <a:srgbClr val="339933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</a:t>
            </a:r>
            <a:r>
              <a:rPr lang="ko-KR" altLang="en-US" sz="900" dirty="0">
                <a:solidFill>
                  <a:srgbClr val="339933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효율 등급 변경 </a:t>
            </a:r>
            <a:r>
              <a:rPr lang="ko-KR" altLang="en-US" sz="900" dirty="0" smtClean="0">
                <a:solidFill>
                  <a:srgbClr val="339933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후 </a:t>
            </a:r>
            <a:r>
              <a:rPr lang="en-US" altLang="ko-KR" sz="900" dirty="0" smtClean="0">
                <a:solidFill>
                  <a:srgbClr val="339933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3</a:t>
            </a:r>
            <a:r>
              <a:rPr lang="ko-KR" altLang="en-US" sz="900" dirty="0">
                <a:solidFill>
                  <a:srgbClr val="339933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등급</a:t>
            </a:r>
            <a:endParaRPr lang="en-US" altLang="ko-KR" sz="900" dirty="0">
              <a:solidFill>
                <a:srgbClr val="339933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11" name="Text Box 2"/>
          <p:cNvSpPr txBox="1">
            <a:spLocks noChangeArrowheads="1"/>
          </p:cNvSpPr>
          <p:nvPr/>
        </p:nvSpPr>
        <p:spPr bwMode="auto">
          <a:xfrm>
            <a:off x="932174" y="2241959"/>
            <a:ext cx="492434" cy="24621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91436" tIns="45718" rIns="91436" bIns="45718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000" dirty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 charset="0"/>
              </a:rPr>
              <a:t>1</a:t>
            </a:r>
            <a:r>
              <a:rPr kumimoji="1" lang="ko-KR" altLang="en-US" sz="10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 charset="0"/>
              </a:rPr>
              <a:t>등급</a:t>
            </a:r>
            <a:endParaRPr kumimoji="1" lang="ko-KR" altLang="en-US" sz="1000" dirty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  <a:cs typeface="Arial" charset="0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958692" y="2457983"/>
            <a:ext cx="8568952" cy="0"/>
          </a:xfrm>
          <a:prstGeom prst="line">
            <a:avLst/>
          </a:prstGeom>
          <a:ln>
            <a:solidFill>
              <a:srgbClr val="339933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Box 2"/>
          <p:cNvSpPr txBox="1">
            <a:spLocks noChangeArrowheads="1"/>
          </p:cNvSpPr>
          <p:nvPr/>
        </p:nvSpPr>
        <p:spPr bwMode="auto">
          <a:xfrm>
            <a:off x="1289059" y="2241959"/>
            <a:ext cx="370606" cy="24621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91436" tIns="45718" rIns="91436" bIns="45718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0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 charset="0"/>
              </a:rPr>
              <a:t>7.0</a:t>
            </a:r>
            <a:endParaRPr kumimoji="1" lang="ko-KR" altLang="en-US" sz="1000" dirty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  <a:cs typeface="Arial" charset="0"/>
            </a:endParaRPr>
          </a:p>
        </p:txBody>
      </p:sp>
      <p:cxnSp>
        <p:nvCxnSpPr>
          <p:cNvPr id="12" name="직선 화살표 연결선 11"/>
          <p:cNvCxnSpPr/>
          <p:nvPr/>
        </p:nvCxnSpPr>
        <p:spPr>
          <a:xfrm flipV="1">
            <a:off x="1165567" y="1855654"/>
            <a:ext cx="0" cy="396000"/>
          </a:xfrm>
          <a:prstGeom prst="straightConnector1">
            <a:avLst/>
          </a:prstGeom>
          <a:ln>
            <a:solidFill>
              <a:srgbClr val="3399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958692" y="1792113"/>
            <a:ext cx="8568952" cy="0"/>
          </a:xfrm>
          <a:prstGeom prst="line">
            <a:avLst/>
          </a:prstGeom>
          <a:ln>
            <a:solidFill>
              <a:srgbClr val="339933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Box 2"/>
          <p:cNvSpPr txBox="1">
            <a:spLocks noChangeArrowheads="1"/>
          </p:cNvSpPr>
          <p:nvPr/>
        </p:nvSpPr>
        <p:spPr bwMode="auto">
          <a:xfrm>
            <a:off x="924824" y="1296524"/>
            <a:ext cx="465916" cy="55399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0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 charset="0"/>
              </a:rPr>
              <a:t>개발 </a:t>
            </a:r>
            <a:endParaRPr kumimoji="1" lang="en-US" altLang="ko-KR" sz="1000" dirty="0" smtClean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  <a:cs typeface="Arial" charset="0"/>
            </a:endParaRPr>
          </a:p>
          <a:p>
            <a:pPr algn="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0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 charset="0"/>
              </a:rPr>
              <a:t>마진</a:t>
            </a:r>
            <a:endParaRPr kumimoji="1" lang="en-US" altLang="ko-KR" sz="1000" dirty="0" smtClean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  <a:cs typeface="Arial" charset="0"/>
            </a:endParaRPr>
          </a:p>
          <a:p>
            <a:pPr algn="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0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 charset="0"/>
              </a:rPr>
              <a:t>5%</a:t>
            </a:r>
            <a:endParaRPr kumimoji="1" lang="ko-KR" altLang="en-US" sz="1000" dirty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  <a:cs typeface="Arial" charset="0"/>
            </a:endParaRPr>
          </a:p>
        </p:txBody>
      </p:sp>
      <p:sp>
        <p:nvSpPr>
          <p:cNvPr id="14" name="Text Box 2"/>
          <p:cNvSpPr txBox="1">
            <a:spLocks noChangeArrowheads="1"/>
          </p:cNvSpPr>
          <p:nvPr/>
        </p:nvSpPr>
        <p:spPr bwMode="auto">
          <a:xfrm>
            <a:off x="1261884" y="1604301"/>
            <a:ext cx="450756" cy="24621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91436" tIns="45718" rIns="91436" bIns="45718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0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 charset="0"/>
              </a:rPr>
              <a:t>7.35</a:t>
            </a:r>
            <a:endParaRPr kumimoji="1" lang="ko-KR" altLang="en-US" sz="1000" dirty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  <a:cs typeface="Arial" charset="0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2003314" y="1068950"/>
            <a:ext cx="62408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ctr"/>
            <a:r>
              <a:rPr lang="en-US" altLang="ko-KR" sz="1200" b="1" dirty="0" smtClean="0">
                <a:solidFill>
                  <a:srgbClr val="0066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※</a:t>
            </a:r>
            <a:r>
              <a:rPr lang="ko-KR" altLang="en-US" sz="1200" b="1" smtClean="0">
                <a:solidFill>
                  <a:srgbClr val="0066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흡입부 개선 시 </a:t>
            </a:r>
            <a:r>
              <a:rPr lang="en-US" altLang="ko-KR" sz="1200" b="1" dirty="0" smtClean="0">
                <a:solidFill>
                  <a:srgbClr val="0066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HAF </a:t>
            </a:r>
            <a:r>
              <a:rPr lang="ko-KR" altLang="en-US" sz="1200" b="1" smtClean="0">
                <a:solidFill>
                  <a:srgbClr val="0066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필터 적용 및 틸팅구조 삭제</a:t>
            </a:r>
            <a:r>
              <a:rPr lang="en-US" altLang="ko-KR" sz="1200" b="1" dirty="0" smtClean="0">
                <a:solidFill>
                  <a:srgbClr val="0066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, </a:t>
            </a:r>
            <a:r>
              <a:rPr lang="ko-KR" altLang="en-US" sz="1200" b="1" smtClean="0">
                <a:solidFill>
                  <a:srgbClr val="0066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캐비닛 금형수정 필요 </a:t>
            </a:r>
            <a:r>
              <a:rPr lang="en-US" altLang="ko-KR" sz="1200" b="1" dirty="0" smtClean="0">
                <a:solidFill>
                  <a:srgbClr val="0066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(</a:t>
            </a:r>
            <a:r>
              <a:rPr lang="ko-KR" altLang="en-US" sz="1200" b="1" smtClean="0">
                <a:solidFill>
                  <a:srgbClr val="0066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공청 평수 </a:t>
            </a:r>
            <a:r>
              <a:rPr lang="en-US" altLang="ko-KR" sz="1200" b="1" dirty="0" smtClean="0">
                <a:solidFill>
                  <a:srgbClr val="0066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35 </a:t>
            </a:r>
            <a:r>
              <a:rPr lang="ko-KR" altLang="en-US" sz="1200" b="1" smtClean="0">
                <a:solidFill>
                  <a:srgbClr val="0066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→</a:t>
            </a:r>
            <a:r>
              <a:rPr lang="en-US" altLang="ko-KR" sz="1200" b="1" dirty="0" smtClean="0">
                <a:solidFill>
                  <a:srgbClr val="0066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30 </a:t>
            </a:r>
            <a:r>
              <a:rPr lang="ko-KR" altLang="en-US" sz="1200" b="1" smtClean="0">
                <a:solidFill>
                  <a:srgbClr val="0066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하락</a:t>
            </a:r>
            <a:r>
              <a:rPr lang="en-US" altLang="ko-KR" sz="1200" b="1" dirty="0" smtClean="0">
                <a:solidFill>
                  <a:srgbClr val="0066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)</a:t>
            </a:r>
            <a:endParaRPr lang="en-US" altLang="ko-KR" sz="1200" b="1" dirty="0">
              <a:solidFill>
                <a:srgbClr val="0066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2123272" y="4417837"/>
            <a:ext cx="880370" cy="861774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pPr algn="ctr" fontAlgn="ctr">
              <a:lnSpc>
                <a:spcPts val="1500"/>
              </a:lnSpc>
            </a:pPr>
            <a:r>
              <a:rPr lang="ko-KR" altLang="en-US" sz="10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실내기</a:t>
            </a:r>
            <a:endParaRPr lang="en-US" altLang="ko-KR" sz="1000" dirty="0" smtClean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algn="ctr" fontAlgn="ctr">
              <a:lnSpc>
                <a:spcPts val="1500"/>
              </a:lnSpc>
            </a:pPr>
            <a:r>
              <a:rPr lang="ko-KR" altLang="en-US" sz="10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모터 변경</a:t>
            </a:r>
            <a:endParaRPr lang="en-US" altLang="ko-KR" sz="1000" dirty="0" smtClean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algn="ctr" fontAlgn="ctr">
              <a:lnSpc>
                <a:spcPts val="1500"/>
              </a:lnSpc>
            </a:pPr>
            <a:r>
              <a:rPr lang="ko-KR" altLang="en-US" sz="10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니덱 → </a:t>
            </a:r>
            <a:r>
              <a:rPr lang="en-US" altLang="ko-KR" sz="10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C&amp;M</a:t>
            </a:r>
          </a:p>
          <a:p>
            <a:pPr algn="ctr" fontAlgn="ctr">
              <a:lnSpc>
                <a:spcPts val="1500"/>
              </a:lnSpc>
            </a:pPr>
            <a:r>
              <a:rPr lang="en-US" altLang="ko-KR" sz="10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0.3%</a:t>
            </a:r>
            <a:r>
              <a:rPr lang="ko-KR" altLang="en-US" sz="10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↑</a:t>
            </a:r>
            <a:endParaRPr lang="ko-KR" altLang="en-US" sz="1000" dirty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2249908" y="5212681"/>
            <a:ext cx="6270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ctr"/>
            <a:r>
              <a:rPr lang="ko-KR" altLang="en-US" sz="900" dirty="0" smtClean="0">
                <a:solidFill>
                  <a:srgbClr val="339933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휘센타워 </a:t>
            </a:r>
            <a:endParaRPr lang="en-US" altLang="ko-KR" sz="900" dirty="0" smtClean="0">
              <a:solidFill>
                <a:srgbClr val="339933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algn="ctr" fontAlgn="ctr"/>
            <a:r>
              <a:rPr lang="ko-KR" altLang="en-US" sz="900" dirty="0" smtClean="0">
                <a:solidFill>
                  <a:srgbClr val="339933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적용</a:t>
            </a:r>
            <a:r>
              <a:rPr lang="ko-KR" altLang="en-US" sz="900" dirty="0">
                <a:solidFill>
                  <a:srgbClr val="339933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품</a:t>
            </a:r>
            <a:endParaRPr lang="en-US" altLang="ko-KR" sz="900" dirty="0" smtClean="0">
              <a:solidFill>
                <a:srgbClr val="339933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1584323" y="4166548"/>
            <a:ext cx="511679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00" b="1" dirty="0" smtClean="0">
                <a:solidFill>
                  <a:srgbClr val="0066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(6.15)</a:t>
            </a:r>
            <a:endParaRPr lang="ko-KR" altLang="en-US" sz="900" b="1">
              <a:solidFill>
                <a:srgbClr val="0066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64" name="직사각형 63"/>
          <p:cNvSpPr/>
          <p:nvPr/>
        </p:nvSpPr>
        <p:spPr>
          <a:xfrm>
            <a:off x="2673779" y="4133584"/>
            <a:ext cx="498855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00" b="1" dirty="0" smtClean="0">
                <a:solidFill>
                  <a:srgbClr val="0066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(6.19)</a:t>
            </a:r>
            <a:endParaRPr lang="ko-KR" altLang="en-US" sz="900" b="1">
              <a:solidFill>
                <a:srgbClr val="0066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3418017" y="4181009"/>
            <a:ext cx="498855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00" b="1" dirty="0" smtClean="0">
                <a:solidFill>
                  <a:srgbClr val="0066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(6.22)</a:t>
            </a:r>
            <a:endParaRPr lang="ko-KR" altLang="en-US" sz="900" b="1" dirty="0">
              <a:solidFill>
                <a:srgbClr val="0066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4403640" y="3867031"/>
            <a:ext cx="569387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00" b="1" dirty="0" smtClean="0">
                <a:solidFill>
                  <a:srgbClr val="0066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(6.273)</a:t>
            </a:r>
            <a:endParaRPr lang="ko-KR" altLang="en-US" sz="900" b="1" dirty="0">
              <a:solidFill>
                <a:srgbClr val="0066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70" name="직사각형 69"/>
          <p:cNvSpPr/>
          <p:nvPr/>
        </p:nvSpPr>
        <p:spPr>
          <a:xfrm>
            <a:off x="5461536" y="3636115"/>
            <a:ext cx="569387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00" b="1" dirty="0" smtClean="0">
                <a:solidFill>
                  <a:srgbClr val="0066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(6.351)</a:t>
            </a:r>
            <a:endParaRPr lang="ko-KR" altLang="en-US" sz="900" b="1" dirty="0">
              <a:solidFill>
                <a:srgbClr val="0066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6836573" y="3244160"/>
            <a:ext cx="569387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00" b="1" dirty="0" smtClean="0">
                <a:solidFill>
                  <a:srgbClr val="0066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(6.541)</a:t>
            </a:r>
            <a:endParaRPr lang="ko-KR" altLang="en-US" sz="900" b="1" dirty="0">
              <a:solidFill>
                <a:srgbClr val="0066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5263077" y="5396200"/>
            <a:ext cx="10005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ctr"/>
            <a:r>
              <a:rPr lang="en-US" altLang="ko-KR" sz="900" dirty="0" smtClean="0">
                <a:solidFill>
                  <a:srgbClr val="339933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EER</a:t>
            </a:r>
            <a:r>
              <a:rPr lang="ko-KR" altLang="en-US" sz="900" dirty="0" smtClean="0">
                <a:solidFill>
                  <a:srgbClr val="339933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개선에 따른</a:t>
            </a:r>
            <a:endParaRPr lang="en-US" altLang="ko-KR" sz="900" dirty="0" smtClean="0">
              <a:solidFill>
                <a:srgbClr val="339933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algn="ctr" fontAlgn="ctr"/>
            <a:r>
              <a:rPr lang="ko-KR" altLang="en-US" sz="900" dirty="0" smtClean="0">
                <a:solidFill>
                  <a:srgbClr val="339933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효율개선 </a:t>
            </a:r>
            <a:endParaRPr lang="en-US" altLang="ko-KR" sz="900" dirty="0" smtClean="0">
              <a:solidFill>
                <a:srgbClr val="339933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44" name="실행 단추: 홈 43">
            <a:hlinkClick r:id="rId5" action="ppaction://hlinksldjump" highlightClick="1"/>
          </p:cNvPr>
          <p:cNvSpPr/>
          <p:nvPr/>
        </p:nvSpPr>
        <p:spPr bwMode="auto">
          <a:xfrm>
            <a:off x="9600079" y="6629621"/>
            <a:ext cx="216024" cy="216000"/>
          </a:xfrm>
          <a:prstGeom prst="actionButtonHome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2153" tIns="61075" rIns="122153" bIns="61075" numCol="1" rtlCol="0" anchor="t" anchorCtr="0" compatLnSpc="1">
            <a:prstTxWarp prst="textNoShape">
              <a:avLst/>
            </a:prstTxWarp>
            <a:spAutoFit/>
          </a:bodyPr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en-US" sz="1400" b="1" smtClean="0">
              <a:solidFill>
                <a:srgbClr val="5F5F5F"/>
              </a:solidFill>
              <a:latin typeface="Trebuchet MS" pitchFamily="34" charset="0"/>
            </a:endParaRPr>
          </a:p>
        </p:txBody>
      </p:sp>
      <p:sp>
        <p:nvSpPr>
          <p:cNvPr id="46" name="Text Box 2"/>
          <p:cNvSpPr txBox="1">
            <a:spLocks noChangeArrowheads="1"/>
          </p:cNvSpPr>
          <p:nvPr/>
        </p:nvSpPr>
        <p:spPr bwMode="auto">
          <a:xfrm>
            <a:off x="932174" y="3831593"/>
            <a:ext cx="492434" cy="24621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91436" tIns="45718" rIns="91436" bIns="45718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0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 charset="0"/>
              </a:rPr>
              <a:t>2</a:t>
            </a:r>
            <a:r>
              <a:rPr kumimoji="1" lang="ko-KR" altLang="en-US" sz="100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 charset="0"/>
              </a:rPr>
              <a:t>등급</a:t>
            </a:r>
            <a:endParaRPr kumimoji="1" lang="ko-KR" altLang="en-US" sz="1000" dirty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  <a:cs typeface="Arial" charset="0"/>
            </a:endParaRPr>
          </a:p>
        </p:txBody>
      </p:sp>
      <p:cxnSp>
        <p:nvCxnSpPr>
          <p:cNvPr id="50" name="직선 연결선 49"/>
          <p:cNvCxnSpPr/>
          <p:nvPr/>
        </p:nvCxnSpPr>
        <p:spPr>
          <a:xfrm>
            <a:off x="958692" y="4047617"/>
            <a:ext cx="8568952" cy="0"/>
          </a:xfrm>
          <a:prstGeom prst="line">
            <a:avLst/>
          </a:prstGeom>
          <a:ln>
            <a:solidFill>
              <a:srgbClr val="339933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 Box 2"/>
          <p:cNvSpPr txBox="1">
            <a:spLocks noChangeArrowheads="1"/>
          </p:cNvSpPr>
          <p:nvPr/>
        </p:nvSpPr>
        <p:spPr bwMode="auto">
          <a:xfrm>
            <a:off x="1248985" y="3831593"/>
            <a:ext cx="450756" cy="24621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91436" tIns="45718" rIns="91436" bIns="45718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0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 charset="0"/>
              </a:rPr>
              <a:t>6.20</a:t>
            </a:r>
            <a:endParaRPr kumimoji="1" lang="ko-KR" altLang="en-US" sz="1000" dirty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  <a:cs typeface="Arial" charset="0"/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7743061" y="4685268"/>
            <a:ext cx="1871025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ctr"/>
            <a:r>
              <a:rPr lang="en-US" altLang="ko-KR" sz="1000" b="1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※ </a:t>
            </a:r>
            <a:r>
              <a:rPr lang="ko-KR" altLang="en-US" sz="1000" b="1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영업 요청사항</a:t>
            </a:r>
            <a:endParaRPr lang="en-US" altLang="ko-KR" sz="1000" b="1" dirty="0" smtClean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fontAlgn="ctr"/>
            <a:r>
              <a:rPr lang="en-US" altLang="ko-KR" sz="1000" b="1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- </a:t>
            </a:r>
            <a:r>
              <a:rPr lang="ko-KR" altLang="en-US" sz="1000" b="1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시그니쳐 유전체 필터 운영 유지</a:t>
            </a:r>
            <a:endParaRPr lang="en-US" altLang="ko-KR" sz="1000" b="1" dirty="0" smtClean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fontAlgn="ctr"/>
            <a:r>
              <a:rPr lang="en-US" altLang="ko-KR" sz="1000" b="1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- </a:t>
            </a:r>
            <a:r>
              <a:rPr lang="ko-KR" altLang="en-US" sz="1000" b="1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대용량 평형 </a:t>
            </a:r>
            <a:r>
              <a:rPr lang="en-US" altLang="ko-KR" sz="1000" b="1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27</a:t>
            </a:r>
            <a:r>
              <a:rPr lang="ko-KR" altLang="en-US" sz="1000" b="1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운영 요청</a:t>
            </a:r>
            <a:endParaRPr lang="en-US" altLang="ko-KR" sz="1000" b="1" dirty="0" smtClean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5996981" y="5279537"/>
            <a:ext cx="3871526" cy="1518452"/>
            <a:chOff x="5996981" y="5279537"/>
            <a:chExt cx="3871526" cy="1518452"/>
          </a:xfrm>
        </p:grpSpPr>
        <p:sp>
          <p:nvSpPr>
            <p:cNvPr id="55" name="Rectangle 3"/>
            <p:cNvSpPr>
              <a:spLocks noChangeArrowheads="1"/>
            </p:cNvSpPr>
            <p:nvPr/>
          </p:nvSpPr>
          <p:spPr bwMode="auto">
            <a:xfrm>
              <a:off x="6192966" y="6195895"/>
              <a:ext cx="360040" cy="371273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/>
          </p:spPr>
          <p:txBody>
            <a:bodyPr wrap="none" anchor="ctr"/>
            <a:lstStyle>
              <a:lvl1pPr>
                <a:defRPr sz="1200">
                  <a:solidFill>
                    <a:schemeClr val="tx1"/>
                  </a:solidFill>
                  <a:latin typeface="Arial" charset="0"/>
                  <a:ea typeface="돋움" pitchFamily="50" charset="-127"/>
                </a:defRPr>
              </a:lvl1pPr>
              <a:lvl2pPr marL="742950" indent="-285750">
                <a:defRPr sz="1200">
                  <a:solidFill>
                    <a:schemeClr val="tx1"/>
                  </a:solidFill>
                  <a:latin typeface="Arial" charset="0"/>
                  <a:ea typeface="돋움" pitchFamily="50" charset="-127"/>
                </a:defRPr>
              </a:lvl2pPr>
              <a:lvl3pPr marL="1143000" indent="-228600">
                <a:defRPr sz="1200">
                  <a:solidFill>
                    <a:schemeClr val="tx1"/>
                  </a:solidFill>
                  <a:latin typeface="Arial" charset="0"/>
                  <a:ea typeface="돋움" pitchFamily="50" charset="-127"/>
                </a:defRPr>
              </a:lvl3pPr>
              <a:lvl4pPr marL="1600200" indent="-228600">
                <a:defRPr sz="1200">
                  <a:solidFill>
                    <a:schemeClr val="tx1"/>
                  </a:solidFill>
                  <a:latin typeface="Arial" charset="0"/>
                  <a:ea typeface="돋움" pitchFamily="50" charset="-127"/>
                </a:defRPr>
              </a:lvl4pPr>
              <a:lvl5pPr marL="2057400" indent="-228600">
                <a:defRPr sz="1200">
                  <a:solidFill>
                    <a:schemeClr val="tx1"/>
                  </a:solidFill>
                  <a:latin typeface="Arial" charset="0"/>
                  <a:ea typeface="돋움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charset="0"/>
                  <a:ea typeface="돋움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charset="0"/>
                  <a:ea typeface="돋움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charset="0"/>
                  <a:ea typeface="돋움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charset="0"/>
                  <a:ea typeface="돋움" pitchFamily="50" charset="-127"/>
                </a:defRPr>
              </a:lvl9pPr>
            </a:lstStyle>
            <a:p>
              <a:pPr algn="ctr" eaLnBrk="0" latinLnBrk="0" hangingPunct="0">
                <a:defRPr/>
              </a:pPr>
              <a:endParaRPr lang="ko-KR" altLang="en-US" kern="0" dirty="0" smtClean="0">
                <a:solidFill>
                  <a:srgbClr val="000000"/>
                </a:solidFill>
                <a:latin typeface="Arial Narrow" panose="020B0606020202030204" pitchFamily="34" charset="0"/>
                <a:ea typeface="LG스마트체2.0 Regular" panose="020B0600000101010101" pitchFamily="50" charset="-127"/>
                <a:cs typeface="Arial" charset="0"/>
              </a:endParaRPr>
            </a:p>
          </p:txBody>
        </p:sp>
        <p:cxnSp>
          <p:nvCxnSpPr>
            <p:cNvPr id="56" name="직선 연결선 55"/>
            <p:cNvCxnSpPr/>
            <p:nvPr/>
          </p:nvCxnSpPr>
          <p:spPr>
            <a:xfrm>
              <a:off x="5996981" y="6567157"/>
              <a:ext cx="3617105" cy="0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 Box 137"/>
            <p:cNvSpPr txBox="1">
              <a:spLocks noChangeArrowheads="1"/>
            </p:cNvSpPr>
            <p:nvPr/>
          </p:nvSpPr>
          <p:spPr bwMode="auto">
            <a:xfrm>
              <a:off x="6244462" y="6038799"/>
              <a:ext cx="257049" cy="1384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36000" tIns="0" rIns="36000" bIns="0" anchor="ctr" anchorCtr="1">
              <a:spAutoFit/>
            </a:bodyPr>
            <a:lstStyle>
              <a:defPPr>
                <a:defRPr lang="ko-KR"/>
              </a:defPPr>
              <a:lvl1pPr fontAlgn="ctr">
                <a:buFont typeface="Wingdings" panose="05000000000000000000" pitchFamily="2" charset="2"/>
                <a:buNone/>
                <a:defRPr sz="900" b="0">
                  <a:solidFill>
                    <a:srgbClr val="000000"/>
                  </a:solidFill>
                  <a:latin typeface="Arial Narrow" panose="020B0606020202030204" pitchFamily="34" charset="0"/>
                  <a:ea typeface="LG스마트체2.0 Regular" panose="020B0600000101010101" pitchFamily="50" charset="-127"/>
                </a:defRPr>
              </a:lvl1pPr>
            </a:lstStyle>
            <a:p>
              <a:r>
                <a:rPr lang="en-US" altLang="ko-KR" dirty="0"/>
                <a:t>6.15</a:t>
              </a:r>
            </a:p>
          </p:txBody>
        </p:sp>
        <p:sp>
          <p:nvSpPr>
            <p:cNvPr id="58" name="Text Box 137"/>
            <p:cNvSpPr txBox="1">
              <a:spLocks noChangeArrowheads="1"/>
            </p:cNvSpPr>
            <p:nvPr/>
          </p:nvSpPr>
          <p:spPr bwMode="auto">
            <a:xfrm>
              <a:off x="6228432" y="6572841"/>
              <a:ext cx="289109" cy="1384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36000" tIns="0" rIns="36000" bIns="0" anchor="ctr" anchorCtr="1">
              <a:spAutoFit/>
            </a:bodyPr>
            <a:lstStyle>
              <a:defPPr>
                <a:defRPr lang="ko-KR"/>
              </a:defPPr>
              <a:lvl1pPr fontAlgn="ctr">
                <a:buFont typeface="Wingdings" panose="05000000000000000000" pitchFamily="2" charset="2"/>
                <a:buNone/>
                <a:defRPr sz="900" b="0">
                  <a:solidFill>
                    <a:srgbClr val="000000"/>
                  </a:solidFill>
                  <a:latin typeface="Arial Narrow" panose="020B0606020202030204" pitchFamily="34" charset="0"/>
                  <a:ea typeface="LG스마트체2.0 Regular" panose="020B0600000101010101" pitchFamily="50" charset="-127"/>
                </a:defRPr>
              </a:lvl1pPr>
            </a:lstStyle>
            <a:p>
              <a:r>
                <a:rPr lang="en-US" altLang="ko-KR" dirty="0"/>
                <a:t>Base</a:t>
              </a:r>
            </a:p>
          </p:txBody>
        </p:sp>
        <p:sp>
          <p:nvSpPr>
            <p:cNvPr id="59" name="Rectangle 3"/>
            <p:cNvSpPr>
              <a:spLocks noChangeArrowheads="1"/>
            </p:cNvSpPr>
            <p:nvPr/>
          </p:nvSpPr>
          <p:spPr bwMode="auto">
            <a:xfrm>
              <a:off x="8967547" y="5419329"/>
              <a:ext cx="360040" cy="1149152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/>
          </p:spPr>
          <p:txBody>
            <a:bodyPr wrap="none" anchor="ctr"/>
            <a:lstStyle>
              <a:lvl1pPr>
                <a:defRPr sz="1200">
                  <a:solidFill>
                    <a:schemeClr val="tx1"/>
                  </a:solidFill>
                  <a:latin typeface="Arial" charset="0"/>
                  <a:ea typeface="돋움" pitchFamily="50" charset="-127"/>
                </a:defRPr>
              </a:lvl1pPr>
              <a:lvl2pPr marL="742950" indent="-285750">
                <a:defRPr sz="1200">
                  <a:solidFill>
                    <a:schemeClr val="tx1"/>
                  </a:solidFill>
                  <a:latin typeface="Arial" charset="0"/>
                  <a:ea typeface="돋움" pitchFamily="50" charset="-127"/>
                </a:defRPr>
              </a:lvl2pPr>
              <a:lvl3pPr marL="1143000" indent="-228600">
                <a:defRPr sz="1200">
                  <a:solidFill>
                    <a:schemeClr val="tx1"/>
                  </a:solidFill>
                  <a:latin typeface="Arial" charset="0"/>
                  <a:ea typeface="돋움" pitchFamily="50" charset="-127"/>
                </a:defRPr>
              </a:lvl3pPr>
              <a:lvl4pPr marL="1600200" indent="-228600">
                <a:defRPr sz="1200">
                  <a:solidFill>
                    <a:schemeClr val="tx1"/>
                  </a:solidFill>
                  <a:latin typeface="Arial" charset="0"/>
                  <a:ea typeface="돋움" pitchFamily="50" charset="-127"/>
                </a:defRPr>
              </a:lvl4pPr>
              <a:lvl5pPr marL="2057400" indent="-228600">
                <a:defRPr sz="1200">
                  <a:solidFill>
                    <a:schemeClr val="tx1"/>
                  </a:solidFill>
                  <a:latin typeface="Arial" charset="0"/>
                  <a:ea typeface="돋움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charset="0"/>
                  <a:ea typeface="돋움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charset="0"/>
                  <a:ea typeface="돋움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charset="0"/>
                  <a:ea typeface="돋움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charset="0"/>
                  <a:ea typeface="돋움" pitchFamily="50" charset="-127"/>
                </a:defRPr>
              </a:lvl9pPr>
            </a:lstStyle>
            <a:p>
              <a:pPr algn="ctr" eaLnBrk="0" latinLnBrk="0" hangingPunct="0">
                <a:defRPr/>
              </a:pPr>
              <a:endParaRPr lang="ko-KR" altLang="en-US" kern="0" dirty="0" smtClean="0">
                <a:solidFill>
                  <a:srgbClr val="000000"/>
                </a:solidFill>
                <a:latin typeface="Arial Narrow" panose="020B0606020202030204" pitchFamily="34" charset="0"/>
                <a:ea typeface="LG스마트체2.0 Regular" panose="020B0600000101010101" pitchFamily="50" charset="-127"/>
                <a:cs typeface="Arial" charset="0"/>
              </a:endParaRPr>
            </a:p>
          </p:txBody>
        </p:sp>
        <p:sp>
          <p:nvSpPr>
            <p:cNvPr id="62" name="Text Box 254"/>
            <p:cNvSpPr txBox="1">
              <a:spLocks noChangeArrowheads="1"/>
            </p:cNvSpPr>
            <p:nvPr/>
          </p:nvSpPr>
          <p:spPr bwMode="auto">
            <a:xfrm>
              <a:off x="8744904" y="5438213"/>
              <a:ext cx="1092213" cy="34970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36000" tIns="36000" rIns="36000" bIns="36000" anchor="t" anchorCtr="0">
              <a:spAutoFit/>
            </a:bodyPr>
            <a:lstStyle>
              <a:defPPr>
                <a:defRPr lang="ko-KR"/>
              </a:defPPr>
              <a:lvl1pPr fontAlgn="ctr">
                <a:buFont typeface="Wingdings" panose="05000000000000000000" pitchFamily="2" charset="2"/>
                <a:buNone/>
                <a:defRPr sz="900" b="0">
                  <a:solidFill>
                    <a:srgbClr val="006600"/>
                  </a:solidFill>
                  <a:latin typeface="Arial Narrow" panose="020B0606020202030204" pitchFamily="34" charset="0"/>
                  <a:ea typeface="LG스마트체2.0 Regular" panose="020B0600000101010101" pitchFamily="50" charset="-127"/>
                </a:defRPr>
              </a:lvl1pPr>
            </a:lstStyle>
            <a:p>
              <a:r>
                <a:rPr lang="en-US" altLang="ko-KR" dirty="0"/>
                <a:t> 2.5</a:t>
              </a:r>
              <a:r>
                <a:rPr lang="en-US" altLang="ko-KR" dirty="0" smtClean="0"/>
                <a:t>%</a:t>
              </a:r>
              <a:r>
                <a:rPr lang="en-US" altLang="ko-KR" dirty="0"/>
                <a:t> </a:t>
              </a:r>
              <a:r>
                <a:rPr lang="ko-KR" altLang="en-US" smtClean="0"/>
                <a:t>개선 </a:t>
              </a:r>
              <a:r>
                <a:rPr lang="ko-KR" altLang="en-US" dirty="0" smtClean="0"/>
                <a:t>필요</a:t>
              </a:r>
              <a:endParaRPr lang="en-US" altLang="ko-KR" dirty="0"/>
            </a:p>
            <a:p>
              <a:r>
                <a:rPr lang="en-US" altLang="ko-KR" dirty="0"/>
                <a:t> </a:t>
              </a:r>
              <a:r>
                <a:rPr lang="en-US" altLang="ko-KR" dirty="0" smtClean="0"/>
                <a:t>-. </a:t>
              </a:r>
              <a:r>
                <a:rPr lang="ko-KR" altLang="en-US" dirty="0" smtClean="0"/>
                <a:t>실내기 유로부 변경</a:t>
              </a:r>
              <a:endParaRPr lang="en-US" altLang="ko-KR" dirty="0"/>
            </a:p>
          </p:txBody>
        </p:sp>
        <p:sp>
          <p:nvSpPr>
            <p:cNvPr id="66" name="Text Box 137"/>
            <p:cNvSpPr txBox="1">
              <a:spLocks noChangeArrowheads="1"/>
            </p:cNvSpPr>
            <p:nvPr/>
          </p:nvSpPr>
          <p:spPr bwMode="auto">
            <a:xfrm>
              <a:off x="8919636" y="6567157"/>
              <a:ext cx="452368" cy="2308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 altLang="ko-KR" sz="900" dirty="0" smtClean="0">
                  <a:solidFill>
                    <a:srgbClr val="000000"/>
                  </a:solidFill>
                  <a:latin typeface="Arial Narrow" panose="020B0606020202030204" pitchFamily="34" charset="0"/>
                  <a:ea typeface="LG스마트체2.0 Regular" panose="020B0600000101010101" pitchFamily="50" charset="-127"/>
                </a:rPr>
                <a:t>2</a:t>
              </a:r>
              <a:r>
                <a:rPr lang="ko-KR" altLang="en-US" sz="900" dirty="0" smtClean="0">
                  <a:solidFill>
                    <a:srgbClr val="000000"/>
                  </a:solidFill>
                  <a:latin typeface="Arial Narrow" panose="020B0606020202030204" pitchFamily="34" charset="0"/>
                  <a:ea typeface="LG스마트체2.0 Regular" panose="020B0600000101010101" pitchFamily="50" charset="-127"/>
                </a:rPr>
                <a:t>등급</a:t>
              </a:r>
              <a:endParaRPr lang="en-US" altLang="ko-KR" sz="900" dirty="0">
                <a:solidFill>
                  <a:srgbClr val="000000"/>
                </a:solidFill>
                <a:latin typeface="Arial Narrow" panose="020B0606020202030204" pitchFamily="34" charset="0"/>
                <a:ea typeface="LG스마트체2.0 Regular" panose="020B0600000101010101" pitchFamily="50" charset="-127"/>
              </a:endParaRPr>
            </a:p>
          </p:txBody>
        </p:sp>
        <p:sp>
          <p:nvSpPr>
            <p:cNvPr id="67" name="Text Box 137"/>
            <p:cNvSpPr txBox="1">
              <a:spLocks noChangeArrowheads="1"/>
            </p:cNvSpPr>
            <p:nvPr/>
          </p:nvSpPr>
          <p:spPr bwMode="auto">
            <a:xfrm>
              <a:off x="9019043" y="5279537"/>
              <a:ext cx="257049" cy="1384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36000" tIns="0" rIns="36000" bIns="0" anchor="ctr" anchorCtr="1">
              <a:spAutoFit/>
            </a:bodyPr>
            <a:lstStyle>
              <a:defPPr>
                <a:defRPr lang="ko-KR"/>
              </a:defPPr>
              <a:lvl1pPr fontAlgn="ctr">
                <a:buFont typeface="Wingdings" panose="05000000000000000000" pitchFamily="2" charset="2"/>
                <a:buNone/>
                <a:defRPr sz="900" b="0">
                  <a:solidFill>
                    <a:srgbClr val="000000"/>
                  </a:solidFill>
                  <a:latin typeface="Arial Narrow" panose="020B0606020202030204" pitchFamily="34" charset="0"/>
                  <a:ea typeface="LG스마트체2.0 Regular" panose="020B0600000101010101" pitchFamily="50" charset="-127"/>
                </a:defRPr>
              </a:lvl1pPr>
            </a:lstStyle>
            <a:p>
              <a:r>
                <a:rPr lang="en-US" altLang="ko-KR" b="1" dirty="0"/>
                <a:t>6.51</a:t>
              </a:r>
            </a:p>
          </p:txBody>
        </p:sp>
        <p:sp>
          <p:nvSpPr>
            <p:cNvPr id="69" name="Rectangle 3"/>
            <p:cNvSpPr>
              <a:spLocks noChangeArrowheads="1"/>
            </p:cNvSpPr>
            <p:nvPr/>
          </p:nvSpPr>
          <p:spPr bwMode="auto">
            <a:xfrm>
              <a:off x="6615366" y="6063849"/>
              <a:ext cx="360040" cy="108000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/>
          </p:spPr>
          <p:txBody>
            <a:bodyPr wrap="none" anchor="ctr"/>
            <a:lstStyle>
              <a:lvl1pPr>
                <a:defRPr sz="1200">
                  <a:solidFill>
                    <a:schemeClr val="tx1"/>
                  </a:solidFill>
                  <a:latin typeface="Arial" charset="0"/>
                  <a:ea typeface="돋움" pitchFamily="50" charset="-127"/>
                </a:defRPr>
              </a:lvl1pPr>
              <a:lvl2pPr marL="742950" indent="-285750">
                <a:defRPr sz="1200">
                  <a:solidFill>
                    <a:schemeClr val="tx1"/>
                  </a:solidFill>
                  <a:latin typeface="Arial" charset="0"/>
                  <a:ea typeface="돋움" pitchFamily="50" charset="-127"/>
                </a:defRPr>
              </a:lvl2pPr>
              <a:lvl3pPr marL="1143000" indent="-228600">
                <a:defRPr sz="1200">
                  <a:solidFill>
                    <a:schemeClr val="tx1"/>
                  </a:solidFill>
                  <a:latin typeface="Arial" charset="0"/>
                  <a:ea typeface="돋움" pitchFamily="50" charset="-127"/>
                </a:defRPr>
              </a:lvl3pPr>
              <a:lvl4pPr marL="1600200" indent="-228600">
                <a:defRPr sz="1200">
                  <a:solidFill>
                    <a:schemeClr val="tx1"/>
                  </a:solidFill>
                  <a:latin typeface="Arial" charset="0"/>
                  <a:ea typeface="돋움" pitchFamily="50" charset="-127"/>
                </a:defRPr>
              </a:lvl4pPr>
              <a:lvl5pPr marL="2057400" indent="-228600">
                <a:defRPr sz="1200">
                  <a:solidFill>
                    <a:schemeClr val="tx1"/>
                  </a:solidFill>
                  <a:latin typeface="Arial" charset="0"/>
                  <a:ea typeface="돋움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charset="0"/>
                  <a:ea typeface="돋움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charset="0"/>
                  <a:ea typeface="돋움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charset="0"/>
                  <a:ea typeface="돋움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charset="0"/>
                  <a:ea typeface="돋움" pitchFamily="50" charset="-127"/>
                </a:defRPr>
              </a:lvl9pPr>
            </a:lstStyle>
            <a:p>
              <a:pPr algn="ctr" eaLnBrk="0" latinLnBrk="0" hangingPunct="0">
                <a:defRPr/>
              </a:pPr>
              <a:endParaRPr lang="ko-KR" altLang="en-US" kern="0" dirty="0" smtClean="0">
                <a:solidFill>
                  <a:srgbClr val="000000"/>
                </a:solidFill>
                <a:latin typeface="Arial Narrow" panose="020B0606020202030204" pitchFamily="34" charset="0"/>
                <a:ea typeface="LG스마트체2.0 Regular" panose="020B0600000101010101" pitchFamily="50" charset="-127"/>
                <a:cs typeface="Arial" charset="0"/>
              </a:endParaRPr>
            </a:p>
          </p:txBody>
        </p:sp>
        <p:sp>
          <p:nvSpPr>
            <p:cNvPr id="71" name="Text Box 137"/>
            <p:cNvSpPr txBox="1">
              <a:spLocks noChangeArrowheads="1"/>
            </p:cNvSpPr>
            <p:nvPr/>
          </p:nvSpPr>
          <p:spPr bwMode="auto">
            <a:xfrm>
              <a:off x="6572807" y="6185143"/>
              <a:ext cx="457424" cy="1231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36000" tIns="0" rIns="36000" bIns="0" anchor="ctr" anchorCtr="1">
              <a:spAutoFit/>
            </a:bodyPr>
            <a:lstStyle>
              <a:defPPr>
                <a:defRPr lang="ko-KR"/>
              </a:defPPr>
              <a:lvl1pPr fontAlgn="ctr">
                <a:buFont typeface="Wingdings" panose="05000000000000000000" pitchFamily="2" charset="2"/>
                <a:buNone/>
                <a:defRPr sz="900" b="0">
                  <a:solidFill>
                    <a:srgbClr val="000000"/>
                  </a:solidFill>
                  <a:latin typeface="Arial Narrow" panose="020B0606020202030204" pitchFamily="34" charset="0"/>
                  <a:ea typeface="LG스마트체2.0 Regular" panose="020B0600000101010101" pitchFamily="50" charset="-127"/>
                </a:defRPr>
              </a:lvl1pPr>
            </a:lstStyle>
            <a:p>
              <a:r>
                <a:rPr lang="ko-KR" altLang="en-US" sz="800" dirty="0"/>
                <a:t>모터변경</a:t>
              </a:r>
              <a:endParaRPr lang="en-US" altLang="ko-KR" sz="800" dirty="0"/>
            </a:p>
          </p:txBody>
        </p:sp>
        <p:sp>
          <p:nvSpPr>
            <p:cNvPr id="73" name="Rectangle 3"/>
            <p:cNvSpPr>
              <a:spLocks noChangeArrowheads="1"/>
            </p:cNvSpPr>
            <p:nvPr/>
          </p:nvSpPr>
          <p:spPr bwMode="auto">
            <a:xfrm>
              <a:off x="7032560" y="5916417"/>
              <a:ext cx="360040" cy="144017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/>
          </p:spPr>
          <p:txBody>
            <a:bodyPr wrap="none" anchor="ctr"/>
            <a:lstStyle>
              <a:lvl1pPr>
                <a:defRPr sz="1200">
                  <a:solidFill>
                    <a:schemeClr val="tx1"/>
                  </a:solidFill>
                  <a:latin typeface="Arial" charset="0"/>
                  <a:ea typeface="돋움" pitchFamily="50" charset="-127"/>
                </a:defRPr>
              </a:lvl1pPr>
              <a:lvl2pPr marL="742950" indent="-285750">
                <a:defRPr sz="1200">
                  <a:solidFill>
                    <a:schemeClr val="tx1"/>
                  </a:solidFill>
                  <a:latin typeface="Arial" charset="0"/>
                  <a:ea typeface="돋움" pitchFamily="50" charset="-127"/>
                </a:defRPr>
              </a:lvl2pPr>
              <a:lvl3pPr marL="1143000" indent="-228600">
                <a:defRPr sz="1200">
                  <a:solidFill>
                    <a:schemeClr val="tx1"/>
                  </a:solidFill>
                  <a:latin typeface="Arial" charset="0"/>
                  <a:ea typeface="돋움" pitchFamily="50" charset="-127"/>
                </a:defRPr>
              </a:lvl3pPr>
              <a:lvl4pPr marL="1600200" indent="-228600">
                <a:defRPr sz="1200">
                  <a:solidFill>
                    <a:schemeClr val="tx1"/>
                  </a:solidFill>
                  <a:latin typeface="Arial" charset="0"/>
                  <a:ea typeface="돋움" pitchFamily="50" charset="-127"/>
                </a:defRPr>
              </a:lvl4pPr>
              <a:lvl5pPr marL="2057400" indent="-228600">
                <a:defRPr sz="1200">
                  <a:solidFill>
                    <a:schemeClr val="tx1"/>
                  </a:solidFill>
                  <a:latin typeface="Arial" charset="0"/>
                  <a:ea typeface="돋움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charset="0"/>
                  <a:ea typeface="돋움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charset="0"/>
                  <a:ea typeface="돋움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charset="0"/>
                  <a:ea typeface="돋움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charset="0"/>
                  <a:ea typeface="돋움" pitchFamily="50" charset="-127"/>
                </a:defRPr>
              </a:lvl9pPr>
            </a:lstStyle>
            <a:p>
              <a:pPr algn="ctr" eaLnBrk="0" latinLnBrk="0" hangingPunct="0">
                <a:defRPr/>
              </a:pPr>
              <a:endParaRPr lang="ko-KR" altLang="en-US" kern="0" dirty="0" smtClean="0">
                <a:solidFill>
                  <a:srgbClr val="000000"/>
                </a:solidFill>
                <a:latin typeface="Arial Narrow" panose="020B0606020202030204" pitchFamily="34" charset="0"/>
                <a:ea typeface="LG스마트체2.0 Regular" panose="020B0600000101010101" pitchFamily="50" charset="-127"/>
                <a:cs typeface="Arial" charset="0"/>
              </a:endParaRPr>
            </a:p>
          </p:txBody>
        </p:sp>
        <p:sp>
          <p:nvSpPr>
            <p:cNvPr id="74" name="Rectangle 3"/>
            <p:cNvSpPr>
              <a:spLocks noChangeArrowheads="1"/>
            </p:cNvSpPr>
            <p:nvPr/>
          </p:nvSpPr>
          <p:spPr bwMode="auto">
            <a:xfrm>
              <a:off x="8306397" y="5594146"/>
              <a:ext cx="360040" cy="974334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/>
          </p:spPr>
          <p:txBody>
            <a:bodyPr wrap="none" anchor="ctr"/>
            <a:lstStyle>
              <a:lvl1pPr>
                <a:defRPr sz="1200">
                  <a:solidFill>
                    <a:schemeClr val="tx1"/>
                  </a:solidFill>
                  <a:latin typeface="Arial" charset="0"/>
                  <a:ea typeface="돋움" pitchFamily="50" charset="-127"/>
                </a:defRPr>
              </a:lvl1pPr>
              <a:lvl2pPr marL="742950" indent="-285750">
                <a:defRPr sz="1200">
                  <a:solidFill>
                    <a:schemeClr val="tx1"/>
                  </a:solidFill>
                  <a:latin typeface="Arial" charset="0"/>
                  <a:ea typeface="돋움" pitchFamily="50" charset="-127"/>
                </a:defRPr>
              </a:lvl2pPr>
              <a:lvl3pPr marL="1143000" indent="-228600">
                <a:defRPr sz="1200">
                  <a:solidFill>
                    <a:schemeClr val="tx1"/>
                  </a:solidFill>
                  <a:latin typeface="Arial" charset="0"/>
                  <a:ea typeface="돋움" pitchFamily="50" charset="-127"/>
                </a:defRPr>
              </a:lvl3pPr>
              <a:lvl4pPr marL="1600200" indent="-228600">
                <a:defRPr sz="1200">
                  <a:solidFill>
                    <a:schemeClr val="tx1"/>
                  </a:solidFill>
                  <a:latin typeface="Arial" charset="0"/>
                  <a:ea typeface="돋움" pitchFamily="50" charset="-127"/>
                </a:defRPr>
              </a:lvl4pPr>
              <a:lvl5pPr marL="2057400" indent="-228600">
                <a:defRPr sz="1200">
                  <a:solidFill>
                    <a:schemeClr val="tx1"/>
                  </a:solidFill>
                  <a:latin typeface="Arial" charset="0"/>
                  <a:ea typeface="돋움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charset="0"/>
                  <a:ea typeface="돋움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charset="0"/>
                  <a:ea typeface="돋움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charset="0"/>
                  <a:ea typeface="돋움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charset="0"/>
                  <a:ea typeface="돋움" pitchFamily="50" charset="-127"/>
                </a:defRPr>
              </a:lvl9pPr>
            </a:lstStyle>
            <a:p>
              <a:pPr algn="ctr" eaLnBrk="0" latinLnBrk="0" hangingPunct="0">
                <a:defRPr/>
              </a:pPr>
              <a:endParaRPr lang="ko-KR" altLang="en-US" kern="0" dirty="0" smtClean="0">
                <a:solidFill>
                  <a:srgbClr val="000000"/>
                </a:solidFill>
                <a:latin typeface="Arial Narrow" panose="020B0606020202030204" pitchFamily="34" charset="0"/>
                <a:ea typeface="LG스마트체2.0 Regular" panose="020B0600000101010101" pitchFamily="50" charset="-127"/>
                <a:cs typeface="Arial" charset="0"/>
              </a:endParaRPr>
            </a:p>
          </p:txBody>
        </p:sp>
        <p:sp>
          <p:nvSpPr>
            <p:cNvPr id="75" name="Text Box 137"/>
            <p:cNvSpPr txBox="1">
              <a:spLocks noChangeArrowheads="1"/>
            </p:cNvSpPr>
            <p:nvPr/>
          </p:nvSpPr>
          <p:spPr bwMode="auto">
            <a:xfrm>
              <a:off x="8357893" y="5456481"/>
              <a:ext cx="257049" cy="1384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36000" tIns="0" rIns="36000" bIns="0" anchor="ctr" anchorCtr="1">
              <a:spAutoFit/>
            </a:bodyPr>
            <a:lstStyle>
              <a:defPPr>
                <a:defRPr lang="ko-KR"/>
              </a:defPPr>
              <a:lvl1pPr fontAlgn="ctr">
                <a:buFont typeface="Wingdings" panose="05000000000000000000" pitchFamily="2" charset="2"/>
                <a:buNone/>
                <a:defRPr sz="900" b="0">
                  <a:solidFill>
                    <a:srgbClr val="000000"/>
                  </a:solidFill>
                  <a:latin typeface="Arial Narrow" panose="020B0606020202030204" pitchFamily="34" charset="0"/>
                  <a:ea typeface="LG스마트체2.0 Regular" panose="020B0600000101010101" pitchFamily="50" charset="-127"/>
                </a:defRPr>
              </a:lvl1pPr>
            </a:lstStyle>
            <a:p>
              <a:r>
                <a:rPr lang="en-US" altLang="ko-KR" dirty="0" smtClean="0"/>
                <a:t>6.35</a:t>
              </a:r>
              <a:endParaRPr lang="en-US" altLang="ko-KR" dirty="0"/>
            </a:p>
          </p:txBody>
        </p:sp>
        <p:sp>
          <p:nvSpPr>
            <p:cNvPr id="76" name="Text Box 137"/>
            <p:cNvSpPr txBox="1">
              <a:spLocks noChangeArrowheads="1"/>
            </p:cNvSpPr>
            <p:nvPr/>
          </p:nvSpPr>
          <p:spPr bwMode="auto">
            <a:xfrm>
              <a:off x="6974250" y="6076360"/>
              <a:ext cx="476660" cy="1231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36000" tIns="0" rIns="36000" bIns="0" anchor="ctr" anchorCtr="1">
              <a:spAutoFit/>
            </a:bodyPr>
            <a:lstStyle>
              <a:defPPr>
                <a:defRPr lang="ko-KR"/>
              </a:defPPr>
              <a:lvl1pPr fontAlgn="ctr">
                <a:buFont typeface="Wingdings" panose="05000000000000000000" pitchFamily="2" charset="2"/>
                <a:buNone/>
                <a:defRPr sz="900" b="0">
                  <a:solidFill>
                    <a:srgbClr val="000000"/>
                  </a:solidFill>
                  <a:latin typeface="Arial Narrow" panose="020B0606020202030204" pitchFamily="34" charset="0"/>
                  <a:ea typeface="LG스마트체2.0 Regular" panose="020B0600000101010101" pitchFamily="50" charset="-127"/>
                </a:defRPr>
              </a:lvl1pPr>
            </a:lstStyle>
            <a:p>
              <a:r>
                <a:rPr lang="ko-KR" altLang="en-US" sz="800" smtClean="0"/>
                <a:t>타워 </a:t>
              </a:r>
              <a:r>
                <a:rPr lang="en-US" altLang="ko-KR" sz="800" dirty="0" smtClean="0"/>
                <a:t>MCE</a:t>
              </a:r>
              <a:endParaRPr lang="en-US" altLang="ko-KR" sz="800" dirty="0"/>
            </a:p>
          </p:txBody>
        </p:sp>
        <p:sp>
          <p:nvSpPr>
            <p:cNvPr id="77" name="Text Box 137"/>
            <p:cNvSpPr txBox="1">
              <a:spLocks noChangeArrowheads="1"/>
            </p:cNvSpPr>
            <p:nvPr/>
          </p:nvSpPr>
          <p:spPr bwMode="auto">
            <a:xfrm>
              <a:off x="7434239" y="5930645"/>
              <a:ext cx="361244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36000" tIns="0" rIns="36000" bIns="0" anchor="ctr" anchorCtr="1">
              <a:spAutoFit/>
            </a:bodyPr>
            <a:lstStyle>
              <a:defPPr>
                <a:defRPr lang="ko-KR"/>
              </a:defPPr>
              <a:lvl1pPr fontAlgn="ctr">
                <a:buFont typeface="Wingdings" panose="05000000000000000000" pitchFamily="2" charset="2"/>
                <a:buNone/>
                <a:defRPr sz="800" b="0">
                  <a:solidFill>
                    <a:srgbClr val="000000"/>
                  </a:solidFill>
                  <a:latin typeface="Arial Narrow" panose="020B0606020202030204" pitchFamily="34" charset="0"/>
                  <a:ea typeface="LG스마트체2.0 Regular" panose="020B0600000101010101" pitchFamily="50" charset="-127"/>
                </a:defRPr>
              </a:lvl1pPr>
            </a:lstStyle>
            <a:p>
              <a:pPr algn="ctr"/>
              <a:r>
                <a:rPr lang="ko-KR" altLang="en-US" dirty="0" smtClean="0"/>
                <a:t>압축기</a:t>
              </a:r>
              <a:endParaRPr lang="en-US" altLang="ko-KR" dirty="0"/>
            </a:p>
            <a:p>
              <a:pPr algn="ctr"/>
              <a:r>
                <a:rPr lang="ko-KR" altLang="en-US" dirty="0" smtClean="0"/>
                <a:t>변경</a:t>
              </a:r>
              <a:endParaRPr lang="en-US" altLang="ko-KR" dirty="0"/>
            </a:p>
          </p:txBody>
        </p:sp>
        <p:sp>
          <p:nvSpPr>
            <p:cNvPr id="78" name="Text Box 137"/>
            <p:cNvSpPr txBox="1">
              <a:spLocks noChangeArrowheads="1"/>
            </p:cNvSpPr>
            <p:nvPr/>
          </p:nvSpPr>
          <p:spPr bwMode="auto">
            <a:xfrm>
              <a:off x="8286683" y="6567157"/>
              <a:ext cx="399468" cy="2308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ko-KR" altLang="en-US" sz="900" dirty="0" smtClean="0">
                  <a:solidFill>
                    <a:srgbClr val="000000"/>
                  </a:solidFill>
                  <a:latin typeface="Arial Narrow" panose="020B0606020202030204" pitchFamily="34" charset="0"/>
                  <a:ea typeface="LG스마트체2.0 Regular" panose="020B0600000101010101" pitchFamily="50" charset="-127"/>
                </a:rPr>
                <a:t>현재</a:t>
              </a:r>
              <a:endParaRPr lang="en-US" altLang="ko-KR" sz="900" dirty="0">
                <a:solidFill>
                  <a:srgbClr val="000000"/>
                </a:solidFill>
                <a:latin typeface="Arial Narrow" panose="020B0606020202030204" pitchFamily="34" charset="0"/>
                <a:ea typeface="LG스마트체2.0 Regular" panose="020B0600000101010101" pitchFamily="50" charset="-127"/>
              </a:endParaRPr>
            </a:p>
          </p:txBody>
        </p:sp>
        <p:sp>
          <p:nvSpPr>
            <p:cNvPr id="79" name="Text Box 137"/>
            <p:cNvSpPr txBox="1">
              <a:spLocks noChangeArrowheads="1"/>
            </p:cNvSpPr>
            <p:nvPr/>
          </p:nvSpPr>
          <p:spPr bwMode="auto">
            <a:xfrm>
              <a:off x="6666862" y="5918543"/>
              <a:ext cx="257049" cy="1384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36000" tIns="0" rIns="36000" bIns="0" anchor="ctr" anchorCtr="1">
              <a:spAutoFit/>
            </a:bodyPr>
            <a:lstStyle>
              <a:defPPr>
                <a:defRPr lang="ko-KR"/>
              </a:defPPr>
              <a:lvl1pPr fontAlgn="ctr">
                <a:buFont typeface="Wingdings" panose="05000000000000000000" pitchFamily="2" charset="2"/>
                <a:buNone/>
                <a:defRPr sz="900" b="0">
                  <a:solidFill>
                    <a:srgbClr val="000000"/>
                  </a:solidFill>
                  <a:latin typeface="Arial Narrow" panose="020B0606020202030204" pitchFamily="34" charset="0"/>
                  <a:ea typeface="LG스마트체2.0 Regular" panose="020B0600000101010101" pitchFamily="50" charset="-127"/>
                </a:defRPr>
              </a:lvl1pPr>
            </a:lstStyle>
            <a:p>
              <a:r>
                <a:rPr lang="en-US" altLang="ko-KR" dirty="0"/>
                <a:t>6.19</a:t>
              </a:r>
            </a:p>
          </p:txBody>
        </p:sp>
        <p:sp>
          <p:nvSpPr>
            <p:cNvPr id="80" name="Text Box 137"/>
            <p:cNvSpPr txBox="1">
              <a:spLocks noChangeArrowheads="1"/>
            </p:cNvSpPr>
            <p:nvPr/>
          </p:nvSpPr>
          <p:spPr bwMode="auto">
            <a:xfrm>
              <a:off x="7084056" y="5774775"/>
              <a:ext cx="257049" cy="1384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36000" tIns="0" rIns="36000" bIns="0" anchor="ctr" anchorCtr="1">
              <a:spAutoFit/>
            </a:bodyPr>
            <a:lstStyle>
              <a:defPPr>
                <a:defRPr lang="ko-KR"/>
              </a:defPPr>
              <a:lvl1pPr fontAlgn="ctr">
                <a:buFont typeface="Wingdings" panose="05000000000000000000" pitchFamily="2" charset="2"/>
                <a:buNone/>
                <a:defRPr sz="900" b="0">
                  <a:solidFill>
                    <a:srgbClr val="000000"/>
                  </a:solidFill>
                  <a:latin typeface="Arial Narrow" panose="020B0606020202030204" pitchFamily="34" charset="0"/>
                  <a:ea typeface="LG스마트체2.0 Regular" panose="020B0600000101010101" pitchFamily="50" charset="-127"/>
                </a:defRPr>
              </a:lvl1pPr>
            </a:lstStyle>
            <a:p>
              <a:r>
                <a:rPr lang="en-US" altLang="ko-KR" dirty="0" smtClean="0"/>
                <a:t>6.22</a:t>
              </a:r>
              <a:endParaRPr lang="en-US" altLang="ko-KR" dirty="0"/>
            </a:p>
          </p:txBody>
        </p:sp>
        <p:sp>
          <p:nvSpPr>
            <p:cNvPr id="81" name="Text Box 137"/>
            <p:cNvSpPr txBox="1">
              <a:spLocks noChangeArrowheads="1"/>
            </p:cNvSpPr>
            <p:nvPr/>
          </p:nvSpPr>
          <p:spPr bwMode="auto">
            <a:xfrm>
              <a:off x="7486337" y="5606958"/>
              <a:ext cx="257049" cy="1384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36000" tIns="0" rIns="36000" bIns="0" anchor="ctr" anchorCtr="1">
              <a:spAutoFit/>
            </a:bodyPr>
            <a:lstStyle>
              <a:defPPr>
                <a:defRPr lang="ko-KR"/>
              </a:defPPr>
              <a:lvl1pPr fontAlgn="ctr">
                <a:buFont typeface="Wingdings" panose="05000000000000000000" pitchFamily="2" charset="2"/>
                <a:buNone/>
                <a:defRPr sz="900" b="0">
                  <a:solidFill>
                    <a:srgbClr val="000000"/>
                  </a:solidFill>
                  <a:latin typeface="Arial Narrow" panose="020B0606020202030204" pitchFamily="34" charset="0"/>
                  <a:ea typeface="LG스마트체2.0 Regular" panose="020B0600000101010101" pitchFamily="50" charset="-127"/>
                </a:defRPr>
              </a:lvl1pPr>
            </a:lstStyle>
            <a:p>
              <a:r>
                <a:rPr lang="en-US" altLang="ko-KR" dirty="0" smtClean="0"/>
                <a:t>6.27</a:t>
              </a:r>
              <a:endParaRPr lang="en-US" altLang="ko-KR" dirty="0"/>
            </a:p>
          </p:txBody>
        </p:sp>
        <p:sp>
          <p:nvSpPr>
            <p:cNvPr id="84" name="Text Box 137"/>
            <p:cNvSpPr txBox="1">
              <a:spLocks noChangeArrowheads="1"/>
            </p:cNvSpPr>
            <p:nvPr/>
          </p:nvSpPr>
          <p:spPr bwMode="auto">
            <a:xfrm>
              <a:off x="7901699" y="5468713"/>
              <a:ext cx="257049" cy="1384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36000" tIns="0" rIns="36000" bIns="0" anchor="ctr" anchorCtr="1">
              <a:spAutoFit/>
            </a:bodyPr>
            <a:lstStyle>
              <a:defPPr>
                <a:defRPr lang="ko-KR"/>
              </a:defPPr>
              <a:lvl1pPr fontAlgn="ctr">
                <a:buFont typeface="Wingdings" panose="05000000000000000000" pitchFamily="2" charset="2"/>
                <a:buNone/>
                <a:defRPr sz="900" b="0">
                  <a:solidFill>
                    <a:srgbClr val="000000"/>
                  </a:solidFill>
                  <a:latin typeface="Arial Narrow" panose="020B0606020202030204" pitchFamily="34" charset="0"/>
                  <a:ea typeface="LG스마트체2.0 Regular" panose="020B0600000101010101" pitchFamily="50" charset="-127"/>
                </a:defRPr>
              </a:lvl1pPr>
            </a:lstStyle>
            <a:p>
              <a:r>
                <a:rPr lang="en-US" altLang="ko-KR" dirty="0" smtClean="0"/>
                <a:t>6.35</a:t>
              </a:r>
              <a:endParaRPr lang="en-US" altLang="ko-KR" dirty="0"/>
            </a:p>
          </p:txBody>
        </p:sp>
        <p:sp>
          <p:nvSpPr>
            <p:cNvPr id="86" name="Text Box 137"/>
            <p:cNvSpPr txBox="1">
              <a:spLocks noChangeArrowheads="1"/>
            </p:cNvSpPr>
            <p:nvPr/>
          </p:nvSpPr>
          <p:spPr bwMode="auto">
            <a:xfrm>
              <a:off x="7903302" y="5777271"/>
              <a:ext cx="253843" cy="1231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36000" tIns="0" rIns="36000" bIns="0" anchor="ctr" anchorCtr="1">
              <a:spAutoFit/>
            </a:bodyPr>
            <a:lstStyle>
              <a:defPPr>
                <a:defRPr lang="ko-KR"/>
              </a:defPPr>
              <a:lvl1pPr algn="ctr" fontAlgn="ctr">
                <a:buFont typeface="Wingdings" panose="05000000000000000000" pitchFamily="2" charset="2"/>
                <a:buNone/>
                <a:defRPr sz="800" b="0">
                  <a:solidFill>
                    <a:srgbClr val="000000"/>
                  </a:solidFill>
                  <a:latin typeface="Arial Narrow" panose="020B0606020202030204" pitchFamily="34" charset="0"/>
                  <a:ea typeface="LG스마트체2.0 Regular" panose="020B0600000101010101" pitchFamily="50" charset="-127"/>
                </a:defRPr>
              </a:lvl1pPr>
            </a:lstStyle>
            <a:p>
              <a:r>
                <a:rPr lang="en-US" altLang="ko-KR" dirty="0" smtClean="0"/>
                <a:t>R-32</a:t>
              </a:r>
              <a:endParaRPr lang="en-US" altLang="ko-KR" dirty="0"/>
            </a:p>
          </p:txBody>
        </p:sp>
        <p:cxnSp>
          <p:nvCxnSpPr>
            <p:cNvPr id="87" name="직선 연결선 86"/>
            <p:cNvCxnSpPr/>
            <p:nvPr/>
          </p:nvCxnSpPr>
          <p:spPr>
            <a:xfrm>
              <a:off x="8635876" y="5417124"/>
              <a:ext cx="283760" cy="0"/>
            </a:xfrm>
            <a:prstGeom prst="line">
              <a:avLst/>
            </a:prstGeom>
            <a:ln>
              <a:solidFill>
                <a:srgbClr val="0066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Text Box 137"/>
            <p:cNvSpPr txBox="1">
              <a:spLocks noChangeArrowheads="1"/>
            </p:cNvSpPr>
            <p:nvPr/>
          </p:nvSpPr>
          <p:spPr bwMode="auto">
            <a:xfrm>
              <a:off x="6687985" y="6063218"/>
              <a:ext cx="214802" cy="1077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 anchor="ctr" anchorCtr="1">
              <a:spAutoFit/>
            </a:bodyPr>
            <a:lstStyle>
              <a:defPPr>
                <a:defRPr lang="ko-KR"/>
              </a:defPPr>
              <a:lvl1pPr fontAlgn="ctr">
                <a:buFont typeface="Wingdings" panose="05000000000000000000" pitchFamily="2" charset="2"/>
                <a:buNone/>
                <a:defRPr sz="900" b="0">
                  <a:solidFill>
                    <a:srgbClr val="000000"/>
                  </a:solidFill>
                  <a:latin typeface="Arial Narrow" panose="020B0606020202030204" pitchFamily="34" charset="0"/>
                  <a:ea typeface="LG스마트체2.0 Regular" panose="020B0600000101010101" pitchFamily="50" charset="-127"/>
                </a:defRPr>
              </a:lvl1pPr>
            </a:lstStyle>
            <a:p>
              <a:r>
                <a:rPr lang="en-US" altLang="ko-KR" sz="700" dirty="0" smtClean="0"/>
                <a:t>0.3%</a:t>
              </a:r>
              <a:r>
                <a:rPr lang="ko-KR" altLang="en-US" sz="700" b="1" smtClean="0"/>
                <a:t>↑</a:t>
              </a:r>
              <a:endParaRPr lang="en-US" altLang="ko-KR" sz="700" b="1" dirty="0"/>
            </a:p>
          </p:txBody>
        </p:sp>
        <p:sp>
          <p:nvSpPr>
            <p:cNvPr id="89" name="Text Box 137"/>
            <p:cNvSpPr txBox="1">
              <a:spLocks noChangeArrowheads="1"/>
            </p:cNvSpPr>
            <p:nvPr/>
          </p:nvSpPr>
          <p:spPr bwMode="auto">
            <a:xfrm>
              <a:off x="7105179" y="5936221"/>
              <a:ext cx="214802" cy="1077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 anchor="ctr" anchorCtr="1">
              <a:spAutoFit/>
            </a:bodyPr>
            <a:lstStyle>
              <a:defPPr>
                <a:defRPr lang="ko-KR"/>
              </a:defPPr>
              <a:lvl1pPr fontAlgn="ctr">
                <a:buFont typeface="Wingdings" panose="05000000000000000000" pitchFamily="2" charset="2"/>
                <a:buNone/>
                <a:defRPr sz="900" b="0">
                  <a:solidFill>
                    <a:srgbClr val="000000"/>
                  </a:solidFill>
                  <a:latin typeface="Arial Narrow" panose="020B0606020202030204" pitchFamily="34" charset="0"/>
                  <a:ea typeface="LG스마트체2.0 Regular" panose="020B0600000101010101" pitchFamily="50" charset="-127"/>
                </a:defRPr>
              </a:lvl1pPr>
            </a:lstStyle>
            <a:p>
              <a:r>
                <a:rPr lang="en-US" altLang="ko-KR" sz="700" dirty="0" smtClean="0"/>
                <a:t>0.6%</a:t>
              </a:r>
              <a:r>
                <a:rPr lang="ko-KR" altLang="en-US" sz="700" b="1" dirty="0" smtClean="0"/>
                <a:t>↑</a:t>
              </a:r>
              <a:endParaRPr lang="en-US" altLang="ko-KR" sz="700" b="1" dirty="0"/>
            </a:p>
          </p:txBody>
        </p:sp>
        <p:grpSp>
          <p:nvGrpSpPr>
            <p:cNvPr id="90" name="그룹 89"/>
            <p:cNvGrpSpPr/>
            <p:nvPr/>
          </p:nvGrpSpPr>
          <p:grpSpPr>
            <a:xfrm>
              <a:off x="7434841" y="5746482"/>
              <a:ext cx="360040" cy="162000"/>
              <a:chOff x="7335034" y="2776879"/>
              <a:chExt cx="360040" cy="162000"/>
            </a:xfrm>
          </p:grpSpPr>
          <p:sp>
            <p:nvSpPr>
              <p:cNvPr id="91" name="Rectangle 3"/>
              <p:cNvSpPr>
                <a:spLocks noChangeArrowheads="1"/>
              </p:cNvSpPr>
              <p:nvPr/>
            </p:nvSpPr>
            <p:spPr bwMode="auto">
              <a:xfrm>
                <a:off x="7335034" y="2776879"/>
                <a:ext cx="360040" cy="162000"/>
              </a:xfrm>
              <a:prstGeom prst="rect">
                <a:avLst/>
              </a:prstGeom>
              <a:noFill/>
              <a:ln w="9525">
                <a:solidFill>
                  <a:srgbClr val="000000"/>
                </a:solidFill>
                <a:miter lim="800000"/>
                <a:headEnd/>
                <a:tailEnd/>
              </a:ln>
              <a:extLst/>
            </p:spPr>
            <p:txBody>
              <a:bodyPr wrap="none" anchor="ctr"/>
              <a:lstStyle>
                <a:lvl1pPr>
                  <a:defRPr sz="1200">
                    <a:solidFill>
                      <a:schemeClr val="tx1"/>
                    </a:solidFill>
                    <a:latin typeface="Arial" charset="0"/>
                    <a:ea typeface="돋움" pitchFamily="50" charset="-127"/>
                  </a:defRPr>
                </a:lvl1pPr>
                <a:lvl2pPr marL="742950" indent="-285750">
                  <a:defRPr sz="1200">
                    <a:solidFill>
                      <a:schemeClr val="tx1"/>
                    </a:solidFill>
                    <a:latin typeface="Arial" charset="0"/>
                    <a:ea typeface="돋움" pitchFamily="50" charset="-127"/>
                  </a:defRPr>
                </a:lvl2pPr>
                <a:lvl3pPr marL="1143000" indent="-228600">
                  <a:defRPr sz="1200">
                    <a:solidFill>
                      <a:schemeClr val="tx1"/>
                    </a:solidFill>
                    <a:latin typeface="Arial" charset="0"/>
                    <a:ea typeface="돋움" pitchFamily="50" charset="-127"/>
                  </a:defRPr>
                </a:lvl3pPr>
                <a:lvl4pPr marL="1600200" indent="-228600">
                  <a:defRPr sz="1200">
                    <a:solidFill>
                      <a:schemeClr val="tx1"/>
                    </a:solidFill>
                    <a:latin typeface="Arial" charset="0"/>
                    <a:ea typeface="돋움" pitchFamily="50" charset="-127"/>
                  </a:defRPr>
                </a:lvl4pPr>
                <a:lvl5pPr marL="2057400" indent="-228600">
                  <a:defRPr sz="1200">
                    <a:solidFill>
                      <a:schemeClr val="tx1"/>
                    </a:solidFill>
                    <a:latin typeface="Arial" charset="0"/>
                    <a:ea typeface="돋움" pitchFamily="50" charset="-127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charset="0"/>
                    <a:ea typeface="돋움" pitchFamily="50" charset="-127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charset="0"/>
                    <a:ea typeface="돋움" pitchFamily="50" charset="-127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charset="0"/>
                    <a:ea typeface="돋움" pitchFamily="50" charset="-127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charset="0"/>
                    <a:ea typeface="돋움" pitchFamily="50" charset="-127"/>
                  </a:defRPr>
                </a:lvl9pPr>
              </a:lstStyle>
              <a:p>
                <a:pPr algn="ctr" eaLnBrk="0" latinLnBrk="0" hangingPunct="0">
                  <a:defRPr/>
                </a:pPr>
                <a:endParaRPr lang="ko-KR" altLang="en-US" kern="0" dirty="0" smtClean="0">
                  <a:solidFill>
                    <a:srgbClr val="000000"/>
                  </a:solidFill>
                  <a:latin typeface="Arial Narrow" panose="020B0606020202030204" pitchFamily="34" charset="0"/>
                  <a:ea typeface="LG스마트체2.0 Regular" panose="020B0600000101010101" pitchFamily="50" charset="-127"/>
                  <a:cs typeface="Arial" charset="0"/>
                </a:endParaRPr>
              </a:p>
            </p:txBody>
          </p:sp>
          <p:sp>
            <p:nvSpPr>
              <p:cNvPr id="92" name="Text Box 137"/>
              <p:cNvSpPr txBox="1">
                <a:spLocks noChangeArrowheads="1"/>
              </p:cNvSpPr>
              <p:nvPr/>
            </p:nvSpPr>
            <p:spPr bwMode="auto">
              <a:xfrm>
                <a:off x="7407653" y="2814084"/>
                <a:ext cx="214802" cy="10772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 anchor="ctr" anchorCtr="1">
                <a:spAutoFit/>
              </a:bodyPr>
              <a:lstStyle>
                <a:defPPr>
                  <a:defRPr lang="ko-KR"/>
                </a:defPPr>
                <a:lvl1pPr fontAlgn="ctr">
                  <a:buFont typeface="Wingdings" panose="05000000000000000000" pitchFamily="2" charset="2"/>
                  <a:buNone/>
                  <a:defRPr sz="900" b="0">
                    <a:solidFill>
                      <a:srgbClr val="000000"/>
                    </a:solidFill>
                    <a:latin typeface="Arial Narrow" panose="020B0606020202030204" pitchFamily="34" charset="0"/>
                    <a:ea typeface="LG스마트체2.0 Regular" panose="020B0600000101010101" pitchFamily="50" charset="-127"/>
                  </a:defRPr>
                </a:lvl1pPr>
              </a:lstStyle>
              <a:p>
                <a:r>
                  <a:rPr lang="en-US" altLang="ko-KR" sz="700" dirty="0" smtClean="0"/>
                  <a:t>0.8%</a:t>
                </a:r>
                <a:r>
                  <a:rPr lang="ko-KR" altLang="en-US" sz="700" b="1" dirty="0" smtClean="0"/>
                  <a:t>↑</a:t>
                </a:r>
                <a:endParaRPr lang="en-US" altLang="ko-KR" sz="700" b="1" dirty="0"/>
              </a:p>
            </p:txBody>
          </p:sp>
        </p:grpSp>
        <p:grpSp>
          <p:nvGrpSpPr>
            <p:cNvPr id="93" name="그룹 92"/>
            <p:cNvGrpSpPr/>
            <p:nvPr/>
          </p:nvGrpSpPr>
          <p:grpSpPr>
            <a:xfrm>
              <a:off x="7850203" y="5613530"/>
              <a:ext cx="360040" cy="144017"/>
              <a:chOff x="7750396" y="2703196"/>
              <a:chExt cx="360040" cy="144017"/>
            </a:xfrm>
          </p:grpSpPr>
          <p:sp>
            <p:nvSpPr>
              <p:cNvPr id="94" name="Rectangle 3"/>
              <p:cNvSpPr>
                <a:spLocks noChangeArrowheads="1"/>
              </p:cNvSpPr>
              <p:nvPr/>
            </p:nvSpPr>
            <p:spPr bwMode="auto">
              <a:xfrm>
                <a:off x="7750396" y="2703196"/>
                <a:ext cx="360040" cy="144017"/>
              </a:xfrm>
              <a:prstGeom prst="rect">
                <a:avLst/>
              </a:prstGeom>
              <a:noFill/>
              <a:ln w="9525">
                <a:solidFill>
                  <a:srgbClr val="000000"/>
                </a:solidFill>
                <a:miter lim="800000"/>
                <a:headEnd/>
                <a:tailEnd/>
              </a:ln>
              <a:extLst/>
            </p:spPr>
            <p:txBody>
              <a:bodyPr wrap="none" anchor="ctr"/>
              <a:lstStyle>
                <a:lvl1pPr>
                  <a:defRPr sz="1200">
                    <a:solidFill>
                      <a:schemeClr val="tx1"/>
                    </a:solidFill>
                    <a:latin typeface="Arial" charset="0"/>
                    <a:ea typeface="돋움" pitchFamily="50" charset="-127"/>
                  </a:defRPr>
                </a:lvl1pPr>
                <a:lvl2pPr marL="742950" indent="-285750">
                  <a:defRPr sz="1200">
                    <a:solidFill>
                      <a:schemeClr val="tx1"/>
                    </a:solidFill>
                    <a:latin typeface="Arial" charset="0"/>
                    <a:ea typeface="돋움" pitchFamily="50" charset="-127"/>
                  </a:defRPr>
                </a:lvl2pPr>
                <a:lvl3pPr marL="1143000" indent="-228600">
                  <a:defRPr sz="1200">
                    <a:solidFill>
                      <a:schemeClr val="tx1"/>
                    </a:solidFill>
                    <a:latin typeface="Arial" charset="0"/>
                    <a:ea typeface="돋움" pitchFamily="50" charset="-127"/>
                  </a:defRPr>
                </a:lvl3pPr>
                <a:lvl4pPr marL="1600200" indent="-228600">
                  <a:defRPr sz="1200">
                    <a:solidFill>
                      <a:schemeClr val="tx1"/>
                    </a:solidFill>
                    <a:latin typeface="Arial" charset="0"/>
                    <a:ea typeface="돋움" pitchFamily="50" charset="-127"/>
                  </a:defRPr>
                </a:lvl4pPr>
                <a:lvl5pPr marL="2057400" indent="-228600">
                  <a:defRPr sz="1200">
                    <a:solidFill>
                      <a:schemeClr val="tx1"/>
                    </a:solidFill>
                    <a:latin typeface="Arial" charset="0"/>
                    <a:ea typeface="돋움" pitchFamily="50" charset="-127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charset="0"/>
                    <a:ea typeface="돋움" pitchFamily="50" charset="-127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charset="0"/>
                    <a:ea typeface="돋움" pitchFamily="50" charset="-127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charset="0"/>
                    <a:ea typeface="돋움" pitchFamily="50" charset="-127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charset="0"/>
                    <a:ea typeface="돋움" pitchFamily="50" charset="-127"/>
                  </a:defRPr>
                </a:lvl9pPr>
              </a:lstStyle>
              <a:p>
                <a:pPr algn="ctr" eaLnBrk="0" latinLnBrk="0" hangingPunct="0">
                  <a:defRPr/>
                </a:pPr>
                <a:endParaRPr lang="ko-KR" altLang="en-US" kern="0" dirty="0" smtClean="0">
                  <a:solidFill>
                    <a:srgbClr val="000000"/>
                  </a:solidFill>
                  <a:latin typeface="Arial Narrow" panose="020B0606020202030204" pitchFamily="34" charset="0"/>
                  <a:ea typeface="LG스마트체2.0 Regular" panose="020B0600000101010101" pitchFamily="50" charset="-127"/>
                  <a:cs typeface="Arial" charset="0"/>
                </a:endParaRPr>
              </a:p>
            </p:txBody>
          </p:sp>
          <p:sp>
            <p:nvSpPr>
              <p:cNvPr id="95" name="Text Box 137"/>
              <p:cNvSpPr txBox="1">
                <a:spLocks noChangeArrowheads="1"/>
              </p:cNvSpPr>
              <p:nvPr/>
            </p:nvSpPr>
            <p:spPr bwMode="auto">
              <a:xfrm>
                <a:off x="7823015" y="2723616"/>
                <a:ext cx="214802" cy="10772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 anchor="ctr" anchorCtr="1">
                <a:spAutoFit/>
              </a:bodyPr>
              <a:lstStyle>
                <a:defPPr>
                  <a:defRPr lang="ko-KR"/>
                </a:defPPr>
                <a:lvl1pPr fontAlgn="ctr">
                  <a:buFont typeface="Wingdings" panose="05000000000000000000" pitchFamily="2" charset="2"/>
                  <a:buNone/>
                  <a:defRPr sz="900" b="0">
                    <a:solidFill>
                      <a:srgbClr val="000000"/>
                    </a:solidFill>
                    <a:latin typeface="Arial Narrow" panose="020B0606020202030204" pitchFamily="34" charset="0"/>
                    <a:ea typeface="LG스마트체2.0 Regular" panose="020B0600000101010101" pitchFamily="50" charset="-127"/>
                  </a:defRPr>
                </a:lvl1pPr>
              </a:lstStyle>
              <a:p>
                <a:r>
                  <a:rPr lang="en-US" altLang="ko-KR" sz="700" dirty="0" smtClean="0"/>
                  <a:t>1.2%</a:t>
                </a:r>
                <a:r>
                  <a:rPr lang="ko-KR" altLang="en-US" sz="700" b="1" dirty="0" smtClean="0"/>
                  <a:t>↑</a:t>
                </a:r>
                <a:endParaRPr lang="en-US" altLang="ko-KR" sz="700" b="1" dirty="0"/>
              </a:p>
            </p:txBody>
          </p:sp>
        </p:grpSp>
        <p:sp>
          <p:nvSpPr>
            <p:cNvPr id="96" name="TextBox 95"/>
            <p:cNvSpPr txBox="1"/>
            <p:nvPr/>
          </p:nvSpPr>
          <p:spPr>
            <a:xfrm>
              <a:off x="7004974" y="6158851"/>
              <a:ext cx="457424" cy="3189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36000" tIns="36000" rIns="36000" bIns="36000" anchor="t" anchorCtr="0">
              <a:spAutoFit/>
            </a:bodyPr>
            <a:lstStyle>
              <a:defPPr>
                <a:defRPr lang="ko-KR"/>
              </a:defPPr>
              <a:lvl1pPr fontAlgn="ctr">
                <a:buFont typeface="Wingdings" panose="05000000000000000000" pitchFamily="2" charset="2"/>
                <a:buChar char="§"/>
                <a:defRPr sz="1100" b="1">
                  <a:solidFill>
                    <a:srgbClr val="000000"/>
                  </a:solidFill>
                  <a:latin typeface="Arial Narrow" panose="020B0606020202030204" pitchFamily="34" charset="0"/>
                  <a:ea typeface="LG스마트체2.0 Regular" panose="020B0600000101010101" pitchFamily="50" charset="-127"/>
                </a:defRPr>
              </a:lvl1pPr>
            </a:lstStyle>
            <a:p>
              <a:pPr algn="ctr">
                <a:buNone/>
              </a:pPr>
              <a:r>
                <a:rPr lang="ko-KR" altLang="en-US" sz="800" b="0" dirty="0" smtClean="0">
                  <a:solidFill>
                    <a:srgbClr val="006600"/>
                  </a:solidFill>
                </a:rPr>
                <a:t>금형수정</a:t>
              </a:r>
              <a:endParaRPr lang="en-US" altLang="ko-KR" sz="800" b="0" dirty="0" smtClean="0">
                <a:solidFill>
                  <a:srgbClr val="006600"/>
                </a:solidFill>
              </a:endParaRPr>
            </a:p>
            <a:p>
              <a:pPr algn="ctr">
                <a:buNone/>
              </a:pPr>
              <a:r>
                <a:rPr lang="ko-KR" altLang="en-US" sz="800" b="0" dirty="0" smtClean="0">
                  <a:solidFill>
                    <a:srgbClr val="006600"/>
                  </a:solidFill>
                </a:rPr>
                <a:t>필</a:t>
              </a:r>
              <a:r>
                <a:rPr lang="ko-KR" altLang="en-US" sz="800" b="0" dirty="0">
                  <a:solidFill>
                    <a:srgbClr val="006600"/>
                  </a:solidFill>
                </a:rPr>
                <a:t>요</a:t>
              </a:r>
              <a:endParaRPr lang="en-US" altLang="ko-KR" sz="800" b="0" dirty="0">
                <a:solidFill>
                  <a:srgbClr val="006600"/>
                </a:solidFill>
              </a:endParaRPr>
            </a:p>
          </p:txBody>
        </p:sp>
        <p:cxnSp>
          <p:nvCxnSpPr>
            <p:cNvPr id="97" name="직선 화살표 연결선 96"/>
            <p:cNvCxnSpPr/>
            <p:nvPr/>
          </p:nvCxnSpPr>
          <p:spPr bwMode="auto">
            <a:xfrm flipV="1">
              <a:off x="8743889" y="5414146"/>
              <a:ext cx="0" cy="18000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0066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</p:cxnSp>
        <p:sp>
          <p:nvSpPr>
            <p:cNvPr id="98" name="직사각형 97"/>
            <p:cNvSpPr/>
            <p:nvPr/>
          </p:nvSpPr>
          <p:spPr>
            <a:xfrm>
              <a:off x="8781103" y="5766312"/>
              <a:ext cx="1087404" cy="34970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36000" tIns="36000" rIns="36000" bIns="36000" anchor="t" anchorCtr="0">
              <a:spAutoFit/>
            </a:bodyPr>
            <a:lstStyle/>
            <a:p>
              <a:pPr fontAlgn="ctr">
                <a:buFont typeface="Wingdings" panose="05000000000000000000" pitchFamily="2" charset="2"/>
                <a:buNone/>
              </a:pPr>
              <a:r>
                <a:rPr lang="en-US" altLang="ko-KR" sz="900" dirty="0" smtClean="0">
                  <a:solidFill>
                    <a:srgbClr val="006600"/>
                  </a:solidFill>
                  <a:latin typeface="Arial Narrow" panose="020B0606020202030204" pitchFamily="34" charset="0"/>
                  <a:ea typeface="LG스마트체2.0 Regular" panose="020B0600000101010101" pitchFamily="50" charset="-127"/>
                </a:rPr>
                <a:t>(</a:t>
              </a:r>
              <a:r>
                <a:rPr lang="ko-KR" altLang="en-US" sz="900" dirty="0" smtClean="0">
                  <a:solidFill>
                    <a:srgbClr val="006600"/>
                  </a:solidFill>
                  <a:latin typeface="Arial Narrow" panose="020B0606020202030204" pitchFamily="34" charset="0"/>
                  <a:ea typeface="LG스마트체2.0 Regular" panose="020B0600000101010101" pitchFamily="50" charset="-127"/>
                </a:rPr>
                <a:t>시그니쳐 흡입 면적</a:t>
              </a:r>
              <a:endParaRPr lang="en-US" altLang="ko-KR" sz="900" dirty="0" smtClean="0">
                <a:solidFill>
                  <a:srgbClr val="006600"/>
                </a:solidFill>
                <a:latin typeface="Arial Narrow" panose="020B0606020202030204" pitchFamily="34" charset="0"/>
                <a:ea typeface="LG스마트체2.0 Regular" panose="020B0600000101010101" pitchFamily="50" charset="-127"/>
              </a:endParaRPr>
            </a:p>
            <a:p>
              <a:pPr fontAlgn="ctr">
                <a:buFont typeface="Wingdings" panose="05000000000000000000" pitchFamily="2" charset="2"/>
                <a:buNone/>
              </a:pPr>
              <a:r>
                <a:rPr lang="ko-KR" altLang="en-US" sz="900" dirty="0" smtClean="0">
                  <a:solidFill>
                    <a:srgbClr val="006600"/>
                  </a:solidFill>
                  <a:latin typeface="Arial Narrow" panose="020B0606020202030204" pitchFamily="34" charset="0"/>
                  <a:ea typeface="LG스마트체2.0 Regular" panose="020B0600000101010101" pitchFamily="50" charset="-127"/>
                </a:rPr>
                <a:t>타워 </a:t>
              </a:r>
              <a:r>
                <a:rPr lang="ko-KR" altLang="en-US" sz="900" dirty="0">
                  <a:solidFill>
                    <a:srgbClr val="006600"/>
                  </a:solidFill>
                  <a:latin typeface="Arial Narrow" panose="020B0606020202030204" pitchFamily="34" charset="0"/>
                  <a:ea typeface="LG스마트체2.0 Regular" panose="020B0600000101010101" pitchFamily="50" charset="-127"/>
                </a:rPr>
                <a:t>대비 </a:t>
              </a:r>
              <a:r>
                <a:rPr lang="en-US" altLang="ko-KR" sz="900" dirty="0">
                  <a:solidFill>
                    <a:srgbClr val="006600"/>
                  </a:solidFill>
                  <a:latin typeface="Arial Narrow" panose="020B0606020202030204" pitchFamily="34" charset="0"/>
                  <a:ea typeface="LG스마트체2.0 Regular" panose="020B0600000101010101" pitchFamily="50" charset="-127"/>
                </a:rPr>
                <a:t>78.6% </a:t>
              </a:r>
              <a:r>
                <a:rPr lang="ko-KR" altLang="en-US" sz="900" dirty="0" smtClean="0">
                  <a:solidFill>
                    <a:srgbClr val="006600"/>
                  </a:solidFill>
                  <a:latin typeface="Arial Narrow" panose="020B0606020202030204" pitchFamily="34" charset="0"/>
                  <a:ea typeface="LG스마트체2.0 Regular" panose="020B0600000101010101" pitchFamily="50" charset="-127"/>
                </a:rPr>
                <a:t>수준</a:t>
              </a:r>
              <a:r>
                <a:rPr lang="en-US" altLang="ko-KR" sz="900" dirty="0" smtClean="0">
                  <a:solidFill>
                    <a:srgbClr val="006600"/>
                  </a:solidFill>
                  <a:latin typeface="Arial Narrow" panose="020B0606020202030204" pitchFamily="34" charset="0"/>
                  <a:ea typeface="LG스마트체2.0 Regular" panose="020B0600000101010101" pitchFamily="50" charset="-127"/>
                </a:rPr>
                <a:t>)</a:t>
              </a:r>
              <a:endParaRPr lang="en-US" altLang="ko-KR" sz="900" dirty="0">
                <a:solidFill>
                  <a:srgbClr val="006600"/>
                </a:solidFill>
                <a:latin typeface="Arial Narrow" panose="020B0606020202030204" pitchFamily="34" charset="0"/>
                <a:ea typeface="LG스마트체2.0 Regular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85078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23936" y="36054"/>
            <a:ext cx="3203050" cy="3692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05" tIns="45703" rIns="91405" bIns="45703">
            <a:spAutoFit/>
          </a:bodyPr>
          <a:lstStyle/>
          <a:p>
            <a:pPr fontAlgn="ctr"/>
            <a:r>
              <a:rPr lang="ko-KR" altLang="en-US" b="1" dirty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유첨</a:t>
            </a:r>
            <a:r>
              <a:rPr lang="en-US" altLang="ko-KR" b="1" dirty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. </a:t>
            </a:r>
            <a:r>
              <a:rPr lang="ko-KR" altLang="en-US" b="1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시그니쳐</a:t>
            </a:r>
            <a:r>
              <a:rPr lang="en-US" altLang="ko-KR" b="1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- </a:t>
            </a:r>
            <a:r>
              <a:rPr lang="ko-KR" altLang="en-US" b="1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타워 </a:t>
            </a:r>
            <a:r>
              <a:rPr lang="ko-KR" altLang="en-US" b="1" dirty="0" err="1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흡입부</a:t>
            </a:r>
            <a:r>
              <a:rPr lang="ko-KR" altLang="en-US" b="1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비교</a:t>
            </a:r>
            <a:endParaRPr lang="ko-KR" altLang="en-US" b="1" dirty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14242" y="908720"/>
            <a:ext cx="421461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-. </a:t>
            </a:r>
            <a:r>
              <a:rPr lang="ko-KR" altLang="en-US" sz="14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타워 모델 대비 시그니쳐 </a:t>
            </a:r>
            <a:r>
              <a:rPr lang="ko-KR" altLang="en-US" sz="1400" dirty="0" err="1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흡입부</a:t>
            </a:r>
            <a:r>
              <a:rPr lang="ko-KR" altLang="en-US" sz="14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면적 </a:t>
            </a:r>
            <a:r>
              <a:rPr lang="en-US" altLang="ko-KR" sz="14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78.6%</a:t>
            </a:r>
          </a:p>
          <a:p>
            <a:r>
              <a:rPr lang="en-US" altLang="ko-KR" sz="14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-. </a:t>
            </a:r>
            <a:r>
              <a:rPr lang="ko-KR" altLang="en-US" sz="14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분리형 </a:t>
            </a:r>
            <a:r>
              <a:rPr lang="ko-KR" altLang="en-US" sz="1400" dirty="0" err="1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열교환기</a:t>
            </a:r>
            <a:r>
              <a:rPr lang="ko-KR" altLang="en-US" sz="14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</a:t>
            </a:r>
            <a:r>
              <a:rPr lang="en-US" altLang="ko-KR" sz="14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Dead Zone</a:t>
            </a:r>
            <a:r>
              <a:rPr lang="ko-KR" altLang="en-US" sz="14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이 </a:t>
            </a:r>
            <a:r>
              <a:rPr lang="ko-KR" altLang="en-US" sz="1400" dirty="0" err="1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흡입부에</a:t>
            </a:r>
            <a:r>
              <a:rPr lang="ko-KR" altLang="en-US" sz="14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가려져 있어 </a:t>
            </a:r>
            <a:endParaRPr lang="en-US" altLang="ko-KR" sz="1400" dirty="0" smtClean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r>
              <a:rPr lang="ko-KR" altLang="en-US" sz="14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  일체형 열교환기 적용에 따른 효율 개선효과 미미함</a:t>
            </a:r>
            <a:endParaRPr lang="en-US" altLang="ko-KR" sz="1400" dirty="0" smtClean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endParaRPr lang="ko-KR" altLang="en-US" sz="1400" dirty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grpSp>
        <p:nvGrpSpPr>
          <p:cNvPr id="41" name="그룹 40"/>
          <p:cNvGrpSpPr/>
          <p:nvPr/>
        </p:nvGrpSpPr>
        <p:grpSpPr>
          <a:xfrm>
            <a:off x="5745088" y="1277864"/>
            <a:ext cx="3944888" cy="5514968"/>
            <a:chOff x="5169024" y="704477"/>
            <a:chExt cx="4736976" cy="6306509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566514" y="972490"/>
              <a:ext cx="1560937" cy="5400000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63667" y="980728"/>
              <a:ext cx="1515790" cy="5399999"/>
            </a:xfrm>
            <a:prstGeom prst="rect">
              <a:avLst/>
            </a:prstGeom>
          </p:spPr>
        </p:pic>
        <p:cxnSp>
          <p:nvCxnSpPr>
            <p:cNvPr id="9" name="직선 화살표 연결선 8"/>
            <p:cNvCxnSpPr/>
            <p:nvPr/>
          </p:nvCxnSpPr>
          <p:spPr>
            <a:xfrm flipV="1">
              <a:off x="5777080" y="963081"/>
              <a:ext cx="540325" cy="2704"/>
            </a:xfrm>
            <a:prstGeom prst="straightConnector1">
              <a:avLst/>
            </a:prstGeom>
            <a:ln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화살표 연결선 10"/>
            <p:cNvCxnSpPr/>
            <p:nvPr/>
          </p:nvCxnSpPr>
          <p:spPr>
            <a:xfrm>
              <a:off x="7548730" y="963727"/>
              <a:ext cx="445075" cy="2058"/>
            </a:xfrm>
            <a:prstGeom prst="straightConnector1">
              <a:avLst/>
            </a:prstGeom>
            <a:ln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5768986" y="704477"/>
              <a:ext cx="44435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smtClean="0">
                  <a:solidFill>
                    <a:srgbClr val="000000"/>
                  </a:solidFill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134</a:t>
              </a:r>
              <a:endParaRPr lang="ko-KR" altLang="en-US" sz="1100" dirty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838980" y="1519028"/>
              <a:ext cx="44435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smtClean="0">
                  <a:solidFill>
                    <a:srgbClr val="000000"/>
                  </a:solidFill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129</a:t>
              </a:r>
              <a:endParaRPr lang="ko-KR" altLang="en-US" sz="110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8838980" y="2024225"/>
              <a:ext cx="44435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smtClean="0">
                  <a:solidFill>
                    <a:srgbClr val="000000"/>
                  </a:solidFill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131</a:t>
              </a:r>
              <a:endParaRPr lang="ko-KR" altLang="en-US" sz="110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8838980" y="2541193"/>
              <a:ext cx="44435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smtClean="0">
                  <a:solidFill>
                    <a:srgbClr val="000000"/>
                  </a:solidFill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131</a:t>
              </a:r>
              <a:endParaRPr lang="ko-KR" altLang="en-US" sz="110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8838980" y="3087154"/>
              <a:ext cx="44435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smtClean="0">
                  <a:solidFill>
                    <a:srgbClr val="000000"/>
                  </a:solidFill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129</a:t>
              </a:r>
              <a:endParaRPr lang="ko-KR" altLang="en-US" sz="110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8838980" y="3929941"/>
              <a:ext cx="44435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smtClean="0">
                  <a:solidFill>
                    <a:srgbClr val="000000"/>
                  </a:solidFill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129</a:t>
              </a:r>
              <a:endParaRPr lang="ko-KR" altLang="en-US" sz="110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8838980" y="4435138"/>
              <a:ext cx="44435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smtClean="0">
                  <a:solidFill>
                    <a:srgbClr val="000000"/>
                  </a:solidFill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131</a:t>
              </a:r>
              <a:endParaRPr lang="ko-KR" altLang="en-US" sz="110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8838980" y="4952106"/>
              <a:ext cx="44435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smtClean="0">
                  <a:solidFill>
                    <a:srgbClr val="000000"/>
                  </a:solidFill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131</a:t>
              </a:r>
              <a:endParaRPr lang="ko-KR" altLang="en-US" sz="110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8838980" y="5498067"/>
              <a:ext cx="44435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smtClean="0">
                  <a:solidFill>
                    <a:srgbClr val="000000"/>
                  </a:solidFill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129</a:t>
              </a:r>
              <a:endParaRPr lang="ko-KR" altLang="en-US" sz="110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5169024" y="1531385"/>
              <a:ext cx="44435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smtClean="0">
                  <a:solidFill>
                    <a:srgbClr val="000000"/>
                  </a:solidFill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130</a:t>
              </a:r>
              <a:endParaRPr lang="ko-KR" altLang="en-US" sz="1100" dirty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5169024" y="2102486"/>
              <a:ext cx="44435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smtClean="0">
                  <a:solidFill>
                    <a:srgbClr val="000000"/>
                  </a:solidFill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136</a:t>
              </a:r>
              <a:endParaRPr lang="ko-KR" altLang="en-US" sz="110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5169024" y="2619454"/>
              <a:ext cx="44435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smtClean="0">
                  <a:solidFill>
                    <a:srgbClr val="000000"/>
                  </a:solidFill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136</a:t>
              </a:r>
              <a:endParaRPr lang="ko-KR" altLang="en-US" sz="110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169024" y="3165415"/>
              <a:ext cx="44435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smtClean="0">
                  <a:solidFill>
                    <a:srgbClr val="000000"/>
                  </a:solidFill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148</a:t>
              </a:r>
              <a:endParaRPr lang="ko-KR" altLang="en-US" sz="110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5169024" y="4016440"/>
              <a:ext cx="44435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smtClean="0">
                  <a:solidFill>
                    <a:srgbClr val="000000"/>
                  </a:solidFill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148</a:t>
              </a:r>
              <a:endParaRPr lang="ko-KR" altLang="en-US" sz="110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5169024" y="4521637"/>
              <a:ext cx="44435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smtClean="0">
                  <a:solidFill>
                    <a:srgbClr val="000000"/>
                  </a:solidFill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136</a:t>
              </a:r>
              <a:endParaRPr lang="ko-KR" altLang="en-US" sz="110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5169024" y="5104509"/>
              <a:ext cx="44435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smtClean="0">
                  <a:solidFill>
                    <a:srgbClr val="000000"/>
                  </a:solidFill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136</a:t>
              </a:r>
              <a:endParaRPr lang="ko-KR" altLang="en-US" sz="110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5169024" y="5650470"/>
              <a:ext cx="44435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smtClean="0">
                  <a:solidFill>
                    <a:srgbClr val="000000"/>
                  </a:solidFill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138</a:t>
              </a:r>
              <a:endParaRPr lang="ko-KR" altLang="en-US" sz="110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7658132" y="6412670"/>
              <a:ext cx="1112959" cy="5983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 smtClean="0">
                  <a:solidFill>
                    <a:srgbClr val="000000"/>
                  </a:solidFill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1166.9</a:t>
              </a:r>
              <a:r>
                <a:rPr lang="ko-KR" altLang="en-US" sz="1400" b="1" dirty="0" smtClean="0">
                  <a:solidFill>
                    <a:srgbClr val="000000"/>
                  </a:solidFill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㎠</a:t>
              </a:r>
              <a:endParaRPr lang="en-US" altLang="ko-KR" sz="1400" b="1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  <a:p>
              <a:r>
                <a:rPr lang="en-US" altLang="ko-KR" sz="1400" b="1" dirty="0" smtClean="0">
                  <a:solidFill>
                    <a:srgbClr val="000000"/>
                  </a:solidFill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 (78.6%)</a:t>
              </a:r>
              <a:endParaRPr lang="ko-KR" altLang="en-US" sz="1400" b="1" dirty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5804658" y="6417497"/>
              <a:ext cx="92685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 smtClean="0">
                  <a:solidFill>
                    <a:srgbClr val="000000"/>
                  </a:solidFill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1484.5</a:t>
              </a:r>
              <a:r>
                <a:rPr lang="ko-KR" altLang="en-US" sz="1400" b="1" smtClean="0">
                  <a:solidFill>
                    <a:srgbClr val="000000"/>
                  </a:solidFill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㎠</a:t>
              </a:r>
              <a:endParaRPr lang="ko-KR" altLang="en-US" sz="1400" b="1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7548730" y="3501007"/>
              <a:ext cx="1152171" cy="280160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FFFF"/>
                </a:solidFill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8806019" y="3443246"/>
              <a:ext cx="109998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 smtClean="0">
                  <a:solidFill>
                    <a:srgbClr val="FF0000"/>
                  </a:solidFill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분리형 열교환기</a:t>
              </a:r>
              <a:endParaRPr lang="en-US" altLang="ko-KR" sz="1100" dirty="0" smtClean="0">
                <a:solidFill>
                  <a:srgbClr val="FF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  <a:p>
              <a:r>
                <a:rPr lang="en-US" altLang="ko-KR" sz="1100" dirty="0" smtClean="0">
                  <a:solidFill>
                    <a:srgbClr val="FF0000"/>
                  </a:solidFill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Dead Zone</a:t>
              </a:r>
              <a:endParaRPr lang="ko-KR" altLang="en-US" sz="1100">
                <a:solidFill>
                  <a:srgbClr val="FF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</p:txBody>
        </p:sp>
      </p:grpSp>
      <p:sp>
        <p:nvSpPr>
          <p:cNvPr id="42" name="TextBox 41"/>
          <p:cNvSpPr txBox="1"/>
          <p:nvPr/>
        </p:nvSpPr>
        <p:spPr>
          <a:xfrm>
            <a:off x="6107210" y="971407"/>
            <a:ext cx="12506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※ </a:t>
            </a:r>
            <a:r>
              <a:rPr lang="ko-KR" altLang="en-US" sz="14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타워 </a:t>
            </a:r>
            <a:r>
              <a:rPr lang="ko-KR" altLang="en-US" sz="140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흡입부</a:t>
            </a:r>
            <a:endParaRPr lang="ko-KR" altLang="en-US" sz="1400" dirty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7376039" y="971226"/>
            <a:ext cx="15712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※ </a:t>
            </a:r>
            <a:r>
              <a:rPr lang="ko-KR" altLang="en-US" sz="14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시그니쳐 </a:t>
            </a:r>
            <a:r>
              <a:rPr lang="ko-KR" altLang="en-US" sz="1400" dirty="0" err="1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흡입부</a:t>
            </a:r>
            <a:endParaRPr lang="ko-KR" altLang="en-US" sz="1400" dirty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7626284" y="1262733"/>
            <a:ext cx="464833" cy="228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112.2</a:t>
            </a:r>
            <a:endParaRPr lang="ko-KR" altLang="en-US" sz="1100" dirty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578173" y="2061504"/>
            <a:ext cx="5190845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■ 흡입부 확장 시 변경사항 </a:t>
            </a:r>
            <a:r>
              <a:rPr lang="en-US" altLang="ko-KR" sz="14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(</a:t>
            </a:r>
            <a:r>
              <a:rPr lang="ko-KR" altLang="en-US" sz="140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타워 흡입부 구조 적용</a:t>
            </a:r>
            <a:r>
              <a:rPr lang="en-US" altLang="ko-KR" sz="14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)</a:t>
            </a:r>
          </a:p>
          <a:p>
            <a:r>
              <a:rPr lang="en-US" altLang="ko-KR" sz="14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 -. </a:t>
            </a:r>
            <a:r>
              <a:rPr lang="ko-KR" altLang="en-US" sz="140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필터 </a:t>
            </a:r>
            <a:r>
              <a:rPr lang="en-US" altLang="ko-KR" sz="14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Type </a:t>
            </a:r>
            <a:r>
              <a:rPr lang="ko-KR" altLang="en-US" sz="140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변경 </a:t>
            </a:r>
            <a:r>
              <a:rPr lang="en-US" altLang="ko-KR" sz="14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: </a:t>
            </a:r>
            <a:r>
              <a:rPr lang="ko-KR" altLang="en-US" sz="140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유전체 → </a:t>
            </a:r>
            <a:r>
              <a:rPr lang="en-US" altLang="ko-KR" sz="14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HAF </a:t>
            </a:r>
            <a:r>
              <a:rPr lang="ko-KR" altLang="en-US" sz="140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필터</a:t>
            </a:r>
            <a:endParaRPr lang="en-US" altLang="ko-KR" sz="1400" dirty="0" smtClean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r>
              <a:rPr lang="en-US" altLang="ko-KR" sz="14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 </a:t>
            </a:r>
            <a:r>
              <a:rPr lang="en-US" altLang="ko-KR" sz="1400" dirty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-. </a:t>
            </a:r>
            <a:r>
              <a:rPr lang="en-US" altLang="ko-KR" sz="14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HAF </a:t>
            </a:r>
            <a:r>
              <a:rPr lang="ko-KR" altLang="en-US" sz="140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필터 신규개발 </a:t>
            </a:r>
            <a:r>
              <a:rPr lang="ko-KR" altLang="en-US" sz="140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필요</a:t>
            </a:r>
            <a:endParaRPr lang="en-US" altLang="ko-KR" sz="1400" dirty="0" smtClean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r>
              <a:rPr lang="en-US" altLang="ko-KR" sz="1200" dirty="0" smtClean="0">
                <a:solidFill>
                  <a:srgbClr val="0066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 ※ </a:t>
            </a:r>
            <a:r>
              <a:rPr lang="ko-KR" altLang="en-US" sz="1200" smtClean="0">
                <a:solidFill>
                  <a:srgbClr val="0066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필터 </a:t>
            </a:r>
            <a:r>
              <a:rPr lang="en-US" altLang="ko-KR" sz="1200" dirty="0" smtClean="0">
                <a:solidFill>
                  <a:srgbClr val="0066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Type </a:t>
            </a:r>
            <a:r>
              <a:rPr lang="ko-KR" altLang="en-US" sz="1200" smtClean="0">
                <a:solidFill>
                  <a:srgbClr val="0066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변경에 따른 공청 면적 감소 및 신규 규격 취득 필요</a:t>
            </a:r>
            <a:r>
              <a:rPr lang="en-US" altLang="ko-KR" sz="1200" dirty="0" smtClean="0">
                <a:solidFill>
                  <a:srgbClr val="0066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(35</a:t>
            </a:r>
            <a:r>
              <a:rPr lang="ko-KR" altLang="en-US" sz="1200" smtClean="0">
                <a:solidFill>
                  <a:srgbClr val="0066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평→</a:t>
            </a:r>
            <a:r>
              <a:rPr lang="en-US" altLang="ko-KR" sz="1200" dirty="0" smtClean="0">
                <a:solidFill>
                  <a:srgbClr val="0066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30</a:t>
            </a:r>
            <a:r>
              <a:rPr lang="ko-KR" altLang="en-US" sz="1200" smtClean="0">
                <a:solidFill>
                  <a:srgbClr val="0066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평</a:t>
            </a:r>
            <a:r>
              <a:rPr lang="en-US" altLang="ko-KR" sz="1200" dirty="0" smtClean="0">
                <a:solidFill>
                  <a:srgbClr val="0066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)</a:t>
            </a:r>
          </a:p>
          <a:p>
            <a:r>
              <a:rPr lang="en-US" altLang="ko-KR" sz="14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 -. </a:t>
            </a:r>
            <a:r>
              <a:rPr lang="ko-KR" altLang="en-US" sz="140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필터 틸팅 관련 구조물 삭제 및 캐비닛 흡입면적 확장</a:t>
            </a:r>
            <a:endParaRPr lang="en-US" altLang="ko-KR" sz="1400" dirty="0" smtClean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r>
              <a:rPr lang="en-US" altLang="ko-KR" sz="12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</a:t>
            </a:r>
          </a:p>
          <a:p>
            <a:r>
              <a:rPr lang="en-US" altLang="ko-KR" sz="12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</a:t>
            </a:r>
            <a:r>
              <a:rPr lang="en-US" altLang="ko-KR" sz="1200" dirty="0">
                <a:solidFill>
                  <a:srgbClr val="0066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※ </a:t>
            </a:r>
            <a:r>
              <a:rPr lang="ko-KR" altLang="en-US" sz="1200" smtClean="0">
                <a:solidFill>
                  <a:srgbClr val="0066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타워 적용품 수평전개 시</a:t>
            </a:r>
            <a:r>
              <a:rPr lang="en-US" altLang="ko-KR" sz="1200" dirty="0" smtClean="0">
                <a:solidFill>
                  <a:srgbClr val="0066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, </a:t>
            </a:r>
            <a:r>
              <a:rPr lang="ko-KR" altLang="en-US" sz="1200" smtClean="0">
                <a:solidFill>
                  <a:srgbClr val="0066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후면부 형상 상이하여 </a:t>
            </a:r>
            <a:r>
              <a:rPr lang="en-US" altLang="ko-KR" sz="1200" dirty="0" smtClean="0">
                <a:solidFill>
                  <a:srgbClr val="0066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Base </a:t>
            </a:r>
            <a:r>
              <a:rPr lang="en-US" altLang="ko-KR" sz="1200" dirty="0" err="1" smtClean="0">
                <a:solidFill>
                  <a:srgbClr val="0066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Assy</a:t>
            </a:r>
            <a:r>
              <a:rPr lang="en-US" altLang="ko-KR" sz="1200" dirty="0" smtClean="0">
                <a:solidFill>
                  <a:srgbClr val="0066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</a:t>
            </a:r>
            <a:r>
              <a:rPr lang="ko-KR" altLang="en-US" sz="1200" smtClean="0">
                <a:solidFill>
                  <a:srgbClr val="0066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형상 수정 필요</a:t>
            </a:r>
            <a:endParaRPr lang="en-US" altLang="ko-KR" sz="1200" dirty="0">
              <a:solidFill>
                <a:srgbClr val="0066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graphicFrame>
        <p:nvGraphicFramePr>
          <p:cNvPr id="55" name="차트 54"/>
          <p:cNvGraphicFramePr>
            <a:graphicFrameLocks/>
          </p:cNvGraphicFramePr>
          <p:nvPr>
            <p:extLst/>
          </p:nvPr>
        </p:nvGraphicFramePr>
        <p:xfrm>
          <a:off x="542822" y="4415190"/>
          <a:ext cx="3755503" cy="24198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2" name="TextBox 21"/>
          <p:cNvSpPr txBox="1"/>
          <p:nvPr/>
        </p:nvSpPr>
        <p:spPr>
          <a:xfrm>
            <a:off x="614242" y="4250154"/>
            <a:ext cx="24657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※</a:t>
            </a:r>
            <a:r>
              <a:rPr lang="ko-KR" altLang="en-US" sz="1200" b="1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타워 </a:t>
            </a:r>
            <a:r>
              <a:rPr lang="en-US" altLang="ko-KR" sz="1200" b="1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–</a:t>
            </a:r>
            <a:r>
              <a:rPr lang="ko-KR" altLang="en-US" sz="1200" b="1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시그니쳐 </a:t>
            </a:r>
            <a:r>
              <a:rPr lang="ko-KR" altLang="en-US" sz="1200" b="1" dirty="0" err="1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풍량</a:t>
            </a:r>
            <a:r>
              <a:rPr lang="ko-KR" altLang="en-US" sz="1200" b="1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소비전력 비교</a:t>
            </a:r>
            <a:endParaRPr lang="ko-KR" altLang="en-US" sz="1200" b="1" dirty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cxnSp>
        <p:nvCxnSpPr>
          <p:cNvPr id="57" name="직선 화살표 연결선 56"/>
          <p:cNvCxnSpPr/>
          <p:nvPr/>
        </p:nvCxnSpPr>
        <p:spPr>
          <a:xfrm>
            <a:off x="3512840" y="4844701"/>
            <a:ext cx="426644" cy="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3486089" y="4601293"/>
            <a:ext cx="58060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" b="1" dirty="0" smtClean="0">
                <a:solidFill>
                  <a:srgbClr val="FF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3.75CMM</a:t>
            </a:r>
            <a:endParaRPr lang="ko-KR" altLang="en-US" sz="700" b="1">
              <a:solidFill>
                <a:srgbClr val="FF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cxnSp>
        <p:nvCxnSpPr>
          <p:cNvPr id="45" name="직선 연결선 44"/>
          <p:cNvCxnSpPr/>
          <p:nvPr/>
        </p:nvCxnSpPr>
        <p:spPr bwMode="auto">
          <a:xfrm flipV="1">
            <a:off x="3577699" y="4941168"/>
            <a:ext cx="0" cy="27997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C00000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47" name="TextBox 46"/>
          <p:cNvSpPr txBox="1"/>
          <p:nvPr/>
        </p:nvSpPr>
        <p:spPr>
          <a:xfrm>
            <a:off x="3722757" y="4991637"/>
            <a:ext cx="5998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700" b="1">
                <a:solidFill>
                  <a:srgbClr val="FF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defRPr>
            </a:lvl1pPr>
          </a:lstStyle>
          <a:p>
            <a:r>
              <a:rPr lang="en-US" altLang="ko-KR" dirty="0"/>
              <a:t>48W</a:t>
            </a:r>
          </a:p>
          <a:p>
            <a:r>
              <a:rPr lang="en-US" altLang="ko-KR" dirty="0"/>
              <a:t>@25CMM</a:t>
            </a:r>
            <a:endParaRPr lang="ko-KR" altLang="en-US" dirty="0"/>
          </a:p>
        </p:txBody>
      </p:sp>
      <p:sp>
        <p:nvSpPr>
          <p:cNvPr id="49" name="실행 단추: 홈 48">
            <a:hlinkClick r:id="rId5" action="ppaction://hlinksldjump" highlightClick="1"/>
          </p:cNvPr>
          <p:cNvSpPr/>
          <p:nvPr/>
        </p:nvSpPr>
        <p:spPr bwMode="auto">
          <a:xfrm>
            <a:off x="9600079" y="6563717"/>
            <a:ext cx="216024" cy="216000"/>
          </a:xfrm>
          <a:prstGeom prst="actionButtonHome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2153" tIns="61075" rIns="122153" bIns="61075" numCol="1" rtlCol="0" anchor="t" anchorCtr="0" compatLnSpc="1">
            <a:prstTxWarp prst="textNoShape">
              <a:avLst/>
            </a:prstTxWarp>
            <a:spAutoFit/>
          </a:bodyPr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en-US" sz="1400" b="1" smtClean="0">
              <a:solidFill>
                <a:srgbClr val="5F5F5F"/>
              </a:solidFill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9074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차트 1"/>
          <p:cNvGraphicFramePr>
            <a:graphicFrameLocks/>
          </p:cNvGraphicFramePr>
          <p:nvPr>
            <p:extLst/>
          </p:nvPr>
        </p:nvGraphicFramePr>
        <p:xfrm>
          <a:off x="344488" y="1196752"/>
          <a:ext cx="8886267" cy="36233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>
            <p:extLst/>
          </p:nvPr>
        </p:nvGraphicFramePr>
        <p:xfrm>
          <a:off x="1322927" y="4797152"/>
          <a:ext cx="6696743" cy="17621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75088"/>
                <a:gridCol w="1314997"/>
                <a:gridCol w="1314997"/>
                <a:gridCol w="876664"/>
                <a:gridCol w="1314997"/>
              </a:tblGrid>
              <a:tr h="11200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휘센타워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시그니쳐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1799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풍량 </a:t>
                      </a:r>
                      <a:br>
                        <a:rPr lang="ko-KR" altLang="en-US" sz="1100" u="none" strike="noStrike" dirty="0"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</a:br>
                      <a:r>
                        <a:rPr lang="en-US" altLang="ko-KR" sz="1100" u="none" strike="noStrike" dirty="0"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(</a:t>
                      </a:r>
                      <a:r>
                        <a:rPr lang="en-US" sz="1100" u="none" strike="noStrike" dirty="0"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CMM)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소비전력</a:t>
                      </a:r>
                      <a:br>
                        <a:rPr lang="ko-KR" altLang="en-US" sz="1100" u="none" strike="noStrike"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</a:br>
                      <a:r>
                        <a:rPr lang="en-US" altLang="ko-KR" sz="1100" u="none" strike="noStrike"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(</a:t>
                      </a:r>
                      <a:r>
                        <a:rPr lang="en-US" sz="1100" u="none" strike="noStrike"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W)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풍량 </a:t>
                      </a:r>
                      <a:br>
                        <a:rPr lang="ko-KR" altLang="en-US" sz="1100" u="none" strike="noStrike"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</a:br>
                      <a:r>
                        <a:rPr lang="en-US" altLang="ko-KR" sz="1100" u="none" strike="noStrike"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(</a:t>
                      </a:r>
                      <a:r>
                        <a:rPr lang="en-US" sz="1100" u="none" strike="noStrike"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CMM)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소비전력</a:t>
                      </a:r>
                      <a:br>
                        <a:rPr lang="ko-KR" altLang="en-US" sz="1100" u="none" strike="noStrike"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</a:br>
                      <a:r>
                        <a:rPr lang="en-US" altLang="ko-KR" sz="1100" u="none" strike="noStrike"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(</a:t>
                      </a:r>
                      <a:r>
                        <a:rPr lang="en-US" sz="1100" u="none" strike="noStrike"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W)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1200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파워풍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25.8 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70.2 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24.9 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112.3 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1200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5</a:t>
                      </a:r>
                      <a:r>
                        <a:rPr lang="ko-KR" altLang="en-US" sz="1100" u="none" strike="noStrike"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단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20.6 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44.1 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21.2 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83.5 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1200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4</a:t>
                      </a:r>
                      <a:r>
                        <a:rPr lang="ko-KR" altLang="en-US" sz="1100" u="none" strike="noStrike"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단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16.6 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32.8 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16.7 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53.4 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1200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3</a:t>
                      </a:r>
                      <a:r>
                        <a:rPr lang="ko-KR" altLang="en-US" sz="1100" u="none" strike="noStrike"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단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14.6 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25.7 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14.4 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43.1 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1200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2</a:t>
                      </a:r>
                      <a:r>
                        <a:rPr lang="ko-KR" altLang="en-US" sz="1100" u="none" strike="noStrike"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단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13.4 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23.4 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13.5 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35.6 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1200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1</a:t>
                      </a:r>
                      <a:r>
                        <a:rPr lang="ko-KR" altLang="en-US" sz="1100" u="none" strike="noStrike"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단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11.1 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18.5 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11.5 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32.5 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1200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취침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9.5 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13.9 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9.1 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24.6 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cxnSp>
        <p:nvCxnSpPr>
          <p:cNvPr id="7" name="직선 연결선 6"/>
          <p:cNvCxnSpPr/>
          <p:nvPr/>
        </p:nvCxnSpPr>
        <p:spPr bwMode="auto">
          <a:xfrm flipV="1">
            <a:off x="7656079" y="1433982"/>
            <a:ext cx="0" cy="26640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" name="직선 연결선 7"/>
          <p:cNvCxnSpPr/>
          <p:nvPr/>
        </p:nvCxnSpPr>
        <p:spPr bwMode="auto">
          <a:xfrm>
            <a:off x="6825208" y="1594932"/>
            <a:ext cx="151216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" name="직선 연결선 9"/>
          <p:cNvCxnSpPr/>
          <p:nvPr/>
        </p:nvCxnSpPr>
        <p:spPr bwMode="auto">
          <a:xfrm>
            <a:off x="6825208" y="2638563"/>
            <a:ext cx="151216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" name="직선 연결선 10"/>
          <p:cNvCxnSpPr/>
          <p:nvPr/>
        </p:nvCxnSpPr>
        <p:spPr bwMode="auto">
          <a:xfrm flipH="1" flipV="1">
            <a:off x="8121352" y="1637184"/>
            <a:ext cx="1568" cy="99933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C00000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13" name="TextBox 12"/>
          <p:cNvSpPr txBox="1"/>
          <p:nvPr/>
        </p:nvSpPr>
        <p:spPr>
          <a:xfrm>
            <a:off x="8106568" y="1857563"/>
            <a:ext cx="9108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rgbClr val="C00000"/>
                </a:solidFill>
              </a:rPr>
              <a:t>48W</a:t>
            </a:r>
          </a:p>
          <a:p>
            <a:r>
              <a:rPr lang="en-US" altLang="ko-KR" sz="1200" dirty="0" smtClean="0">
                <a:solidFill>
                  <a:srgbClr val="C00000"/>
                </a:solidFill>
              </a:rPr>
              <a:t>@25CMM</a:t>
            </a:r>
            <a:endParaRPr lang="ko-KR" altLang="en-US" sz="1200" dirty="0">
              <a:solidFill>
                <a:srgbClr val="C0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57953" y="627563"/>
            <a:ext cx="8715527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4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시그니쳐 실내기 휘센타워 대비</a:t>
            </a:r>
            <a:r>
              <a:rPr lang="en-US" altLang="ko-KR" sz="14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, </a:t>
            </a:r>
            <a:r>
              <a:rPr lang="ko-KR" altLang="en-US" sz="14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동등 풍량 </a:t>
            </a:r>
            <a:r>
              <a:rPr lang="en-US" altLang="ko-KR" sz="14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25CMM </a:t>
            </a:r>
            <a:r>
              <a:rPr lang="ko-KR" altLang="en-US" sz="14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기준 </a:t>
            </a:r>
            <a:r>
              <a:rPr lang="en-US" altLang="ko-KR" sz="14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48W </a:t>
            </a:r>
            <a:r>
              <a:rPr lang="ko-KR" altLang="en-US" sz="14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차이 발생함에 따라 실내기 유로부 최적화 작업 필요 함</a:t>
            </a:r>
            <a:r>
              <a:rPr lang="en-US" altLang="ko-KR" sz="14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.</a:t>
            </a:r>
          </a:p>
        </p:txBody>
      </p:sp>
      <p:sp>
        <p:nvSpPr>
          <p:cNvPr id="12" name="Text Box 2"/>
          <p:cNvSpPr txBox="1">
            <a:spLocks noChangeArrowheads="1"/>
          </p:cNvSpPr>
          <p:nvPr/>
        </p:nvSpPr>
        <p:spPr bwMode="auto">
          <a:xfrm>
            <a:off x="23936" y="36054"/>
            <a:ext cx="4729109" cy="3692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05" tIns="45703" rIns="91405" bIns="45703">
            <a:spAutoFit/>
          </a:bodyPr>
          <a:lstStyle/>
          <a:p>
            <a:pPr fontAlgn="ctr"/>
            <a:r>
              <a:rPr lang="ko-KR" altLang="en-US" b="1" dirty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유첨</a:t>
            </a:r>
            <a:r>
              <a:rPr lang="en-US" altLang="ko-KR" b="1" dirty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. </a:t>
            </a:r>
            <a:r>
              <a:rPr lang="ko-KR" altLang="en-US" b="1" dirty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시그니쳐 </a:t>
            </a:r>
            <a:r>
              <a:rPr lang="en-US" altLang="ko-KR" b="1" dirty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&amp; </a:t>
            </a:r>
            <a:r>
              <a:rPr lang="ko-KR" altLang="en-US" b="1" dirty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휘센타워 송풍 풍량 및 소전 비교</a:t>
            </a:r>
          </a:p>
        </p:txBody>
      </p:sp>
      <p:sp>
        <p:nvSpPr>
          <p:cNvPr id="14" name="실행 단추: 뒤로 또는 이전 13">
            <a:hlinkClick r:id="" action="ppaction://noaction" highlightClick="1"/>
          </p:cNvPr>
          <p:cNvSpPr/>
          <p:nvPr/>
        </p:nvSpPr>
        <p:spPr bwMode="auto">
          <a:xfrm>
            <a:off x="9551772" y="6562006"/>
            <a:ext cx="180000" cy="180000"/>
          </a:xfrm>
          <a:prstGeom prst="actionButtonBackPrevious">
            <a:avLst/>
          </a:prstGeom>
          <a:solidFill>
            <a:schemeClr val="bg1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000" b="1" i="0" u="sng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86619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66" name="Picture 1"/>
          <p:cNvPicPr preferRelativeResize="0"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915150" y="59045475"/>
            <a:ext cx="971550" cy="0"/>
          </a:xfrm>
          <a:prstGeom prst="rect">
            <a:avLst/>
          </a:prstGeom>
          <a:noFill/>
          <a:ln w="1">
            <a:noFill/>
            <a:miter lim="800000"/>
            <a:headEnd/>
            <a:tailEnd/>
          </a:ln>
        </p:spPr>
      </p:pic>
      <p:pic>
        <p:nvPicPr>
          <p:cNvPr id="4167" name="Picture 2"/>
          <p:cNvPicPr preferRelativeResize="0"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972425" y="59045475"/>
            <a:ext cx="971550" cy="0"/>
          </a:xfrm>
          <a:prstGeom prst="rect">
            <a:avLst/>
          </a:prstGeom>
          <a:noFill/>
          <a:ln w="1">
            <a:noFill/>
            <a:miter lim="800000"/>
            <a:headEnd/>
            <a:tailEnd/>
          </a:ln>
        </p:spPr>
      </p:pic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56456" y="98072"/>
            <a:ext cx="3199458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6" tIns="45718" rIns="91436" bIns="45718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b="1" dirty="0" smtClean="0">
                <a:solidFill>
                  <a:srgbClr val="000000"/>
                </a:solidFill>
                <a:latin typeface="Arial Narrow" pitchFamily="34" charset="0"/>
                <a:cs typeface="Arial" charset="0"/>
              </a:rPr>
              <a:t>유첨</a:t>
            </a:r>
            <a:r>
              <a:rPr kumimoji="1" lang="en-US" altLang="ko-KR" b="1" dirty="0" smtClean="0">
                <a:solidFill>
                  <a:srgbClr val="000000"/>
                </a:solidFill>
                <a:latin typeface="Arial Narrow" pitchFamily="34" charset="0"/>
                <a:cs typeface="Arial" charset="0"/>
              </a:rPr>
              <a:t>. ACM </a:t>
            </a:r>
            <a:r>
              <a:rPr kumimoji="1" lang="ko-KR" altLang="en-US" b="1" smtClean="0">
                <a:solidFill>
                  <a:srgbClr val="000000"/>
                </a:solidFill>
                <a:latin typeface="Arial Narrow" pitchFamily="34" charset="0"/>
                <a:cs typeface="Arial" charset="0"/>
              </a:rPr>
              <a:t>대체 소재 제안 및 이슈</a:t>
            </a:r>
            <a:endParaRPr kumimoji="1" lang="ko-KR" altLang="en-US" b="1" dirty="0" smtClean="0">
              <a:solidFill>
                <a:srgbClr val="000000"/>
              </a:solidFill>
              <a:latin typeface="Arial Narrow" pitchFamily="34" charset="0"/>
              <a:cs typeface="Arial" charset="0"/>
            </a:endParaRPr>
          </a:p>
        </p:txBody>
      </p:sp>
      <p:cxnSp>
        <p:nvCxnSpPr>
          <p:cNvPr id="55" name="직선 연결선 54"/>
          <p:cNvCxnSpPr/>
          <p:nvPr/>
        </p:nvCxnSpPr>
        <p:spPr bwMode="auto">
          <a:xfrm>
            <a:off x="1280592" y="3982554"/>
            <a:ext cx="9073008" cy="0"/>
          </a:xfrm>
          <a:prstGeom prst="lin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4" name="TextBox 33"/>
          <p:cNvSpPr txBox="1"/>
          <p:nvPr/>
        </p:nvSpPr>
        <p:spPr>
          <a:xfrm>
            <a:off x="4808028" y="6602685"/>
            <a:ext cx="36099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kumimoji="1" lang="en-US" altLang="ko-KR" sz="1000" smtClean="0">
                <a:solidFill>
                  <a:srgbClr val="000000"/>
                </a:solidFill>
                <a:latin typeface="Arial" charset="0"/>
                <a:ea typeface="돋움" pitchFamily="50" charset="-127"/>
                <a:cs typeface="Arial" charset="0"/>
              </a:rPr>
              <a:t>1/1</a:t>
            </a:r>
            <a:endParaRPr kumimoji="1" lang="ko-KR" altLang="en-US" sz="1000">
              <a:solidFill>
                <a:srgbClr val="000000"/>
              </a:solidFill>
              <a:latin typeface="Arial" charset="0"/>
              <a:ea typeface="돋움" pitchFamily="50" charset="-127"/>
              <a:cs typeface="Arial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48097" y="702221"/>
            <a:ext cx="65106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kumimoji="1" lang="ko-KR" altLang="en-US" sz="1400" b="1" smtClean="0">
                <a:solidFill>
                  <a:srgbClr val="000000"/>
                </a:solidFill>
                <a:latin typeface="Arial Narrow" pitchFamily="34" charset="0"/>
                <a:cs typeface="Arial" charset="0"/>
              </a:rPr>
              <a:t>시그너쳐 에어컨 전면판넬로 사용중인 </a:t>
            </a:r>
            <a:r>
              <a:rPr kumimoji="1" lang="en-US" altLang="ko-KR" sz="1400" b="1" smtClean="0">
                <a:solidFill>
                  <a:srgbClr val="000000"/>
                </a:solidFill>
                <a:latin typeface="Arial Narrow" pitchFamily="34" charset="0"/>
                <a:cs typeface="Arial" charset="0"/>
              </a:rPr>
              <a:t>ACM</a:t>
            </a:r>
            <a:r>
              <a:rPr kumimoji="1" lang="ko-KR" altLang="en-US" sz="1400" b="1" smtClean="0">
                <a:solidFill>
                  <a:srgbClr val="000000"/>
                </a:solidFill>
                <a:latin typeface="Arial Narrow" pitchFamily="34" charset="0"/>
                <a:cs typeface="Arial" charset="0"/>
              </a:rPr>
              <a:t>소재의 원가 절감을 위해 </a:t>
            </a:r>
            <a:r>
              <a:rPr kumimoji="1" lang="en-US" altLang="ko-KR" sz="1400" b="1" smtClean="0">
                <a:solidFill>
                  <a:srgbClr val="000000"/>
                </a:solidFill>
                <a:latin typeface="Arial Narrow" pitchFamily="34" charset="0"/>
                <a:cs typeface="Arial" charset="0"/>
              </a:rPr>
              <a:t>STS </a:t>
            </a:r>
            <a:r>
              <a:rPr kumimoji="1" lang="ko-KR" altLang="en-US" sz="1400" b="1" smtClean="0">
                <a:solidFill>
                  <a:srgbClr val="000000"/>
                </a:solidFill>
                <a:latin typeface="Arial Narrow" pitchFamily="34" charset="0"/>
                <a:cs typeface="Arial" charset="0"/>
              </a:rPr>
              <a:t>및  </a:t>
            </a:r>
            <a:r>
              <a:rPr kumimoji="1" lang="en-US" altLang="ko-KR" sz="1400" b="1" smtClean="0">
                <a:solidFill>
                  <a:srgbClr val="000000"/>
                </a:solidFill>
                <a:latin typeface="Arial Narrow" pitchFamily="34" charset="0"/>
                <a:cs typeface="Arial" charset="0"/>
              </a:rPr>
              <a:t>Al</a:t>
            </a:r>
            <a:r>
              <a:rPr kumimoji="1" lang="ko-KR" altLang="en-US" sz="1400" b="1" smtClean="0">
                <a:solidFill>
                  <a:srgbClr val="000000"/>
                </a:solidFill>
                <a:latin typeface="Arial Narrow" pitchFamily="34" charset="0"/>
                <a:cs typeface="Arial" charset="0"/>
              </a:rPr>
              <a:t>소재 제안함</a:t>
            </a:r>
            <a:r>
              <a:rPr kumimoji="1" lang="en-US" altLang="ko-KR" sz="1400" b="1" smtClean="0">
                <a:solidFill>
                  <a:srgbClr val="000000"/>
                </a:solidFill>
                <a:latin typeface="Arial Narrow" pitchFamily="34" charset="0"/>
                <a:cs typeface="Arial" charset="0"/>
              </a:rPr>
              <a:t>.</a:t>
            </a:r>
            <a:endParaRPr kumimoji="1" lang="ko-KR" altLang="en-US" sz="1400" b="1">
              <a:solidFill>
                <a:srgbClr val="000000"/>
              </a:solidFill>
              <a:latin typeface="Arial Narrow" pitchFamily="34" charset="0"/>
              <a:cs typeface="Arial" charset="0"/>
            </a:endParaRPr>
          </a:p>
        </p:txBody>
      </p:sp>
      <p:sp>
        <p:nvSpPr>
          <p:cNvPr id="30" name="TextBox 9"/>
          <p:cNvSpPr txBox="1">
            <a:spLocks noChangeArrowheads="1"/>
          </p:cNvSpPr>
          <p:nvPr/>
        </p:nvSpPr>
        <p:spPr bwMode="auto">
          <a:xfrm>
            <a:off x="5442654" y="1621182"/>
            <a:ext cx="944490" cy="276999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ko-KR" altLang="en-US" sz="1200" b="1" dirty="0" err="1" smtClean="0">
                <a:solidFill>
                  <a:srgbClr val="000000"/>
                </a:solidFill>
                <a:latin typeface="Arial Narrow" panose="020B0606020202030204" pitchFamily="34" charset="0"/>
                <a:cs typeface="Arial" charset="0"/>
              </a:rPr>
              <a:t>실란트</a:t>
            </a:r>
            <a:r>
              <a:rPr kumimoji="1" lang="ko-KR" altLang="en-US" sz="1200" b="1" dirty="0" smtClean="0">
                <a:solidFill>
                  <a:srgbClr val="000000"/>
                </a:solidFill>
                <a:latin typeface="Arial Narrow" panose="020B0606020202030204" pitchFamily="34" charset="0"/>
                <a:cs typeface="Arial" charset="0"/>
              </a:rPr>
              <a:t> 도포</a:t>
            </a:r>
            <a:endParaRPr kumimoji="1" lang="ko-KR" altLang="en-US" sz="1200" b="1" dirty="0">
              <a:solidFill>
                <a:srgbClr val="000000"/>
              </a:solidFill>
              <a:latin typeface="Arial Narrow" panose="020B0606020202030204" pitchFamily="34" charset="0"/>
              <a:cs typeface="Arial" charset="0"/>
            </a:endParaRPr>
          </a:p>
        </p:txBody>
      </p:sp>
      <p:cxnSp>
        <p:nvCxnSpPr>
          <p:cNvPr id="33" name="직선 화살표 연결선 32"/>
          <p:cNvCxnSpPr>
            <a:stCxn id="48" idx="3"/>
            <a:endCxn id="30" idx="1"/>
          </p:cNvCxnSpPr>
          <p:nvPr/>
        </p:nvCxnSpPr>
        <p:spPr bwMode="auto">
          <a:xfrm>
            <a:off x="5261513" y="1759682"/>
            <a:ext cx="181141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5" name="직선 화살표 연결선 34"/>
          <p:cNvCxnSpPr>
            <a:stCxn id="30" idx="3"/>
            <a:endCxn id="46" idx="1"/>
          </p:cNvCxnSpPr>
          <p:nvPr/>
        </p:nvCxnSpPr>
        <p:spPr bwMode="auto">
          <a:xfrm>
            <a:off x="6387144" y="1759682"/>
            <a:ext cx="148292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6" name="TextBox 9"/>
          <p:cNvSpPr txBox="1">
            <a:spLocks noChangeArrowheads="1"/>
          </p:cNvSpPr>
          <p:nvPr/>
        </p:nvSpPr>
        <p:spPr bwMode="auto">
          <a:xfrm>
            <a:off x="6535436" y="1621182"/>
            <a:ext cx="689612" cy="276999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en-US" altLang="ko-KR" sz="1200" b="1" smtClean="0">
                <a:solidFill>
                  <a:srgbClr val="000000"/>
                </a:solidFill>
                <a:latin typeface="Arial Narrow" panose="020B0606020202030204" pitchFamily="34" charset="0"/>
                <a:cs typeface="Arial" charset="0"/>
              </a:rPr>
              <a:t>Bending</a:t>
            </a:r>
            <a:endParaRPr kumimoji="1" lang="ko-KR" altLang="en-US" sz="1200" b="1" dirty="0">
              <a:solidFill>
                <a:srgbClr val="000000"/>
              </a:solidFill>
              <a:latin typeface="Arial Narrow" panose="020B0606020202030204" pitchFamily="34" charset="0"/>
              <a:cs typeface="Arial" charset="0"/>
            </a:endParaRPr>
          </a:p>
        </p:txBody>
      </p:sp>
      <p:sp>
        <p:nvSpPr>
          <p:cNvPr id="48" name="TextBox 47"/>
          <p:cNvSpPr txBox="1">
            <a:spLocks noChangeArrowheads="1"/>
          </p:cNvSpPr>
          <p:nvPr/>
        </p:nvSpPr>
        <p:spPr bwMode="auto">
          <a:xfrm>
            <a:off x="3980905" y="1621182"/>
            <a:ext cx="1280608" cy="276999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en-US" altLang="ko-KR" sz="1200" b="1" dirty="0">
                <a:solidFill>
                  <a:srgbClr val="000000"/>
                </a:solidFill>
                <a:latin typeface="Arial Narrow" panose="020B0606020202030204" pitchFamily="34" charset="0"/>
                <a:cs typeface="Arial" charset="0"/>
              </a:rPr>
              <a:t>V-cutting &amp; </a:t>
            </a:r>
            <a:r>
              <a:rPr kumimoji="1" lang="ko-KR" altLang="en-US" sz="1200" b="1">
                <a:solidFill>
                  <a:srgbClr val="000000"/>
                </a:solidFill>
                <a:latin typeface="Arial Narrow" panose="020B0606020202030204" pitchFamily="34" charset="0"/>
                <a:cs typeface="Arial" charset="0"/>
              </a:rPr>
              <a:t>홀 가공</a:t>
            </a:r>
          </a:p>
        </p:txBody>
      </p:sp>
      <p:sp>
        <p:nvSpPr>
          <p:cNvPr id="49" name="TextBox 48"/>
          <p:cNvSpPr txBox="1">
            <a:spLocks noChangeArrowheads="1"/>
          </p:cNvSpPr>
          <p:nvPr/>
        </p:nvSpPr>
        <p:spPr bwMode="auto">
          <a:xfrm>
            <a:off x="3050645" y="1621182"/>
            <a:ext cx="777777" cy="276999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en-US" altLang="ko-KR" sz="1200" b="1" dirty="0" smtClean="0">
                <a:solidFill>
                  <a:srgbClr val="000000"/>
                </a:solidFill>
                <a:latin typeface="Arial Narrow" panose="020B0606020202030204" pitchFamily="34" charset="0"/>
                <a:cs typeface="Arial" charset="0"/>
              </a:rPr>
              <a:t>ACM </a:t>
            </a:r>
            <a:r>
              <a:rPr kumimoji="1" lang="ko-KR" altLang="en-US" sz="1200" b="1" dirty="0" smtClean="0">
                <a:solidFill>
                  <a:srgbClr val="000000"/>
                </a:solidFill>
                <a:latin typeface="Arial Narrow" panose="020B0606020202030204" pitchFamily="34" charset="0"/>
                <a:cs typeface="Arial" charset="0"/>
              </a:rPr>
              <a:t>공법</a:t>
            </a:r>
            <a:endParaRPr kumimoji="1" lang="ko-KR" altLang="en-US" sz="1200" b="1" dirty="0">
              <a:solidFill>
                <a:srgbClr val="000000"/>
              </a:solidFill>
              <a:latin typeface="Arial Narrow" panose="020B0606020202030204" pitchFamily="34" charset="0"/>
              <a:cs typeface="Arial" charset="0"/>
            </a:endParaRPr>
          </a:p>
        </p:txBody>
      </p:sp>
      <p:cxnSp>
        <p:nvCxnSpPr>
          <p:cNvPr id="50" name="직선 화살표 연결선 49"/>
          <p:cNvCxnSpPr>
            <a:stCxn id="49" idx="3"/>
            <a:endCxn id="48" idx="1"/>
          </p:cNvCxnSpPr>
          <p:nvPr/>
        </p:nvCxnSpPr>
        <p:spPr bwMode="auto">
          <a:xfrm>
            <a:off x="3828422" y="1759682"/>
            <a:ext cx="152483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51" name="TextBox 50"/>
          <p:cNvSpPr txBox="1">
            <a:spLocks noChangeArrowheads="1"/>
          </p:cNvSpPr>
          <p:nvPr/>
        </p:nvSpPr>
        <p:spPr bwMode="auto">
          <a:xfrm>
            <a:off x="1152371" y="1621182"/>
            <a:ext cx="860873" cy="461665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en-US" altLang="ko-KR" sz="1200" b="1" dirty="0" smtClean="0">
                <a:solidFill>
                  <a:srgbClr val="000000"/>
                </a:solidFill>
                <a:latin typeface="Arial Narrow" panose="020B0606020202030204" pitchFamily="34" charset="0"/>
                <a:cs typeface="Arial" charset="0"/>
              </a:rPr>
              <a:t>AL </a:t>
            </a:r>
            <a:r>
              <a:rPr kumimoji="1" lang="en-US" altLang="ko-KR" sz="1200" b="1" smtClean="0">
                <a:solidFill>
                  <a:srgbClr val="000000"/>
                </a:solidFill>
                <a:latin typeface="Arial Narrow" panose="020B0606020202030204" pitchFamily="34" charset="0"/>
                <a:cs typeface="Arial" charset="0"/>
              </a:rPr>
              <a:t>H/L</a:t>
            </a:r>
            <a:r>
              <a:rPr kumimoji="1" lang="ko-KR" altLang="en-US" sz="1200" b="1" smtClean="0">
                <a:solidFill>
                  <a:srgbClr val="000000"/>
                </a:solidFill>
                <a:latin typeface="Arial Narrow" panose="020B0606020202030204" pitchFamily="34" charset="0"/>
                <a:cs typeface="Arial" charset="0"/>
              </a:rPr>
              <a:t>소재 </a:t>
            </a:r>
            <a:r>
              <a:rPr kumimoji="1" lang="en-US" altLang="ko-KR" sz="1200" b="1" smtClean="0">
                <a:solidFill>
                  <a:srgbClr val="000000"/>
                </a:solidFill>
                <a:latin typeface="Arial Narrow" panose="020B0606020202030204" pitchFamily="34" charset="0"/>
                <a:cs typeface="Arial" charset="0"/>
              </a:rPr>
              <a:t>0.5t</a:t>
            </a:r>
            <a:endParaRPr kumimoji="1" lang="ko-KR" altLang="en-US" sz="1200" b="1" dirty="0">
              <a:solidFill>
                <a:srgbClr val="000000"/>
              </a:solidFill>
              <a:latin typeface="Arial Narrow" panose="020B0606020202030204" pitchFamily="34" charset="0"/>
              <a:cs typeface="Arial" charset="0"/>
            </a:endParaRPr>
          </a:p>
        </p:txBody>
      </p:sp>
      <p:cxnSp>
        <p:nvCxnSpPr>
          <p:cNvPr id="52" name="직선 화살표 연결선 51"/>
          <p:cNvCxnSpPr>
            <a:endCxn id="287" idx="1"/>
          </p:cNvCxnSpPr>
          <p:nvPr/>
        </p:nvCxnSpPr>
        <p:spPr bwMode="auto">
          <a:xfrm>
            <a:off x="2013244" y="1758222"/>
            <a:ext cx="222677" cy="146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53" name="TextBox 52"/>
          <p:cNvSpPr txBox="1"/>
          <p:nvPr/>
        </p:nvSpPr>
        <p:spPr>
          <a:xfrm>
            <a:off x="1257966" y="2098082"/>
            <a:ext cx="791675" cy="369332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pPr algn="ctr" fontAlgn="ctr">
              <a:spcAft>
                <a:spcPct val="0"/>
              </a:spcAft>
            </a:pPr>
            <a:r>
              <a:rPr kumimoji="1" lang="ko-KR" altLang="en-US" sz="900" dirty="0" err="1" smtClean="0">
                <a:solidFill>
                  <a:srgbClr val="FFC000"/>
                </a:solidFill>
                <a:latin typeface="Arial Narrow" panose="020B0606020202030204" pitchFamily="34" charset="0"/>
                <a:cs typeface="Arial" charset="0"/>
              </a:rPr>
              <a:t>노벨리스</a:t>
            </a:r>
            <a:endParaRPr kumimoji="1" lang="en-US" altLang="ko-KR" sz="900" dirty="0" smtClean="0">
              <a:solidFill>
                <a:srgbClr val="FFC000"/>
              </a:solidFill>
              <a:latin typeface="Arial Narrow" panose="020B0606020202030204" pitchFamily="34" charset="0"/>
              <a:cs typeface="Arial" charset="0"/>
            </a:endParaRPr>
          </a:p>
          <a:p>
            <a:pPr algn="ctr" fontAlgn="ctr">
              <a:spcAft>
                <a:spcPct val="0"/>
              </a:spcAft>
            </a:pPr>
            <a:r>
              <a:rPr kumimoji="1" lang="en-US" altLang="ko-KR" sz="900" dirty="0" smtClean="0">
                <a:solidFill>
                  <a:srgbClr val="FFC000"/>
                </a:solidFill>
                <a:latin typeface="Arial Narrow" panose="020B0606020202030204" pitchFamily="34" charset="0"/>
                <a:cs typeface="Arial" charset="0"/>
              </a:rPr>
              <a:t>(</a:t>
            </a:r>
            <a:r>
              <a:rPr kumimoji="1" lang="ko-KR" altLang="en-US" sz="900" smtClean="0">
                <a:solidFill>
                  <a:srgbClr val="FFC000"/>
                </a:solidFill>
                <a:latin typeface="Arial Narrow" panose="020B0606020202030204" pitchFamily="34" charset="0"/>
                <a:cs typeface="Arial" charset="0"/>
              </a:rPr>
              <a:t>울산</a:t>
            </a:r>
            <a:r>
              <a:rPr kumimoji="1" lang="en-US" altLang="ko-KR" sz="900" dirty="0" smtClean="0">
                <a:solidFill>
                  <a:srgbClr val="FFC000"/>
                </a:solidFill>
                <a:latin typeface="Arial Narrow" panose="020B0606020202030204" pitchFamily="34" charset="0"/>
                <a:cs typeface="Arial" charset="0"/>
              </a:rPr>
              <a:t>)</a:t>
            </a:r>
            <a:endParaRPr kumimoji="1" lang="en-US" altLang="ko-KR" sz="900" dirty="0">
              <a:solidFill>
                <a:srgbClr val="FFC000"/>
              </a:solidFill>
              <a:latin typeface="Arial Narrow" panose="020B0606020202030204" pitchFamily="34" charset="0"/>
              <a:cs typeface="Arial" charset="0"/>
            </a:endParaRPr>
          </a:p>
        </p:txBody>
      </p:sp>
      <p:sp>
        <p:nvSpPr>
          <p:cNvPr id="58" name="TextBox 57"/>
          <p:cNvSpPr txBox="1">
            <a:spLocks noChangeArrowheads="1"/>
          </p:cNvSpPr>
          <p:nvPr/>
        </p:nvSpPr>
        <p:spPr bwMode="auto">
          <a:xfrm>
            <a:off x="1872354" y="2560736"/>
            <a:ext cx="755887" cy="461665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fontAlgn="base">
              <a:spcAft>
                <a:spcPct val="0"/>
              </a:spcAft>
            </a:pPr>
            <a:r>
              <a:rPr kumimoji="1" lang="en-US" altLang="ko-KR" sz="1200" b="1" dirty="0" smtClean="0">
                <a:solidFill>
                  <a:srgbClr val="000000"/>
                </a:solidFill>
                <a:latin typeface="Arial Narrow" panose="020B0606020202030204" pitchFamily="34" charset="0"/>
                <a:cs typeface="Arial" charset="0"/>
              </a:rPr>
              <a:t>Resin</a:t>
            </a:r>
          </a:p>
          <a:p>
            <a:pPr algn="ctr" fontAlgn="base">
              <a:spcAft>
                <a:spcPct val="0"/>
              </a:spcAft>
            </a:pPr>
            <a:r>
              <a:rPr kumimoji="1" lang="en-US" altLang="ko-KR" sz="1200" b="1" dirty="0" smtClean="0">
                <a:solidFill>
                  <a:srgbClr val="000000"/>
                </a:solidFill>
                <a:latin typeface="Arial Narrow" panose="020B0606020202030204" pitchFamily="34" charset="0"/>
                <a:cs typeface="Arial" charset="0"/>
              </a:rPr>
              <a:t>(HDPE)</a:t>
            </a:r>
            <a:endParaRPr kumimoji="1" lang="ko-KR" altLang="en-US" sz="1200" b="1" dirty="0">
              <a:solidFill>
                <a:srgbClr val="000000"/>
              </a:solidFill>
              <a:latin typeface="Arial Narrow" panose="020B0606020202030204" pitchFamily="34" charset="0"/>
              <a:cs typeface="Arial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1911576" y="3000214"/>
            <a:ext cx="649164" cy="230832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pPr algn="ctr" fontAlgn="ctr">
              <a:spcBef>
                <a:spcPct val="50000"/>
              </a:spcBef>
              <a:spcAft>
                <a:spcPct val="0"/>
              </a:spcAft>
            </a:pPr>
            <a:r>
              <a:rPr kumimoji="1" lang="ko-KR" altLang="en-US" sz="900" dirty="0" err="1" smtClean="0">
                <a:solidFill>
                  <a:srgbClr val="FFC000"/>
                </a:solidFill>
                <a:latin typeface="Arial Narrow" panose="020B0606020202030204" pitchFamily="34" charset="0"/>
                <a:cs typeface="Arial" charset="0"/>
              </a:rPr>
              <a:t>한화토탈</a:t>
            </a:r>
            <a:endParaRPr kumimoji="1" lang="en-US" altLang="ko-KR" sz="900" dirty="0">
              <a:solidFill>
                <a:srgbClr val="FFC000"/>
              </a:solidFill>
              <a:latin typeface="Arial Narrow" panose="020B0606020202030204" pitchFamily="34" charset="0"/>
              <a:cs typeface="Arial" charset="0"/>
            </a:endParaRPr>
          </a:p>
        </p:txBody>
      </p:sp>
      <p:pic>
        <p:nvPicPr>
          <p:cNvPr id="71" name="그림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2936" y="2011235"/>
            <a:ext cx="718304" cy="573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2" name="그림 71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432" t="60115" r="47244" b="33751"/>
          <a:stretch/>
        </p:blipFill>
        <p:spPr>
          <a:xfrm>
            <a:off x="5483181" y="2668449"/>
            <a:ext cx="903963" cy="180018"/>
          </a:xfrm>
          <a:prstGeom prst="rect">
            <a:avLst/>
          </a:prstGeom>
        </p:spPr>
      </p:pic>
      <p:sp>
        <p:nvSpPr>
          <p:cNvPr id="73" name="TextBox 72"/>
          <p:cNvSpPr txBox="1"/>
          <p:nvPr/>
        </p:nvSpPr>
        <p:spPr>
          <a:xfrm>
            <a:off x="5747403" y="2541791"/>
            <a:ext cx="616649" cy="13985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eaLnBrk="0" fontAlgn="base" latinLnBrk="0" hangingPunct="0">
              <a:spcBef>
                <a:spcPct val="50000"/>
              </a:spcBef>
              <a:spcAft>
                <a:spcPct val="0"/>
              </a:spcAft>
            </a:pPr>
            <a:r>
              <a:rPr kumimoji="1" lang="ko-KR" altLang="en-US" sz="700" b="1" dirty="0" smtClean="0">
                <a:solidFill>
                  <a:srgbClr val="000000"/>
                </a:solidFill>
                <a:latin typeface="Arial Narrow" panose="020B0606020202030204" pitchFamily="34" charset="0"/>
                <a:cs typeface="Arial" charset="0"/>
              </a:rPr>
              <a:t>접착제</a:t>
            </a:r>
          </a:p>
        </p:txBody>
      </p:sp>
      <p:sp>
        <p:nvSpPr>
          <p:cNvPr id="74" name="이등변 삼각형 73"/>
          <p:cNvSpPr/>
          <p:nvPr/>
        </p:nvSpPr>
        <p:spPr>
          <a:xfrm rot="10800000">
            <a:off x="5883783" y="2718788"/>
            <a:ext cx="139254" cy="56247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latinLnBrk="0" hangingPunct="0">
              <a:spcBef>
                <a:spcPct val="50000"/>
              </a:spcBef>
              <a:spcAft>
                <a:spcPct val="0"/>
              </a:spcAft>
            </a:pPr>
            <a:endParaRPr kumimoji="1" lang="ko-KR" altLang="en-US" sz="2000" b="1">
              <a:solidFill>
                <a:prstClr val="white"/>
              </a:solidFill>
              <a:latin typeface="Arial Narrow" panose="020B0606020202030204" pitchFamily="34" charset="0"/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2690606" y="3049081"/>
            <a:ext cx="1182096" cy="369332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pPr algn="ctr" fontAlgn="ctr">
              <a:spcAft>
                <a:spcPct val="0"/>
              </a:spcAft>
            </a:pPr>
            <a:r>
              <a:rPr kumimoji="1" lang="ko-KR" altLang="en-US" sz="900" dirty="0" smtClean="0">
                <a:solidFill>
                  <a:srgbClr val="FFC000"/>
                </a:solidFill>
                <a:latin typeface="Arial Narrow" panose="020B0606020202030204" pitchFamily="34" charset="0"/>
                <a:cs typeface="Arial" charset="0"/>
              </a:rPr>
              <a:t>홍성산업</a:t>
            </a:r>
            <a:endParaRPr kumimoji="1" lang="en-US" altLang="ko-KR" sz="900" dirty="0">
              <a:solidFill>
                <a:srgbClr val="FFC000"/>
              </a:solidFill>
              <a:latin typeface="Arial Narrow" panose="020B0606020202030204" pitchFamily="34" charset="0"/>
              <a:cs typeface="Arial" charset="0"/>
            </a:endParaRPr>
          </a:p>
          <a:p>
            <a:pPr algn="ctr" fontAlgn="ctr">
              <a:spcAft>
                <a:spcPct val="0"/>
              </a:spcAft>
            </a:pPr>
            <a:r>
              <a:rPr kumimoji="1" lang="en-US" altLang="ko-KR" sz="900" dirty="0" smtClean="0">
                <a:solidFill>
                  <a:srgbClr val="FFC000"/>
                </a:solidFill>
                <a:latin typeface="Arial Narrow" panose="020B0606020202030204" pitchFamily="34" charset="0"/>
                <a:cs typeface="Arial" charset="0"/>
              </a:rPr>
              <a:t>(</a:t>
            </a:r>
            <a:r>
              <a:rPr kumimoji="1" lang="ko-KR" altLang="en-US" sz="900" dirty="0" smtClean="0">
                <a:solidFill>
                  <a:srgbClr val="FFC000"/>
                </a:solidFill>
                <a:latin typeface="Arial Narrow" panose="020B0606020202030204" pitchFamily="34" charset="0"/>
                <a:cs typeface="Arial" charset="0"/>
              </a:rPr>
              <a:t>충북 괴산</a:t>
            </a:r>
            <a:r>
              <a:rPr kumimoji="1" lang="en-US" altLang="ko-KR" sz="900" dirty="0" smtClean="0">
                <a:solidFill>
                  <a:srgbClr val="FFC000"/>
                </a:solidFill>
                <a:latin typeface="Arial Narrow" panose="020B0606020202030204" pitchFamily="34" charset="0"/>
                <a:cs typeface="Arial" charset="0"/>
              </a:rPr>
              <a:t>)</a:t>
            </a:r>
          </a:p>
        </p:txBody>
      </p:sp>
      <p:sp>
        <p:nvSpPr>
          <p:cNvPr id="105" name="Freeform 591">
            <a:hlinkClick r:id="" action="ppaction://noaction"/>
          </p:cNvPr>
          <p:cNvSpPr>
            <a:spLocks/>
          </p:cNvSpPr>
          <p:nvPr/>
        </p:nvSpPr>
        <p:spPr bwMode="auto">
          <a:xfrm>
            <a:off x="71560" y="3222585"/>
            <a:ext cx="165100" cy="180975"/>
          </a:xfrm>
          <a:custGeom>
            <a:avLst/>
            <a:gdLst>
              <a:gd name="T0" fmla="*/ 2147483647 w 464"/>
              <a:gd name="T1" fmla="*/ 2147483647 h 386"/>
              <a:gd name="T2" fmla="*/ 2147483647 w 464"/>
              <a:gd name="T3" fmla="*/ 2147483647 h 386"/>
              <a:gd name="T4" fmla="*/ 2147483647 w 464"/>
              <a:gd name="T5" fmla="*/ 2147483647 h 386"/>
              <a:gd name="T6" fmla="*/ 2147483647 w 464"/>
              <a:gd name="T7" fmla="*/ 2147483647 h 386"/>
              <a:gd name="T8" fmla="*/ 2147483647 w 464"/>
              <a:gd name="T9" fmla="*/ 2147483647 h 386"/>
              <a:gd name="T10" fmla="*/ 2147483647 w 464"/>
              <a:gd name="T11" fmla="*/ 2147483647 h 386"/>
              <a:gd name="T12" fmla="*/ 2147483647 w 464"/>
              <a:gd name="T13" fmla="*/ 2147483647 h 386"/>
              <a:gd name="T14" fmla="*/ 2147483647 w 464"/>
              <a:gd name="T15" fmla="*/ 2147483647 h 386"/>
              <a:gd name="T16" fmla="*/ 2147483647 w 464"/>
              <a:gd name="T17" fmla="*/ 2147483647 h 386"/>
              <a:gd name="T18" fmla="*/ 2147483647 w 464"/>
              <a:gd name="T19" fmla="*/ 2147483647 h 386"/>
              <a:gd name="T20" fmla="*/ 2147483647 w 464"/>
              <a:gd name="T21" fmla="*/ 2147483647 h 386"/>
              <a:gd name="T22" fmla="*/ 2147483647 w 464"/>
              <a:gd name="T23" fmla="*/ 2147483647 h 386"/>
              <a:gd name="T24" fmla="*/ 2147483647 w 464"/>
              <a:gd name="T25" fmla="*/ 2147483647 h 386"/>
              <a:gd name="T26" fmla="*/ 2147483647 w 464"/>
              <a:gd name="T27" fmla="*/ 2147483647 h 386"/>
              <a:gd name="T28" fmla="*/ 2147483647 w 464"/>
              <a:gd name="T29" fmla="*/ 2147483647 h 386"/>
              <a:gd name="T30" fmla="*/ 2147483647 w 464"/>
              <a:gd name="T31" fmla="*/ 2147483647 h 386"/>
              <a:gd name="T32" fmla="*/ 2147483647 w 464"/>
              <a:gd name="T33" fmla="*/ 2147483647 h 386"/>
              <a:gd name="T34" fmla="*/ 2147483647 w 464"/>
              <a:gd name="T35" fmla="*/ 2147483647 h 386"/>
              <a:gd name="T36" fmla="*/ 2147483647 w 464"/>
              <a:gd name="T37" fmla="*/ 2147483647 h 386"/>
              <a:gd name="T38" fmla="*/ 2147483647 w 464"/>
              <a:gd name="T39" fmla="*/ 2147483647 h 386"/>
              <a:gd name="T40" fmla="*/ 2147483647 w 464"/>
              <a:gd name="T41" fmla="*/ 2147483647 h 386"/>
              <a:gd name="T42" fmla="*/ 2147483647 w 464"/>
              <a:gd name="T43" fmla="*/ 2147483647 h 386"/>
              <a:gd name="T44" fmla="*/ 2147483647 w 464"/>
              <a:gd name="T45" fmla="*/ 2147483647 h 386"/>
              <a:gd name="T46" fmla="*/ 2147483647 w 464"/>
              <a:gd name="T47" fmla="*/ 2147483647 h 386"/>
              <a:gd name="T48" fmla="*/ 2147483647 w 464"/>
              <a:gd name="T49" fmla="*/ 2147483647 h 386"/>
              <a:gd name="T50" fmla="*/ 2147483647 w 464"/>
              <a:gd name="T51" fmla="*/ 2147483647 h 386"/>
              <a:gd name="T52" fmla="*/ 2147483647 w 464"/>
              <a:gd name="T53" fmla="*/ 2147483647 h 386"/>
              <a:gd name="T54" fmla="*/ 2147483647 w 464"/>
              <a:gd name="T55" fmla="*/ 2147483647 h 386"/>
              <a:gd name="T56" fmla="*/ 2147483647 w 464"/>
              <a:gd name="T57" fmla="*/ 2147483647 h 386"/>
              <a:gd name="T58" fmla="*/ 2147483647 w 464"/>
              <a:gd name="T59" fmla="*/ 2147483647 h 386"/>
              <a:gd name="T60" fmla="*/ 2147483647 w 464"/>
              <a:gd name="T61" fmla="*/ 2147483647 h 386"/>
              <a:gd name="T62" fmla="*/ 2147483647 w 464"/>
              <a:gd name="T63" fmla="*/ 2147483647 h 386"/>
              <a:gd name="T64" fmla="*/ 2147483647 w 464"/>
              <a:gd name="T65" fmla="*/ 2147483647 h 386"/>
              <a:gd name="T66" fmla="*/ 2147483647 w 464"/>
              <a:gd name="T67" fmla="*/ 2147483647 h 386"/>
              <a:gd name="T68" fmla="*/ 2147483647 w 464"/>
              <a:gd name="T69" fmla="*/ 2147483647 h 386"/>
              <a:gd name="T70" fmla="*/ 2147483647 w 464"/>
              <a:gd name="T71" fmla="*/ 2147483647 h 386"/>
              <a:gd name="T72" fmla="*/ 2147483647 w 464"/>
              <a:gd name="T73" fmla="*/ 2147483647 h 386"/>
              <a:gd name="T74" fmla="*/ 2147483647 w 464"/>
              <a:gd name="T75" fmla="*/ 2147483647 h 386"/>
              <a:gd name="T76" fmla="*/ 2147483647 w 464"/>
              <a:gd name="T77" fmla="*/ 2147483647 h 386"/>
              <a:gd name="T78" fmla="*/ 2147483647 w 464"/>
              <a:gd name="T79" fmla="*/ 2147483647 h 386"/>
              <a:gd name="T80" fmla="*/ 2147483647 w 464"/>
              <a:gd name="T81" fmla="*/ 2147483647 h 386"/>
              <a:gd name="T82" fmla="*/ 2147483647 w 464"/>
              <a:gd name="T83" fmla="*/ 2147483647 h 386"/>
              <a:gd name="T84" fmla="*/ 2147483647 w 464"/>
              <a:gd name="T85" fmla="*/ 2147483647 h 386"/>
              <a:gd name="T86" fmla="*/ 2147483647 w 464"/>
              <a:gd name="T87" fmla="*/ 2147483647 h 386"/>
              <a:gd name="T88" fmla="*/ 2147483647 w 464"/>
              <a:gd name="T89" fmla="*/ 2147483647 h 386"/>
              <a:gd name="T90" fmla="*/ 2147483647 w 464"/>
              <a:gd name="T91" fmla="*/ 2147483647 h 38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w 464"/>
              <a:gd name="T139" fmla="*/ 0 h 386"/>
              <a:gd name="T140" fmla="*/ 464 w 464"/>
              <a:gd name="T141" fmla="*/ 386 h 386"/>
            </a:gdLst>
            <a:ahLst/>
            <a:cxnLst>
              <a:cxn ang="T92">
                <a:pos x="T0" y="T1"/>
              </a:cxn>
              <a:cxn ang="T93">
                <a:pos x="T2" y="T3"/>
              </a:cxn>
              <a:cxn ang="T94">
                <a:pos x="T4" y="T5"/>
              </a:cxn>
              <a:cxn ang="T95">
                <a:pos x="T6" y="T7"/>
              </a:cxn>
              <a:cxn ang="T96">
                <a:pos x="T8" y="T9"/>
              </a:cxn>
              <a:cxn ang="T97">
                <a:pos x="T10" y="T11"/>
              </a:cxn>
              <a:cxn ang="T98">
                <a:pos x="T12" y="T13"/>
              </a:cxn>
              <a:cxn ang="T99">
                <a:pos x="T14" y="T15"/>
              </a:cxn>
              <a:cxn ang="T100">
                <a:pos x="T16" y="T17"/>
              </a:cxn>
              <a:cxn ang="T101">
                <a:pos x="T18" y="T19"/>
              </a:cxn>
              <a:cxn ang="T102">
                <a:pos x="T20" y="T21"/>
              </a:cxn>
              <a:cxn ang="T103">
                <a:pos x="T22" y="T23"/>
              </a:cxn>
              <a:cxn ang="T104">
                <a:pos x="T24" y="T25"/>
              </a:cxn>
              <a:cxn ang="T105">
                <a:pos x="T26" y="T27"/>
              </a:cxn>
              <a:cxn ang="T106">
                <a:pos x="T28" y="T29"/>
              </a:cxn>
              <a:cxn ang="T107">
                <a:pos x="T30" y="T31"/>
              </a:cxn>
              <a:cxn ang="T108">
                <a:pos x="T32" y="T33"/>
              </a:cxn>
              <a:cxn ang="T109">
                <a:pos x="T34" y="T35"/>
              </a:cxn>
              <a:cxn ang="T110">
                <a:pos x="T36" y="T37"/>
              </a:cxn>
              <a:cxn ang="T111">
                <a:pos x="T38" y="T39"/>
              </a:cxn>
              <a:cxn ang="T112">
                <a:pos x="T40" y="T41"/>
              </a:cxn>
              <a:cxn ang="T113">
                <a:pos x="T42" y="T43"/>
              </a:cxn>
              <a:cxn ang="T114">
                <a:pos x="T44" y="T45"/>
              </a:cxn>
              <a:cxn ang="T115">
                <a:pos x="T46" y="T47"/>
              </a:cxn>
              <a:cxn ang="T116">
                <a:pos x="T48" y="T49"/>
              </a:cxn>
              <a:cxn ang="T117">
                <a:pos x="T50" y="T51"/>
              </a:cxn>
              <a:cxn ang="T118">
                <a:pos x="T52" y="T53"/>
              </a:cxn>
              <a:cxn ang="T119">
                <a:pos x="T54" y="T55"/>
              </a:cxn>
              <a:cxn ang="T120">
                <a:pos x="T56" y="T57"/>
              </a:cxn>
              <a:cxn ang="T121">
                <a:pos x="T58" y="T59"/>
              </a:cxn>
              <a:cxn ang="T122">
                <a:pos x="T60" y="T61"/>
              </a:cxn>
              <a:cxn ang="T123">
                <a:pos x="T62" y="T63"/>
              </a:cxn>
              <a:cxn ang="T124">
                <a:pos x="T64" y="T65"/>
              </a:cxn>
              <a:cxn ang="T125">
                <a:pos x="T66" y="T67"/>
              </a:cxn>
              <a:cxn ang="T126">
                <a:pos x="T68" y="T69"/>
              </a:cxn>
              <a:cxn ang="T127">
                <a:pos x="T70" y="T71"/>
              </a:cxn>
              <a:cxn ang="T128">
                <a:pos x="T72" y="T73"/>
              </a:cxn>
              <a:cxn ang="T129">
                <a:pos x="T74" y="T75"/>
              </a:cxn>
              <a:cxn ang="T130">
                <a:pos x="T76" y="T77"/>
              </a:cxn>
              <a:cxn ang="T131">
                <a:pos x="T78" y="T79"/>
              </a:cxn>
              <a:cxn ang="T132">
                <a:pos x="T80" y="T81"/>
              </a:cxn>
              <a:cxn ang="T133">
                <a:pos x="T82" y="T83"/>
              </a:cxn>
              <a:cxn ang="T134">
                <a:pos x="T84" y="T85"/>
              </a:cxn>
              <a:cxn ang="T135">
                <a:pos x="T86" y="T87"/>
              </a:cxn>
              <a:cxn ang="T136">
                <a:pos x="T88" y="T89"/>
              </a:cxn>
              <a:cxn ang="T137">
                <a:pos x="T90" y="T91"/>
              </a:cxn>
            </a:cxnLst>
            <a:rect l="T138" t="T139" r="T140" b="T141"/>
            <a:pathLst>
              <a:path w="464" h="386">
                <a:moveTo>
                  <a:pt x="464" y="55"/>
                </a:moveTo>
                <a:lnTo>
                  <a:pt x="449" y="61"/>
                </a:lnTo>
                <a:lnTo>
                  <a:pt x="433" y="69"/>
                </a:lnTo>
                <a:lnTo>
                  <a:pt x="416" y="78"/>
                </a:lnTo>
                <a:lnTo>
                  <a:pt x="399" y="90"/>
                </a:lnTo>
                <a:lnTo>
                  <a:pt x="381" y="101"/>
                </a:lnTo>
                <a:lnTo>
                  <a:pt x="365" y="112"/>
                </a:lnTo>
                <a:lnTo>
                  <a:pt x="349" y="125"/>
                </a:lnTo>
                <a:lnTo>
                  <a:pt x="334" y="135"/>
                </a:lnTo>
                <a:lnTo>
                  <a:pt x="318" y="149"/>
                </a:lnTo>
                <a:lnTo>
                  <a:pt x="299" y="166"/>
                </a:lnTo>
                <a:lnTo>
                  <a:pt x="278" y="187"/>
                </a:lnTo>
                <a:lnTo>
                  <a:pt x="256" y="208"/>
                </a:lnTo>
                <a:lnTo>
                  <a:pt x="234" y="230"/>
                </a:lnTo>
                <a:lnTo>
                  <a:pt x="215" y="250"/>
                </a:lnTo>
                <a:lnTo>
                  <a:pt x="199" y="267"/>
                </a:lnTo>
                <a:lnTo>
                  <a:pt x="186" y="280"/>
                </a:lnTo>
                <a:lnTo>
                  <a:pt x="176" y="290"/>
                </a:lnTo>
                <a:lnTo>
                  <a:pt x="167" y="301"/>
                </a:lnTo>
                <a:lnTo>
                  <a:pt x="156" y="311"/>
                </a:lnTo>
                <a:lnTo>
                  <a:pt x="145" y="323"/>
                </a:lnTo>
                <a:lnTo>
                  <a:pt x="133" y="336"/>
                </a:lnTo>
                <a:lnTo>
                  <a:pt x="122" y="350"/>
                </a:lnTo>
                <a:lnTo>
                  <a:pt x="108" y="367"/>
                </a:lnTo>
                <a:lnTo>
                  <a:pt x="93" y="386"/>
                </a:lnTo>
                <a:lnTo>
                  <a:pt x="91" y="374"/>
                </a:lnTo>
                <a:lnTo>
                  <a:pt x="88" y="364"/>
                </a:lnTo>
                <a:lnTo>
                  <a:pt x="83" y="352"/>
                </a:lnTo>
                <a:lnTo>
                  <a:pt x="78" y="341"/>
                </a:lnTo>
                <a:lnTo>
                  <a:pt x="73" y="329"/>
                </a:lnTo>
                <a:lnTo>
                  <a:pt x="67" y="319"/>
                </a:lnTo>
                <a:lnTo>
                  <a:pt x="61" y="309"/>
                </a:lnTo>
                <a:lnTo>
                  <a:pt x="57" y="300"/>
                </a:lnTo>
                <a:lnTo>
                  <a:pt x="51" y="289"/>
                </a:lnTo>
                <a:lnTo>
                  <a:pt x="45" y="278"/>
                </a:lnTo>
                <a:lnTo>
                  <a:pt x="38" y="265"/>
                </a:lnTo>
                <a:lnTo>
                  <a:pt x="31" y="253"/>
                </a:lnTo>
                <a:lnTo>
                  <a:pt x="24" y="240"/>
                </a:lnTo>
                <a:lnTo>
                  <a:pt x="16" y="226"/>
                </a:lnTo>
                <a:lnTo>
                  <a:pt x="8" y="212"/>
                </a:lnTo>
                <a:lnTo>
                  <a:pt x="0" y="200"/>
                </a:lnTo>
                <a:lnTo>
                  <a:pt x="1" y="196"/>
                </a:lnTo>
                <a:lnTo>
                  <a:pt x="7" y="191"/>
                </a:lnTo>
                <a:lnTo>
                  <a:pt x="14" y="183"/>
                </a:lnTo>
                <a:lnTo>
                  <a:pt x="24" y="173"/>
                </a:lnTo>
                <a:lnTo>
                  <a:pt x="35" y="164"/>
                </a:lnTo>
                <a:lnTo>
                  <a:pt x="45" y="154"/>
                </a:lnTo>
                <a:lnTo>
                  <a:pt x="54" y="145"/>
                </a:lnTo>
                <a:lnTo>
                  <a:pt x="61" y="137"/>
                </a:lnTo>
                <a:lnTo>
                  <a:pt x="68" y="149"/>
                </a:lnTo>
                <a:lnTo>
                  <a:pt x="74" y="162"/>
                </a:lnTo>
                <a:lnTo>
                  <a:pt x="79" y="173"/>
                </a:lnTo>
                <a:lnTo>
                  <a:pt x="85" y="185"/>
                </a:lnTo>
                <a:lnTo>
                  <a:pt x="90" y="195"/>
                </a:lnTo>
                <a:lnTo>
                  <a:pt x="96" y="204"/>
                </a:lnTo>
                <a:lnTo>
                  <a:pt x="99" y="213"/>
                </a:lnTo>
                <a:lnTo>
                  <a:pt x="104" y="220"/>
                </a:lnTo>
                <a:lnTo>
                  <a:pt x="109" y="230"/>
                </a:lnTo>
                <a:lnTo>
                  <a:pt x="114" y="242"/>
                </a:lnTo>
                <a:lnTo>
                  <a:pt x="121" y="258"/>
                </a:lnTo>
                <a:lnTo>
                  <a:pt x="128" y="277"/>
                </a:lnTo>
                <a:lnTo>
                  <a:pt x="136" y="267"/>
                </a:lnTo>
                <a:lnTo>
                  <a:pt x="144" y="257"/>
                </a:lnTo>
                <a:lnTo>
                  <a:pt x="152" y="247"/>
                </a:lnTo>
                <a:lnTo>
                  <a:pt x="161" y="235"/>
                </a:lnTo>
                <a:lnTo>
                  <a:pt x="169" y="225"/>
                </a:lnTo>
                <a:lnTo>
                  <a:pt x="177" y="215"/>
                </a:lnTo>
                <a:lnTo>
                  <a:pt x="186" y="204"/>
                </a:lnTo>
                <a:lnTo>
                  <a:pt x="194" y="195"/>
                </a:lnTo>
                <a:lnTo>
                  <a:pt x="203" y="185"/>
                </a:lnTo>
                <a:lnTo>
                  <a:pt x="216" y="170"/>
                </a:lnTo>
                <a:lnTo>
                  <a:pt x="231" y="153"/>
                </a:lnTo>
                <a:lnTo>
                  <a:pt x="247" y="134"/>
                </a:lnTo>
                <a:lnTo>
                  <a:pt x="263" y="117"/>
                </a:lnTo>
                <a:lnTo>
                  <a:pt x="279" y="100"/>
                </a:lnTo>
                <a:lnTo>
                  <a:pt x="293" y="85"/>
                </a:lnTo>
                <a:lnTo>
                  <a:pt x="306" y="75"/>
                </a:lnTo>
                <a:lnTo>
                  <a:pt x="317" y="65"/>
                </a:lnTo>
                <a:lnTo>
                  <a:pt x="330" y="54"/>
                </a:lnTo>
                <a:lnTo>
                  <a:pt x="343" y="42"/>
                </a:lnTo>
                <a:lnTo>
                  <a:pt x="357" y="32"/>
                </a:lnTo>
                <a:lnTo>
                  <a:pt x="371" y="21"/>
                </a:lnTo>
                <a:lnTo>
                  <a:pt x="385" y="11"/>
                </a:lnTo>
                <a:lnTo>
                  <a:pt x="399" y="5"/>
                </a:lnTo>
                <a:lnTo>
                  <a:pt x="410" y="0"/>
                </a:lnTo>
                <a:lnTo>
                  <a:pt x="417" y="6"/>
                </a:lnTo>
                <a:lnTo>
                  <a:pt x="425" y="13"/>
                </a:lnTo>
                <a:lnTo>
                  <a:pt x="434" y="22"/>
                </a:lnTo>
                <a:lnTo>
                  <a:pt x="443" y="31"/>
                </a:lnTo>
                <a:lnTo>
                  <a:pt x="451" y="40"/>
                </a:lnTo>
                <a:lnTo>
                  <a:pt x="458" y="48"/>
                </a:lnTo>
                <a:lnTo>
                  <a:pt x="463" y="53"/>
                </a:lnTo>
                <a:lnTo>
                  <a:pt x="464" y="55"/>
                </a:lnTo>
                <a:close/>
              </a:path>
            </a:pathLst>
          </a:custGeom>
          <a:solidFill>
            <a:srgbClr val="CC0000"/>
          </a:solidFill>
          <a:ln w="9525">
            <a:solidFill>
              <a:srgbClr val="CC0000"/>
            </a:solidFill>
            <a:round/>
            <a:headEnd/>
            <a:tailEnd/>
          </a:ln>
        </p:spPr>
        <p:txBody>
          <a:bodyPr lIns="0" rIns="0"/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endParaRPr kumimoji="1" lang="ko-KR" altLang="en-US" sz="900" b="1" dirty="0">
              <a:solidFill>
                <a:srgbClr val="000000"/>
              </a:solidFill>
              <a:latin typeface="Arial Narrow" panose="020B0606020202030204" pitchFamily="34" charset="0"/>
              <a:cs typeface="Arial" charset="0"/>
            </a:endParaRPr>
          </a:p>
        </p:txBody>
      </p:sp>
      <p:sp>
        <p:nvSpPr>
          <p:cNvPr id="106" name="TextBox 9"/>
          <p:cNvSpPr txBox="1">
            <a:spLocks noChangeArrowheads="1"/>
          </p:cNvSpPr>
          <p:nvPr/>
        </p:nvSpPr>
        <p:spPr bwMode="auto">
          <a:xfrm>
            <a:off x="7399532" y="1621182"/>
            <a:ext cx="898003" cy="276999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ko-KR" altLang="en-US" sz="1200" b="1" dirty="0" err="1" smtClean="0">
                <a:solidFill>
                  <a:srgbClr val="000000"/>
                </a:solidFill>
                <a:latin typeface="Arial Narrow" panose="020B0606020202030204" pitchFamily="34" charset="0"/>
                <a:cs typeface="Arial" charset="0"/>
              </a:rPr>
              <a:t>아노다이징</a:t>
            </a:r>
            <a:endParaRPr kumimoji="1" lang="ko-KR" altLang="en-US" sz="1200" b="1" dirty="0">
              <a:solidFill>
                <a:srgbClr val="000000"/>
              </a:solidFill>
              <a:latin typeface="Arial Narrow" panose="020B0606020202030204" pitchFamily="34" charset="0"/>
              <a:cs typeface="Arial" charset="0"/>
            </a:endParaRPr>
          </a:p>
        </p:txBody>
      </p:sp>
      <p:pic>
        <p:nvPicPr>
          <p:cNvPr id="107" name="그림 4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25" t="49300" r="60631" b="32500"/>
          <a:stretch>
            <a:fillRect/>
          </a:stretch>
        </p:blipFill>
        <p:spPr bwMode="auto">
          <a:xfrm>
            <a:off x="7399532" y="1990416"/>
            <a:ext cx="898004" cy="796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8" name="직선 화살표 연결선 107"/>
          <p:cNvCxnSpPr>
            <a:stCxn id="46" idx="3"/>
            <a:endCxn id="106" idx="1"/>
          </p:cNvCxnSpPr>
          <p:nvPr/>
        </p:nvCxnSpPr>
        <p:spPr bwMode="auto">
          <a:xfrm>
            <a:off x="7225048" y="1759682"/>
            <a:ext cx="174484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16" name="직선 화살표 연결선 21"/>
          <p:cNvCxnSpPr>
            <a:cxnSpLocks noChangeShapeType="1"/>
          </p:cNvCxnSpPr>
          <p:nvPr/>
        </p:nvCxnSpPr>
        <p:spPr bwMode="auto">
          <a:xfrm flipV="1">
            <a:off x="6687955" y="2903594"/>
            <a:ext cx="144462" cy="98425"/>
          </a:xfrm>
          <a:prstGeom prst="straightConnector1">
            <a:avLst/>
          </a:prstGeom>
          <a:noFill/>
          <a:ln w="9525" algn="ctr">
            <a:solidFill>
              <a:srgbClr val="FF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17" name="직사각형 22"/>
          <p:cNvSpPr>
            <a:spLocks noChangeArrowheads="1"/>
          </p:cNvSpPr>
          <p:nvPr/>
        </p:nvSpPr>
        <p:spPr bwMode="auto">
          <a:xfrm>
            <a:off x="6428591" y="2917882"/>
            <a:ext cx="385042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en-US" altLang="ko-KR" sz="900">
                <a:solidFill>
                  <a:srgbClr val="FF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  <a:cs typeface="Arial" charset="0"/>
                <a:sym typeface="Wingdings" panose="05000000000000000000" pitchFamily="2" charset="2"/>
              </a:rPr>
              <a:t>R0.8</a:t>
            </a:r>
            <a:endParaRPr lang="ko-KR" altLang="en-US" sz="900">
              <a:solidFill>
                <a:srgbClr val="FF0000"/>
              </a:solidFill>
              <a:latin typeface="Arial Narrow" panose="020B0606020202030204" pitchFamily="34" charset="0"/>
              <a:ea typeface="LG스마트체 Regular" panose="020B0600000101010101" pitchFamily="50" charset="-127"/>
              <a:cs typeface="Arial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26296" y="2665618"/>
            <a:ext cx="337433" cy="288000"/>
          </a:xfrm>
          <a:prstGeom prst="rect">
            <a:avLst/>
          </a:prstGeom>
        </p:spPr>
      </p:pic>
      <p:pic>
        <p:nvPicPr>
          <p:cNvPr id="140" name="그림 13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408431" y="2007455"/>
            <a:ext cx="939296" cy="540000"/>
          </a:xfrm>
          <a:prstGeom prst="rect">
            <a:avLst/>
          </a:prstGeom>
        </p:spPr>
      </p:pic>
      <p:grpSp>
        <p:nvGrpSpPr>
          <p:cNvPr id="13" name="그룹 12"/>
          <p:cNvGrpSpPr/>
          <p:nvPr/>
        </p:nvGrpSpPr>
        <p:grpSpPr>
          <a:xfrm>
            <a:off x="2655088" y="1938168"/>
            <a:ext cx="863982" cy="858574"/>
            <a:chOff x="1741734" y="1812053"/>
            <a:chExt cx="863982" cy="858574"/>
          </a:xfrm>
        </p:grpSpPr>
        <p:pic>
          <p:nvPicPr>
            <p:cNvPr id="69" name="그림 68"/>
            <p:cNvPicPr>
              <a:picLocks noChangeAspect="1"/>
            </p:cNvPicPr>
            <p:nvPr/>
          </p:nvPicPr>
          <p:blipFill rotWithShape="1">
            <a:blip r:embed="rId9" cstate="print"/>
            <a:srcRect t="7884"/>
            <a:stretch/>
          </p:blipFill>
          <p:spPr>
            <a:xfrm>
              <a:off x="1741734" y="1812053"/>
              <a:ext cx="838429" cy="858574"/>
            </a:xfrm>
            <a:prstGeom prst="rect">
              <a:avLst/>
            </a:prstGeom>
          </p:spPr>
        </p:pic>
        <p:sp>
          <p:nvSpPr>
            <p:cNvPr id="10" name="직사각형 9"/>
            <p:cNvSpPr/>
            <p:nvPr/>
          </p:nvSpPr>
          <p:spPr bwMode="auto">
            <a:xfrm>
              <a:off x="2160948" y="2458658"/>
              <a:ext cx="444768" cy="14400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2000" b="1" smtClean="0">
                <a:solidFill>
                  <a:srgbClr val="000000"/>
                </a:solidFill>
                <a:latin typeface="Trebuchet MS" pitchFamily="34" charset="0"/>
                <a:ea typeface="돋움" pitchFamily="50" charset="-127"/>
                <a:cs typeface="Arial" charset="0"/>
              </a:endParaRPr>
            </a:p>
          </p:txBody>
        </p:sp>
      </p:grpSp>
      <p:pic>
        <p:nvPicPr>
          <p:cNvPr id="70" name="그림 6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993567" y="1926727"/>
            <a:ext cx="934969" cy="921740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 bwMode="auto">
          <a:xfrm>
            <a:off x="4432550" y="2611717"/>
            <a:ext cx="640304" cy="23675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2000" b="1" smtClean="0">
              <a:solidFill>
                <a:srgbClr val="000000"/>
              </a:solidFill>
              <a:latin typeface="Trebuchet MS" pitchFamily="34" charset="0"/>
              <a:ea typeface="돋움" pitchFamily="50" charset="-127"/>
              <a:cs typeface="Arial" charset="0"/>
            </a:endParaRPr>
          </a:p>
        </p:txBody>
      </p:sp>
      <p:pic>
        <p:nvPicPr>
          <p:cNvPr id="142" name="그림 141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432" t="60115" r="47244" b="33751"/>
          <a:stretch/>
        </p:blipFill>
        <p:spPr>
          <a:xfrm>
            <a:off x="4363354" y="2665618"/>
            <a:ext cx="903963" cy="180018"/>
          </a:xfrm>
          <a:prstGeom prst="rect">
            <a:avLst/>
          </a:prstGeom>
        </p:spPr>
      </p:pic>
      <p:cxnSp>
        <p:nvCxnSpPr>
          <p:cNvPr id="111" name="직선 화살표 연결선 110"/>
          <p:cNvCxnSpPr/>
          <p:nvPr/>
        </p:nvCxnSpPr>
        <p:spPr bwMode="auto">
          <a:xfrm flipV="1">
            <a:off x="3386211" y="2738184"/>
            <a:ext cx="156484" cy="53207"/>
          </a:xfrm>
          <a:prstGeom prst="straightConnector1">
            <a:avLst/>
          </a:prstGeom>
          <a:noFill/>
          <a:ln w="6350" cap="flat" cmpd="sng" algn="ctr">
            <a:solidFill>
              <a:schemeClr val="accent4"/>
            </a:solidFill>
            <a:prstDash val="solid"/>
            <a:round/>
            <a:headEnd type="none" w="sm" len="sm"/>
            <a:tailEnd type="triangle" w="sm" len="sm"/>
          </a:ln>
          <a:effectLst/>
        </p:spPr>
      </p:cxnSp>
      <p:cxnSp>
        <p:nvCxnSpPr>
          <p:cNvPr id="112" name="직선 화살표 연결선 111"/>
          <p:cNvCxnSpPr/>
          <p:nvPr/>
        </p:nvCxnSpPr>
        <p:spPr bwMode="auto">
          <a:xfrm>
            <a:off x="3397135" y="2903260"/>
            <a:ext cx="161944" cy="57236"/>
          </a:xfrm>
          <a:prstGeom prst="straightConnector1">
            <a:avLst/>
          </a:prstGeom>
          <a:noFill/>
          <a:ln w="6350" cap="flat" cmpd="sng" algn="ctr">
            <a:solidFill>
              <a:schemeClr val="accent4"/>
            </a:solidFill>
            <a:prstDash val="solid"/>
            <a:round/>
            <a:headEnd type="none" w="sm" len="sm"/>
            <a:tailEnd type="triangle" w="sm" len="sm"/>
          </a:ln>
          <a:effectLst/>
        </p:spPr>
      </p:cxnSp>
      <p:sp>
        <p:nvSpPr>
          <p:cNvPr id="113" name="TextBox 112"/>
          <p:cNvSpPr txBox="1"/>
          <p:nvPr/>
        </p:nvSpPr>
        <p:spPr>
          <a:xfrm>
            <a:off x="3356344" y="2653999"/>
            <a:ext cx="946714" cy="200055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pPr algn="ctr" fontAlgn="ctr">
              <a:spcBef>
                <a:spcPct val="50000"/>
              </a:spcBef>
              <a:spcAft>
                <a:spcPct val="0"/>
              </a:spcAft>
            </a:pPr>
            <a:r>
              <a:rPr kumimoji="1" lang="en-US" altLang="ko-KR" sz="700" smtClean="0">
                <a:solidFill>
                  <a:srgbClr val="008000"/>
                </a:solidFill>
                <a:latin typeface="Arial Narrow" panose="020B0606020202030204" pitchFamily="34" charset="0"/>
                <a:cs typeface="Arial" charset="0"/>
              </a:rPr>
              <a:t>AL5052(H/L</a:t>
            </a:r>
            <a:r>
              <a:rPr kumimoji="1" lang="ko-KR" altLang="en-US" sz="700" smtClean="0">
                <a:solidFill>
                  <a:srgbClr val="008000"/>
                </a:solidFill>
                <a:latin typeface="Arial Narrow" panose="020B0606020202030204" pitchFamily="34" charset="0"/>
                <a:cs typeface="Arial" charset="0"/>
              </a:rPr>
              <a:t> </a:t>
            </a:r>
            <a:r>
              <a:rPr kumimoji="1" lang="en-US" altLang="ko-KR" sz="700" smtClean="0">
                <a:solidFill>
                  <a:srgbClr val="008000"/>
                </a:solidFill>
                <a:latin typeface="Arial Narrow" panose="020B0606020202030204" pitchFamily="34" charset="0"/>
                <a:cs typeface="Arial" charset="0"/>
              </a:rPr>
              <a:t>O)</a:t>
            </a:r>
            <a:endParaRPr kumimoji="1" lang="en-US" altLang="ko-KR" sz="700" dirty="0" smtClean="0">
              <a:solidFill>
                <a:srgbClr val="008000"/>
              </a:solidFill>
              <a:latin typeface="Arial Narrow" panose="020B0606020202030204" pitchFamily="34" charset="0"/>
              <a:cs typeface="Arial" charset="0"/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3369741" y="2862607"/>
            <a:ext cx="946714" cy="200055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pPr algn="ctr" fontAlgn="ctr">
              <a:spcBef>
                <a:spcPct val="50000"/>
              </a:spcBef>
              <a:spcAft>
                <a:spcPct val="0"/>
              </a:spcAft>
            </a:pPr>
            <a:r>
              <a:rPr kumimoji="1" lang="en-US" altLang="ko-KR" sz="700" smtClean="0">
                <a:solidFill>
                  <a:srgbClr val="008000"/>
                </a:solidFill>
                <a:latin typeface="Arial Narrow" panose="020B0606020202030204" pitchFamily="34" charset="0"/>
                <a:cs typeface="Arial" charset="0"/>
              </a:rPr>
              <a:t>AL5052(H/L X</a:t>
            </a:r>
            <a:r>
              <a:rPr kumimoji="1" lang="ko-KR" altLang="en-US" sz="700" smtClean="0">
                <a:solidFill>
                  <a:srgbClr val="008000"/>
                </a:solidFill>
                <a:latin typeface="Arial Narrow" panose="020B0606020202030204" pitchFamily="34" charset="0"/>
                <a:cs typeface="Arial" charset="0"/>
              </a:rPr>
              <a:t> </a:t>
            </a:r>
            <a:r>
              <a:rPr kumimoji="1" lang="en-US" altLang="ko-KR" sz="700" smtClean="0">
                <a:solidFill>
                  <a:srgbClr val="008000"/>
                </a:solidFill>
                <a:latin typeface="Arial Narrow" panose="020B0606020202030204" pitchFamily="34" charset="0"/>
                <a:cs typeface="Arial" charset="0"/>
              </a:rPr>
              <a:t>)</a:t>
            </a:r>
            <a:endParaRPr kumimoji="1" lang="en-US" altLang="ko-KR" sz="700" dirty="0" smtClean="0">
              <a:solidFill>
                <a:srgbClr val="008000"/>
              </a:solidFill>
              <a:latin typeface="Arial Narrow" panose="020B0606020202030204" pitchFamily="34" charset="0"/>
              <a:cs typeface="Arial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693228" y="2695033"/>
            <a:ext cx="705000" cy="270000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236660" y="1618263"/>
            <a:ext cx="731289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 fontAlgn="base">
              <a:spcAft>
                <a:spcPct val="0"/>
              </a:spcAft>
            </a:pPr>
            <a:r>
              <a:rPr kumimoji="1" lang="ko-KR" altLang="en-US" sz="1200" b="1" smtClean="0">
                <a:solidFill>
                  <a:srgbClr val="000000"/>
                </a:solidFill>
                <a:latin typeface="Arial Narrow" panose="020B0606020202030204" pitchFamily="34" charset="0"/>
                <a:cs typeface="Arial" charset="0"/>
              </a:rPr>
              <a:t>양산</a:t>
            </a:r>
            <a:endParaRPr kumimoji="1" lang="en-US" altLang="ko-KR" sz="1200" b="1" smtClean="0">
              <a:solidFill>
                <a:srgbClr val="000000"/>
              </a:solidFill>
              <a:latin typeface="Arial Narrow" panose="020B0606020202030204" pitchFamily="34" charset="0"/>
              <a:cs typeface="Arial" charset="0"/>
            </a:endParaRPr>
          </a:p>
          <a:p>
            <a:pPr algn="ctr" fontAlgn="base">
              <a:spcAft>
                <a:spcPct val="0"/>
              </a:spcAft>
            </a:pPr>
            <a:r>
              <a:rPr kumimoji="1" lang="en-US" altLang="ko-KR" sz="1200" b="1" smtClean="0">
                <a:solidFill>
                  <a:srgbClr val="000000"/>
                </a:solidFill>
                <a:latin typeface="Arial Narrow" panose="020B0606020202030204" pitchFamily="34" charset="0"/>
                <a:cs typeface="Arial" charset="0"/>
              </a:rPr>
              <a:t>(ACM+</a:t>
            </a:r>
          </a:p>
          <a:p>
            <a:pPr algn="ctr" fontAlgn="base">
              <a:spcAft>
                <a:spcPct val="0"/>
              </a:spcAft>
            </a:pPr>
            <a:r>
              <a:rPr kumimoji="1" lang="en-US" altLang="ko-KR" sz="1200" b="1" smtClean="0">
                <a:solidFill>
                  <a:srgbClr val="000000"/>
                </a:solidFill>
                <a:latin typeface="Arial Narrow" panose="020B0606020202030204" pitchFamily="34" charset="0"/>
                <a:cs typeface="Arial" charset="0"/>
              </a:rPr>
              <a:t>Sharp R</a:t>
            </a:r>
          </a:p>
          <a:p>
            <a:pPr algn="ctr" fontAlgn="base">
              <a:spcAft>
                <a:spcPct val="0"/>
              </a:spcAft>
            </a:pPr>
            <a:r>
              <a:rPr kumimoji="1" lang="en-US" altLang="ko-KR" sz="1200" b="1" smtClean="0">
                <a:solidFill>
                  <a:srgbClr val="000000"/>
                </a:solidFill>
                <a:latin typeface="Arial Narrow" panose="020B0606020202030204" pitchFamily="34" charset="0"/>
                <a:cs typeface="Arial" charset="0"/>
              </a:rPr>
              <a:t>Bending)</a:t>
            </a:r>
            <a:endParaRPr kumimoji="1" lang="ko-KR" altLang="en-US" sz="1200" b="1">
              <a:solidFill>
                <a:srgbClr val="000000"/>
              </a:solidFill>
              <a:latin typeface="Arial Narrow" panose="020B0606020202030204" pitchFamily="34" charset="0"/>
              <a:cs typeface="Arial" charset="0"/>
            </a:endParaRPr>
          </a:p>
        </p:txBody>
      </p:sp>
      <p:sp>
        <p:nvSpPr>
          <p:cNvPr id="196" name="TextBox 195"/>
          <p:cNvSpPr txBox="1"/>
          <p:nvPr/>
        </p:nvSpPr>
        <p:spPr>
          <a:xfrm>
            <a:off x="2734738" y="1883786"/>
            <a:ext cx="1412701" cy="200055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pPr algn="ctr" fontAlgn="ctr">
              <a:spcAft>
                <a:spcPct val="0"/>
              </a:spcAft>
            </a:pPr>
            <a:r>
              <a:rPr kumimoji="1" lang="ko-KR" altLang="en-US" sz="700" smtClean="0">
                <a:solidFill>
                  <a:srgbClr val="008000"/>
                </a:solidFill>
                <a:latin typeface="Arial Narrow" panose="020B0606020202030204" pitchFamily="34" charset="0"/>
                <a:cs typeface="Arial" charset="0"/>
              </a:rPr>
              <a:t>두께 </a:t>
            </a:r>
            <a:r>
              <a:rPr kumimoji="1" lang="en-US" altLang="ko-KR" sz="700" smtClean="0">
                <a:solidFill>
                  <a:srgbClr val="008000"/>
                </a:solidFill>
                <a:latin typeface="Arial Narrow" panose="020B0606020202030204" pitchFamily="34" charset="0"/>
                <a:cs typeface="Arial" charset="0"/>
              </a:rPr>
              <a:t>1.8t (Al 0.5t+ PE 0.8t+Al 0.5t)</a:t>
            </a:r>
          </a:p>
        </p:txBody>
      </p:sp>
      <p:sp>
        <p:nvSpPr>
          <p:cNvPr id="287" name="TextBox 286"/>
          <p:cNvSpPr txBox="1">
            <a:spLocks noChangeArrowheads="1"/>
          </p:cNvSpPr>
          <p:nvPr/>
        </p:nvSpPr>
        <p:spPr bwMode="auto">
          <a:xfrm>
            <a:off x="2235921" y="1621182"/>
            <a:ext cx="453971" cy="276999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ko-KR" altLang="en-US" sz="1200" b="1" smtClean="0">
                <a:solidFill>
                  <a:srgbClr val="000000"/>
                </a:solidFill>
                <a:latin typeface="Arial Narrow" panose="020B0606020202030204" pitchFamily="34" charset="0"/>
                <a:cs typeface="Arial" charset="0"/>
              </a:rPr>
              <a:t>절단</a:t>
            </a:r>
            <a:endParaRPr kumimoji="1" lang="ko-KR" altLang="en-US" sz="1200" b="1">
              <a:solidFill>
                <a:srgbClr val="000000"/>
              </a:solidFill>
              <a:latin typeface="Arial Narrow" panose="020B0606020202030204" pitchFamily="34" charset="0"/>
              <a:cs typeface="Arial" charset="0"/>
            </a:endParaRPr>
          </a:p>
        </p:txBody>
      </p:sp>
      <p:sp>
        <p:nvSpPr>
          <p:cNvPr id="288" name="TextBox 287"/>
          <p:cNvSpPr txBox="1"/>
          <p:nvPr/>
        </p:nvSpPr>
        <p:spPr>
          <a:xfrm>
            <a:off x="2057818" y="1922114"/>
            <a:ext cx="791675" cy="369332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pPr algn="ctr" fontAlgn="ctr">
              <a:spcAft>
                <a:spcPct val="0"/>
              </a:spcAft>
            </a:pPr>
            <a:r>
              <a:rPr kumimoji="1" lang="ko-KR" altLang="en-US" sz="900" smtClean="0">
                <a:solidFill>
                  <a:srgbClr val="FFC000"/>
                </a:solidFill>
                <a:latin typeface="Arial Narrow" panose="020B0606020202030204" pitchFamily="34" charset="0"/>
                <a:cs typeface="Arial" charset="0"/>
              </a:rPr>
              <a:t>아주스틸</a:t>
            </a:r>
            <a:endParaRPr kumimoji="1" lang="en-US" altLang="ko-KR" sz="900" smtClean="0">
              <a:solidFill>
                <a:srgbClr val="FFC000"/>
              </a:solidFill>
              <a:latin typeface="Arial Narrow" panose="020B0606020202030204" pitchFamily="34" charset="0"/>
              <a:cs typeface="Arial" charset="0"/>
            </a:endParaRPr>
          </a:p>
          <a:p>
            <a:pPr algn="ctr" fontAlgn="ctr">
              <a:spcAft>
                <a:spcPct val="0"/>
              </a:spcAft>
            </a:pPr>
            <a:r>
              <a:rPr kumimoji="1" lang="en-US" altLang="ko-KR" sz="900" smtClean="0">
                <a:solidFill>
                  <a:srgbClr val="FFC000"/>
                </a:solidFill>
                <a:latin typeface="Arial Narrow" panose="020B0606020202030204" pitchFamily="34" charset="0"/>
                <a:cs typeface="Arial" charset="0"/>
              </a:rPr>
              <a:t>(</a:t>
            </a:r>
            <a:r>
              <a:rPr kumimoji="1" lang="ko-KR" altLang="en-US" sz="900" smtClean="0">
                <a:solidFill>
                  <a:srgbClr val="FFC000"/>
                </a:solidFill>
                <a:latin typeface="Arial Narrow" panose="020B0606020202030204" pitchFamily="34" charset="0"/>
                <a:cs typeface="Arial" charset="0"/>
              </a:rPr>
              <a:t>경북 구미</a:t>
            </a:r>
            <a:r>
              <a:rPr kumimoji="1" lang="en-US" altLang="ko-KR" sz="900" smtClean="0">
                <a:solidFill>
                  <a:srgbClr val="FFC000"/>
                </a:solidFill>
                <a:latin typeface="Arial Narrow" panose="020B0606020202030204" pitchFamily="34" charset="0"/>
                <a:cs typeface="Arial" charset="0"/>
              </a:rPr>
              <a:t>)</a:t>
            </a:r>
            <a:endParaRPr kumimoji="1" lang="en-US" altLang="ko-KR" sz="900" dirty="0">
              <a:solidFill>
                <a:srgbClr val="FFC000"/>
              </a:solidFill>
              <a:latin typeface="Arial Narrow" panose="020B0606020202030204" pitchFamily="34" charset="0"/>
              <a:cs typeface="Arial" charset="0"/>
            </a:endParaRPr>
          </a:p>
        </p:txBody>
      </p:sp>
      <p:cxnSp>
        <p:nvCxnSpPr>
          <p:cNvPr id="4194" name="직선 화살표 연결선 4193"/>
          <p:cNvCxnSpPr>
            <a:stCxn id="287" idx="3"/>
            <a:endCxn id="49" idx="1"/>
          </p:cNvCxnSpPr>
          <p:nvPr/>
        </p:nvCxnSpPr>
        <p:spPr bwMode="auto">
          <a:xfrm>
            <a:off x="2689892" y="1759682"/>
            <a:ext cx="360753" cy="0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0" name="꺾인 연결선 59"/>
          <p:cNvCxnSpPr>
            <a:stCxn id="58" idx="0"/>
          </p:cNvCxnSpPr>
          <p:nvPr/>
        </p:nvCxnSpPr>
        <p:spPr bwMode="auto">
          <a:xfrm rot="5400000" flipH="1" flipV="1">
            <a:off x="2151461" y="1862705"/>
            <a:ext cx="796869" cy="599195"/>
          </a:xfrm>
          <a:prstGeom prst="bentConnector3">
            <a:avLst>
              <a:gd name="adj1" fmla="val 25563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/>
            <a:tailEnd type="none"/>
          </a:ln>
          <a:effectLst/>
        </p:spPr>
      </p:cxnSp>
      <p:sp>
        <p:nvSpPr>
          <p:cNvPr id="4211" name="TextBox 4210"/>
          <p:cNvSpPr txBox="1"/>
          <p:nvPr/>
        </p:nvSpPr>
        <p:spPr>
          <a:xfrm>
            <a:off x="64923" y="2523194"/>
            <a:ext cx="105189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kumimoji="1" lang="ko-KR" altLang="en-US" sz="900" b="1" smtClean="0">
                <a:solidFill>
                  <a:srgbClr val="7030A0"/>
                </a:solidFill>
                <a:cs typeface="Arial" charset="0"/>
              </a:rPr>
              <a:t>총 비용</a:t>
            </a:r>
            <a:r>
              <a:rPr kumimoji="1" lang="en-US" altLang="ko-KR" sz="900" b="1" smtClean="0">
                <a:solidFill>
                  <a:srgbClr val="7030A0"/>
                </a:solidFill>
                <a:cs typeface="Arial" charset="0"/>
              </a:rPr>
              <a:t>: \ </a:t>
            </a:r>
            <a:r>
              <a:rPr kumimoji="1" lang="en-US" altLang="ko-KR" sz="900" b="1" smtClean="0">
                <a:solidFill>
                  <a:srgbClr val="7030A0"/>
                </a:solidFill>
                <a:latin typeface="Arial Narrow" panose="020B0606020202030204" pitchFamily="34" charset="0"/>
                <a:cs typeface="Arial" charset="0"/>
              </a:rPr>
              <a:t>137,525</a:t>
            </a:r>
            <a:endParaRPr kumimoji="1" lang="ko-KR" altLang="en-US" sz="900" b="1">
              <a:solidFill>
                <a:srgbClr val="7030A0"/>
              </a:solidFill>
              <a:latin typeface="Arial Narrow" panose="020B0606020202030204" pitchFamily="34" charset="0"/>
              <a:cs typeface="Arial" charset="0"/>
            </a:endParaRPr>
          </a:p>
        </p:txBody>
      </p:sp>
      <p:sp>
        <p:nvSpPr>
          <p:cNvPr id="310" name="TextBox 309"/>
          <p:cNvSpPr txBox="1"/>
          <p:nvPr/>
        </p:nvSpPr>
        <p:spPr>
          <a:xfrm>
            <a:off x="56456" y="2688102"/>
            <a:ext cx="959660" cy="230832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pPr algn="ctr" fontAlgn="ctr">
              <a:spcAft>
                <a:spcPct val="0"/>
              </a:spcAft>
            </a:pPr>
            <a:r>
              <a:rPr kumimoji="1" lang="ko-KR" altLang="en-US" sz="900" b="1" smtClean="0">
                <a:solidFill>
                  <a:srgbClr val="7030A0"/>
                </a:solidFill>
                <a:latin typeface="Arial Narrow" panose="020B0606020202030204" pitchFamily="34" charset="0"/>
                <a:cs typeface="Arial" charset="0"/>
              </a:rPr>
              <a:t>판넬무게</a:t>
            </a:r>
            <a:r>
              <a:rPr kumimoji="1" lang="en-US" altLang="ko-KR" sz="900" b="1" smtClean="0">
                <a:solidFill>
                  <a:srgbClr val="7030A0"/>
                </a:solidFill>
                <a:latin typeface="Arial Narrow" panose="020B0606020202030204" pitchFamily="34" charset="0"/>
                <a:cs typeface="Arial" charset="0"/>
              </a:rPr>
              <a:t>: 3.33kg</a:t>
            </a:r>
          </a:p>
        </p:txBody>
      </p:sp>
      <p:sp>
        <p:nvSpPr>
          <p:cNvPr id="145" name="TextBox 144"/>
          <p:cNvSpPr txBox="1"/>
          <p:nvPr/>
        </p:nvSpPr>
        <p:spPr>
          <a:xfrm>
            <a:off x="179837" y="3389350"/>
            <a:ext cx="840295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 fontAlgn="base">
              <a:spcAft>
                <a:spcPct val="0"/>
              </a:spcAft>
            </a:pPr>
            <a:r>
              <a:rPr kumimoji="1" lang="ko-KR" altLang="en-US" sz="1200" b="1" smtClean="0">
                <a:solidFill>
                  <a:srgbClr val="000000"/>
                </a:solidFill>
                <a:latin typeface="Arial Narrow" panose="020B0606020202030204" pitchFamily="34" charset="0"/>
                <a:cs typeface="Arial" charset="0"/>
              </a:rPr>
              <a:t>제안</a:t>
            </a:r>
            <a:r>
              <a:rPr kumimoji="1" lang="en-US" altLang="ko-KR" sz="1200" b="1" smtClean="0">
                <a:solidFill>
                  <a:srgbClr val="000000"/>
                </a:solidFill>
                <a:latin typeface="Arial Narrow" panose="020B0606020202030204" pitchFamily="34" charset="0"/>
                <a:cs typeface="Arial" charset="0"/>
              </a:rPr>
              <a:t>1</a:t>
            </a:r>
          </a:p>
          <a:p>
            <a:pPr algn="ctr" fontAlgn="base">
              <a:spcAft>
                <a:spcPct val="0"/>
              </a:spcAft>
            </a:pPr>
            <a:r>
              <a:rPr kumimoji="1" lang="en-US" altLang="ko-KR" sz="1200" b="1" smtClean="0">
                <a:solidFill>
                  <a:srgbClr val="000000"/>
                </a:solidFill>
                <a:latin typeface="Arial Narrow" panose="020B0606020202030204" pitchFamily="34" charset="0"/>
                <a:cs typeface="Arial" charset="0"/>
              </a:rPr>
              <a:t>(STS304</a:t>
            </a:r>
          </a:p>
          <a:p>
            <a:pPr algn="ctr" fontAlgn="base">
              <a:spcAft>
                <a:spcPct val="0"/>
              </a:spcAft>
            </a:pPr>
            <a:r>
              <a:rPr kumimoji="1" lang="ko-KR" altLang="en-US" sz="1200" b="1" smtClean="0">
                <a:solidFill>
                  <a:srgbClr val="000000"/>
                </a:solidFill>
                <a:latin typeface="Arial Narrow" panose="020B0606020202030204" pitchFamily="34" charset="0"/>
                <a:cs typeface="Arial" charset="0"/>
              </a:rPr>
              <a:t>난방향 </a:t>
            </a:r>
            <a:r>
              <a:rPr kumimoji="1" lang="en-US" altLang="ko-KR" sz="1200" b="1" smtClean="0">
                <a:solidFill>
                  <a:srgbClr val="000000"/>
                </a:solidFill>
                <a:latin typeface="Arial Narrow" panose="020B0606020202030204" pitchFamily="34" charset="0"/>
                <a:cs typeface="Arial" charset="0"/>
              </a:rPr>
              <a:t>H/L</a:t>
            </a:r>
          </a:p>
          <a:p>
            <a:pPr algn="ctr" fontAlgn="base">
              <a:spcAft>
                <a:spcPct val="0"/>
              </a:spcAft>
            </a:pPr>
            <a:r>
              <a:rPr kumimoji="1" lang="en-US" altLang="ko-KR" sz="1200" b="1" smtClean="0">
                <a:solidFill>
                  <a:srgbClr val="000000"/>
                </a:solidFill>
                <a:latin typeface="Arial Narrow" panose="020B0606020202030204" pitchFamily="34" charset="0"/>
                <a:cs typeface="Arial" charset="0"/>
              </a:rPr>
              <a:t>+ Bending)</a:t>
            </a:r>
            <a:endParaRPr kumimoji="1" lang="ko-KR" altLang="en-US" sz="1200" b="1">
              <a:solidFill>
                <a:srgbClr val="000000"/>
              </a:solidFill>
              <a:latin typeface="Arial Narrow" panose="020B0606020202030204" pitchFamily="34" charset="0"/>
              <a:cs typeface="Arial" charset="0"/>
            </a:endParaRPr>
          </a:p>
        </p:txBody>
      </p:sp>
      <p:sp>
        <p:nvSpPr>
          <p:cNvPr id="147" name="TextBox 146"/>
          <p:cNvSpPr txBox="1">
            <a:spLocks noChangeArrowheads="1"/>
          </p:cNvSpPr>
          <p:nvPr/>
        </p:nvSpPr>
        <p:spPr bwMode="auto">
          <a:xfrm>
            <a:off x="1212839" y="3428259"/>
            <a:ext cx="1434165" cy="461665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en-US" altLang="ko-KR" sz="1200" b="1" smtClean="0">
                <a:solidFill>
                  <a:srgbClr val="000000"/>
                </a:solidFill>
                <a:latin typeface="Arial Narrow" panose="020B0606020202030204" pitchFamily="34" charset="0"/>
                <a:cs typeface="Arial" charset="0"/>
              </a:rPr>
              <a:t>STS</a:t>
            </a:r>
            <a:r>
              <a:rPr kumimoji="1" lang="ko-KR" altLang="en-US" sz="1200" b="1" smtClean="0">
                <a:solidFill>
                  <a:srgbClr val="000000"/>
                </a:solidFill>
                <a:latin typeface="Arial Narrow" panose="020B0606020202030204" pitchFamily="34" charset="0"/>
                <a:cs typeface="Arial" charset="0"/>
              </a:rPr>
              <a:t>난방향 </a:t>
            </a:r>
            <a:r>
              <a:rPr kumimoji="1" lang="en-US" altLang="ko-KR" sz="1200" b="1" smtClean="0">
                <a:solidFill>
                  <a:srgbClr val="000000"/>
                </a:solidFill>
                <a:latin typeface="Arial Narrow" panose="020B0606020202030204" pitchFamily="34" charset="0"/>
                <a:cs typeface="Arial" charset="0"/>
              </a:rPr>
              <a:t>H/L</a:t>
            </a:r>
            <a:r>
              <a:rPr kumimoji="1" lang="ko-KR" altLang="en-US" sz="1200" b="1" smtClean="0">
                <a:solidFill>
                  <a:srgbClr val="000000"/>
                </a:solidFill>
                <a:latin typeface="Arial Narrow" panose="020B0606020202030204" pitchFamily="34" charset="0"/>
                <a:cs typeface="Arial" charset="0"/>
              </a:rPr>
              <a:t>소재 </a:t>
            </a:r>
            <a:r>
              <a:rPr kumimoji="1" lang="en-US" altLang="ko-KR" sz="1200" b="1" smtClean="0">
                <a:solidFill>
                  <a:srgbClr val="000000"/>
                </a:solidFill>
                <a:latin typeface="Arial Narrow" panose="020B0606020202030204" pitchFamily="34" charset="0"/>
                <a:cs typeface="Arial" charset="0"/>
              </a:rPr>
              <a:t>0.7t(</a:t>
            </a:r>
            <a:r>
              <a:rPr kumimoji="1" lang="ko-KR" altLang="en-US" sz="1200" b="1" smtClean="0">
                <a:solidFill>
                  <a:srgbClr val="000000"/>
                </a:solidFill>
                <a:latin typeface="Arial Narrow" panose="020B0606020202030204" pitchFamily="34" charset="0"/>
                <a:cs typeface="Arial" charset="0"/>
              </a:rPr>
              <a:t>내지문 </a:t>
            </a:r>
            <a:r>
              <a:rPr kumimoji="1" lang="en-US" altLang="ko-KR" sz="1200" b="1" smtClean="0">
                <a:solidFill>
                  <a:srgbClr val="000000"/>
                </a:solidFill>
                <a:latin typeface="Arial Narrow" panose="020B0606020202030204" pitchFamily="34" charset="0"/>
                <a:cs typeface="Arial" charset="0"/>
              </a:rPr>
              <a:t>Roll</a:t>
            </a:r>
            <a:r>
              <a:rPr kumimoji="1" lang="ko-KR" altLang="en-US" sz="1200" b="1" smtClean="0">
                <a:solidFill>
                  <a:srgbClr val="000000"/>
                </a:solidFill>
                <a:latin typeface="Arial Narrow" panose="020B0606020202030204" pitchFamily="34" charset="0"/>
                <a:cs typeface="Arial" charset="0"/>
              </a:rPr>
              <a:t>코팅</a:t>
            </a:r>
            <a:r>
              <a:rPr kumimoji="1" lang="en-US" altLang="ko-KR" sz="1200" b="1" smtClean="0">
                <a:solidFill>
                  <a:srgbClr val="000000"/>
                </a:solidFill>
                <a:latin typeface="Arial Narrow" panose="020B0606020202030204" pitchFamily="34" charset="0"/>
                <a:cs typeface="Arial" charset="0"/>
              </a:rPr>
              <a:t>)</a:t>
            </a:r>
            <a:endParaRPr kumimoji="1" lang="ko-KR" altLang="en-US" sz="1200" b="1" dirty="0">
              <a:solidFill>
                <a:srgbClr val="000000"/>
              </a:solidFill>
              <a:latin typeface="Arial Narrow" panose="020B0606020202030204" pitchFamily="34" charset="0"/>
              <a:cs typeface="Arial" charset="0"/>
            </a:endParaRPr>
          </a:p>
        </p:txBody>
      </p:sp>
      <p:sp>
        <p:nvSpPr>
          <p:cNvPr id="151" name="TextBox 9"/>
          <p:cNvSpPr txBox="1">
            <a:spLocks noChangeArrowheads="1"/>
          </p:cNvSpPr>
          <p:nvPr/>
        </p:nvSpPr>
        <p:spPr bwMode="auto">
          <a:xfrm>
            <a:off x="5534078" y="3515872"/>
            <a:ext cx="689612" cy="276999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en-US" altLang="ko-KR" sz="1200" b="1" smtClean="0">
                <a:solidFill>
                  <a:srgbClr val="000000"/>
                </a:solidFill>
                <a:latin typeface="Arial Narrow" panose="020B0606020202030204" pitchFamily="34" charset="0"/>
                <a:cs typeface="Arial" charset="0"/>
              </a:rPr>
              <a:t>Bending</a:t>
            </a:r>
            <a:endParaRPr kumimoji="1" lang="ko-KR" altLang="en-US" sz="1200" b="1" dirty="0">
              <a:solidFill>
                <a:srgbClr val="000000"/>
              </a:solidFill>
              <a:latin typeface="Arial Narrow" panose="020B0606020202030204" pitchFamily="34" charset="0"/>
              <a:cs typeface="Arial" charset="0"/>
            </a:endParaRPr>
          </a:p>
        </p:txBody>
      </p:sp>
      <p:sp>
        <p:nvSpPr>
          <p:cNvPr id="152" name="TextBox 151"/>
          <p:cNvSpPr txBox="1">
            <a:spLocks noChangeArrowheads="1"/>
          </p:cNvSpPr>
          <p:nvPr/>
        </p:nvSpPr>
        <p:spPr bwMode="auto">
          <a:xfrm>
            <a:off x="3264661" y="3520592"/>
            <a:ext cx="453971" cy="276999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ko-KR" altLang="en-US" sz="1200" b="1" smtClean="0">
                <a:solidFill>
                  <a:srgbClr val="000000"/>
                </a:solidFill>
                <a:latin typeface="Arial Narrow" panose="020B0606020202030204" pitchFamily="34" charset="0"/>
                <a:cs typeface="Arial" charset="0"/>
              </a:rPr>
              <a:t>절단</a:t>
            </a:r>
            <a:endParaRPr kumimoji="1" lang="ko-KR" altLang="en-US" sz="1200" b="1">
              <a:solidFill>
                <a:srgbClr val="000000"/>
              </a:solidFill>
              <a:latin typeface="Arial Narrow" panose="020B0606020202030204" pitchFamily="34" charset="0"/>
              <a:cs typeface="Arial" charset="0"/>
            </a:endParaRPr>
          </a:p>
        </p:txBody>
      </p:sp>
      <p:sp>
        <p:nvSpPr>
          <p:cNvPr id="179" name="직사각형 178"/>
          <p:cNvSpPr/>
          <p:nvPr/>
        </p:nvSpPr>
        <p:spPr bwMode="auto">
          <a:xfrm rot="5400000">
            <a:off x="1504417" y="3928715"/>
            <a:ext cx="108000" cy="72008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2000" b="1" smtClean="0">
              <a:solidFill>
                <a:srgbClr val="000000"/>
              </a:solidFill>
              <a:latin typeface="Trebuchet MS" pitchFamily="34" charset="0"/>
              <a:ea typeface="돋움" pitchFamily="50" charset="-127"/>
              <a:cs typeface="Arial" charset="0"/>
            </a:endParaRPr>
          </a:p>
        </p:txBody>
      </p:sp>
      <p:sp>
        <p:nvSpPr>
          <p:cNvPr id="180" name="직사각형 179"/>
          <p:cNvSpPr/>
          <p:nvPr/>
        </p:nvSpPr>
        <p:spPr bwMode="auto">
          <a:xfrm rot="5400000">
            <a:off x="1540417" y="3986381"/>
            <a:ext cx="36000" cy="720080"/>
          </a:xfrm>
          <a:prstGeom prst="rect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2000" b="1" smtClean="0">
              <a:solidFill>
                <a:srgbClr val="000000"/>
              </a:solidFill>
              <a:latin typeface="Trebuchet MS" pitchFamily="34" charset="0"/>
              <a:ea typeface="돋움" pitchFamily="50" charset="-127"/>
              <a:cs typeface="Arial" charset="0"/>
            </a:endParaRPr>
          </a:p>
        </p:txBody>
      </p:sp>
      <p:grpSp>
        <p:nvGrpSpPr>
          <p:cNvPr id="4168" name="그룹 4167"/>
          <p:cNvGrpSpPr/>
          <p:nvPr/>
        </p:nvGrpSpPr>
        <p:grpSpPr>
          <a:xfrm>
            <a:off x="5506886" y="3830186"/>
            <a:ext cx="888733" cy="556234"/>
            <a:chOff x="5243424" y="4330236"/>
            <a:chExt cx="888733" cy="556234"/>
          </a:xfrm>
        </p:grpSpPr>
        <p:sp>
          <p:nvSpPr>
            <p:cNvPr id="178" name="타원 177"/>
            <p:cNvSpPr>
              <a:spLocks/>
            </p:cNvSpPr>
            <p:nvPr/>
          </p:nvSpPr>
          <p:spPr bwMode="auto">
            <a:xfrm>
              <a:off x="5449094" y="4330236"/>
              <a:ext cx="360000" cy="360000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2000" b="1" smtClean="0">
                <a:solidFill>
                  <a:srgbClr val="000000"/>
                </a:solidFill>
                <a:latin typeface="Trebuchet MS" pitchFamily="34" charset="0"/>
                <a:ea typeface="돋움" pitchFamily="50" charset="-127"/>
                <a:cs typeface="Arial" charset="0"/>
              </a:endParaRPr>
            </a:p>
          </p:txBody>
        </p:sp>
        <p:grpSp>
          <p:nvGrpSpPr>
            <p:cNvPr id="4164" name="그룹 4163"/>
            <p:cNvGrpSpPr/>
            <p:nvPr/>
          </p:nvGrpSpPr>
          <p:grpSpPr>
            <a:xfrm>
              <a:off x="5245281" y="4525662"/>
              <a:ext cx="360000" cy="360000"/>
              <a:chOff x="5812373" y="4729947"/>
              <a:chExt cx="360000" cy="360000"/>
            </a:xfrm>
          </p:grpSpPr>
          <p:sp>
            <p:nvSpPr>
              <p:cNvPr id="4161" name="타원 4160"/>
              <p:cNvSpPr>
                <a:spLocks/>
              </p:cNvSpPr>
              <p:nvPr/>
            </p:nvSpPr>
            <p:spPr bwMode="auto">
              <a:xfrm>
                <a:off x="5812373" y="4729947"/>
                <a:ext cx="360000" cy="36000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2000" b="1" smtClean="0">
                  <a:solidFill>
                    <a:srgbClr val="000000"/>
                  </a:solidFill>
                  <a:latin typeface="Trebuchet MS" pitchFamily="34" charset="0"/>
                  <a:ea typeface="돋움" pitchFamily="50" charset="-127"/>
                  <a:cs typeface="Arial" charset="0"/>
                </a:endParaRPr>
              </a:p>
            </p:txBody>
          </p:sp>
          <p:sp>
            <p:nvSpPr>
              <p:cNvPr id="188" name="타원 187"/>
              <p:cNvSpPr>
                <a:spLocks noChangeAspect="1"/>
              </p:cNvSpPr>
              <p:nvPr/>
            </p:nvSpPr>
            <p:spPr bwMode="auto">
              <a:xfrm>
                <a:off x="5846458" y="4763804"/>
                <a:ext cx="288000" cy="288000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2000" b="1" smtClean="0">
                  <a:solidFill>
                    <a:srgbClr val="000000"/>
                  </a:solidFill>
                  <a:latin typeface="Trebuchet MS" pitchFamily="34" charset="0"/>
                  <a:ea typeface="돋움" pitchFamily="50" charset="-127"/>
                  <a:cs typeface="Arial" charset="0"/>
                </a:endParaRPr>
              </a:p>
            </p:txBody>
          </p:sp>
        </p:grpSp>
        <p:grpSp>
          <p:nvGrpSpPr>
            <p:cNvPr id="182" name="그룹 181"/>
            <p:cNvGrpSpPr/>
            <p:nvPr/>
          </p:nvGrpSpPr>
          <p:grpSpPr>
            <a:xfrm rot="5400000">
              <a:off x="5131824" y="4471981"/>
              <a:ext cx="360000" cy="136800"/>
              <a:chOff x="1712640" y="4149080"/>
              <a:chExt cx="720080" cy="129666"/>
            </a:xfrm>
          </p:grpSpPr>
          <p:sp>
            <p:nvSpPr>
              <p:cNvPr id="183" name="직사각형 182"/>
              <p:cNvSpPr/>
              <p:nvPr/>
            </p:nvSpPr>
            <p:spPr bwMode="auto">
              <a:xfrm rot="5400000">
                <a:off x="2018680" y="3843040"/>
                <a:ext cx="108000" cy="72008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2000" b="1" smtClean="0">
                  <a:solidFill>
                    <a:srgbClr val="000000"/>
                  </a:solidFill>
                  <a:latin typeface="Trebuchet MS" pitchFamily="34" charset="0"/>
                  <a:ea typeface="돋움" pitchFamily="50" charset="-127"/>
                  <a:cs typeface="Arial" charset="0"/>
                </a:endParaRPr>
              </a:p>
            </p:txBody>
          </p:sp>
          <p:sp>
            <p:nvSpPr>
              <p:cNvPr id="184" name="직사각형 183"/>
              <p:cNvSpPr/>
              <p:nvPr/>
            </p:nvSpPr>
            <p:spPr bwMode="auto">
              <a:xfrm rot="5400000">
                <a:off x="2054680" y="3900706"/>
                <a:ext cx="36000" cy="72008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2000" b="1" smtClean="0">
                  <a:solidFill>
                    <a:srgbClr val="000000"/>
                  </a:solidFill>
                  <a:latin typeface="Trebuchet MS" pitchFamily="34" charset="0"/>
                  <a:ea typeface="돋움" pitchFamily="50" charset="-127"/>
                  <a:cs typeface="Arial" charset="0"/>
                </a:endParaRPr>
              </a:p>
            </p:txBody>
          </p:sp>
        </p:grpSp>
        <p:grpSp>
          <p:nvGrpSpPr>
            <p:cNvPr id="185" name="그룹 184"/>
            <p:cNvGrpSpPr/>
            <p:nvPr/>
          </p:nvGrpSpPr>
          <p:grpSpPr>
            <a:xfrm>
              <a:off x="5412077" y="4756804"/>
              <a:ext cx="720080" cy="129666"/>
              <a:chOff x="1712640" y="4149080"/>
              <a:chExt cx="720080" cy="129666"/>
            </a:xfrm>
          </p:grpSpPr>
          <p:sp>
            <p:nvSpPr>
              <p:cNvPr id="186" name="직사각형 185"/>
              <p:cNvSpPr/>
              <p:nvPr/>
            </p:nvSpPr>
            <p:spPr bwMode="auto">
              <a:xfrm rot="5400000">
                <a:off x="2018680" y="3843040"/>
                <a:ext cx="108000" cy="72008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2000" b="1" smtClean="0">
                  <a:solidFill>
                    <a:srgbClr val="000000"/>
                  </a:solidFill>
                  <a:latin typeface="Trebuchet MS" pitchFamily="34" charset="0"/>
                  <a:ea typeface="돋움" pitchFamily="50" charset="-127"/>
                  <a:cs typeface="Arial" charset="0"/>
                </a:endParaRPr>
              </a:p>
            </p:txBody>
          </p:sp>
          <p:sp>
            <p:nvSpPr>
              <p:cNvPr id="187" name="직사각형 186"/>
              <p:cNvSpPr/>
              <p:nvPr/>
            </p:nvSpPr>
            <p:spPr bwMode="auto">
              <a:xfrm rot="5400000">
                <a:off x="2054680" y="3900706"/>
                <a:ext cx="36000" cy="72008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2000" b="1" smtClean="0">
                  <a:solidFill>
                    <a:srgbClr val="000000"/>
                  </a:solidFill>
                  <a:latin typeface="Trebuchet MS" pitchFamily="34" charset="0"/>
                  <a:ea typeface="돋움" pitchFamily="50" charset="-127"/>
                  <a:cs typeface="Arial" charset="0"/>
                </a:endParaRPr>
              </a:p>
            </p:txBody>
          </p:sp>
        </p:grpSp>
        <p:sp>
          <p:nvSpPr>
            <p:cNvPr id="190" name="타원 189"/>
            <p:cNvSpPr>
              <a:spLocks/>
            </p:cNvSpPr>
            <p:nvPr/>
          </p:nvSpPr>
          <p:spPr bwMode="auto">
            <a:xfrm>
              <a:off x="5375450" y="4399290"/>
              <a:ext cx="360000" cy="360000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2000" b="1" smtClean="0">
                <a:solidFill>
                  <a:srgbClr val="000000"/>
                </a:solidFill>
                <a:latin typeface="Trebuchet MS" pitchFamily="34" charset="0"/>
                <a:ea typeface="돋움" pitchFamily="50" charset="-127"/>
                <a:cs typeface="Arial" charset="0"/>
              </a:endParaRPr>
            </a:p>
          </p:txBody>
        </p:sp>
      </p:grpSp>
      <p:sp>
        <p:nvSpPr>
          <p:cNvPr id="195" name="TextBox 194"/>
          <p:cNvSpPr txBox="1"/>
          <p:nvPr/>
        </p:nvSpPr>
        <p:spPr>
          <a:xfrm>
            <a:off x="1191597" y="3240579"/>
            <a:ext cx="1412701" cy="200055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pPr algn="ctr" fontAlgn="ctr">
              <a:spcAft>
                <a:spcPct val="0"/>
              </a:spcAft>
            </a:pPr>
            <a:r>
              <a:rPr kumimoji="1" lang="ko-KR" altLang="en-US" sz="700" smtClean="0">
                <a:solidFill>
                  <a:srgbClr val="008000"/>
                </a:solidFill>
                <a:latin typeface="Arial Narrow" panose="020B0606020202030204" pitchFamily="34" charset="0"/>
                <a:cs typeface="Arial" charset="0"/>
              </a:rPr>
              <a:t>시그너쳐 냉장고 양산중</a:t>
            </a:r>
            <a:endParaRPr kumimoji="1" lang="en-US" altLang="ko-KR" sz="700" smtClean="0">
              <a:solidFill>
                <a:srgbClr val="008000"/>
              </a:solidFill>
              <a:latin typeface="Arial Narrow" panose="020B0606020202030204" pitchFamily="34" charset="0"/>
              <a:cs typeface="Arial" charset="0"/>
            </a:endParaRPr>
          </a:p>
        </p:txBody>
      </p:sp>
      <p:cxnSp>
        <p:nvCxnSpPr>
          <p:cNvPr id="198" name="직선 화살표 연결선 197"/>
          <p:cNvCxnSpPr/>
          <p:nvPr/>
        </p:nvCxnSpPr>
        <p:spPr bwMode="auto">
          <a:xfrm flipV="1">
            <a:off x="1925933" y="4235958"/>
            <a:ext cx="156484" cy="53207"/>
          </a:xfrm>
          <a:prstGeom prst="straightConnector1">
            <a:avLst/>
          </a:prstGeom>
          <a:noFill/>
          <a:ln w="6350" cap="flat" cmpd="sng" algn="ctr">
            <a:solidFill>
              <a:schemeClr val="accent4"/>
            </a:solidFill>
            <a:prstDash val="solid"/>
            <a:round/>
            <a:headEnd type="none" w="sm" len="sm"/>
            <a:tailEnd type="triangle" w="sm" len="sm"/>
          </a:ln>
          <a:effectLst/>
        </p:spPr>
      </p:cxnSp>
      <p:cxnSp>
        <p:nvCxnSpPr>
          <p:cNvPr id="199" name="직선 화살표 연결선 198"/>
          <p:cNvCxnSpPr/>
          <p:nvPr/>
        </p:nvCxnSpPr>
        <p:spPr bwMode="auto">
          <a:xfrm>
            <a:off x="1936857" y="4352179"/>
            <a:ext cx="161944" cy="57236"/>
          </a:xfrm>
          <a:prstGeom prst="straightConnector1">
            <a:avLst/>
          </a:prstGeom>
          <a:noFill/>
          <a:ln w="6350" cap="flat" cmpd="sng" algn="ctr">
            <a:solidFill>
              <a:schemeClr val="accent4"/>
            </a:solidFill>
            <a:prstDash val="solid"/>
            <a:round/>
            <a:headEnd type="none" w="sm" len="sm"/>
            <a:tailEnd type="triangle" w="sm" len="sm"/>
          </a:ln>
          <a:effectLst/>
        </p:spPr>
      </p:cxnSp>
      <p:sp>
        <p:nvSpPr>
          <p:cNvPr id="200" name="TextBox 199"/>
          <p:cNvSpPr txBox="1"/>
          <p:nvPr/>
        </p:nvSpPr>
        <p:spPr>
          <a:xfrm>
            <a:off x="1979855" y="4147010"/>
            <a:ext cx="946714" cy="200055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pPr algn="ctr" fontAlgn="ctr">
              <a:spcBef>
                <a:spcPct val="50000"/>
              </a:spcBef>
              <a:spcAft>
                <a:spcPct val="0"/>
              </a:spcAft>
            </a:pPr>
            <a:r>
              <a:rPr kumimoji="1" lang="en-US" altLang="ko-KR" sz="700" smtClean="0">
                <a:solidFill>
                  <a:srgbClr val="008000"/>
                </a:solidFill>
                <a:latin typeface="Arial Narrow" panose="020B0606020202030204" pitchFamily="34" charset="0"/>
                <a:cs typeface="Arial" charset="0"/>
              </a:rPr>
              <a:t>STS304, </a:t>
            </a:r>
            <a:r>
              <a:rPr kumimoji="1" lang="ko-KR" altLang="en-US" sz="700" smtClean="0">
                <a:solidFill>
                  <a:srgbClr val="008000"/>
                </a:solidFill>
                <a:latin typeface="Arial Narrow" panose="020B0606020202030204" pitchFamily="34" charset="0"/>
                <a:cs typeface="Arial" charset="0"/>
              </a:rPr>
              <a:t>난방향 </a:t>
            </a:r>
            <a:r>
              <a:rPr kumimoji="1" lang="en-US" altLang="ko-KR" sz="700" smtClean="0">
                <a:solidFill>
                  <a:srgbClr val="008000"/>
                </a:solidFill>
                <a:latin typeface="Arial Narrow" panose="020B0606020202030204" pitchFamily="34" charset="0"/>
                <a:cs typeface="Arial" charset="0"/>
              </a:rPr>
              <a:t>H/L</a:t>
            </a:r>
            <a:endParaRPr kumimoji="1" lang="en-US" altLang="ko-KR" sz="700" dirty="0" smtClean="0">
              <a:solidFill>
                <a:srgbClr val="008000"/>
              </a:solidFill>
              <a:latin typeface="Arial Narrow" panose="020B0606020202030204" pitchFamily="34" charset="0"/>
              <a:cs typeface="Arial" charset="0"/>
            </a:endParaRPr>
          </a:p>
        </p:txBody>
      </p:sp>
      <p:sp>
        <p:nvSpPr>
          <p:cNvPr id="201" name="TextBox 200"/>
          <p:cNvSpPr txBox="1"/>
          <p:nvPr/>
        </p:nvSpPr>
        <p:spPr>
          <a:xfrm>
            <a:off x="1850691" y="4311526"/>
            <a:ext cx="946714" cy="200055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pPr algn="ctr" fontAlgn="ctr">
              <a:spcBef>
                <a:spcPct val="50000"/>
              </a:spcBef>
              <a:spcAft>
                <a:spcPct val="0"/>
              </a:spcAft>
            </a:pPr>
            <a:r>
              <a:rPr kumimoji="1" lang="ko-KR" altLang="en-US" sz="700" smtClean="0">
                <a:solidFill>
                  <a:srgbClr val="008000"/>
                </a:solidFill>
                <a:latin typeface="Arial Narrow" panose="020B0606020202030204" pitchFamily="34" charset="0"/>
                <a:cs typeface="Arial" charset="0"/>
              </a:rPr>
              <a:t>내지문 코팅</a:t>
            </a:r>
            <a:endParaRPr kumimoji="1" lang="en-US" altLang="ko-KR" sz="700" dirty="0" smtClean="0">
              <a:solidFill>
                <a:srgbClr val="008000"/>
              </a:solidFill>
              <a:latin typeface="Arial Narrow" panose="020B0606020202030204" pitchFamily="34" charset="0"/>
              <a:cs typeface="Arial" charset="0"/>
            </a:endParaRPr>
          </a:p>
        </p:txBody>
      </p:sp>
      <p:cxnSp>
        <p:nvCxnSpPr>
          <p:cNvPr id="202" name="직선 화살표 연결선 21"/>
          <p:cNvCxnSpPr>
            <a:cxnSpLocks noChangeShapeType="1"/>
          </p:cNvCxnSpPr>
          <p:nvPr/>
        </p:nvCxnSpPr>
        <p:spPr bwMode="auto">
          <a:xfrm flipV="1">
            <a:off x="5393116" y="4305146"/>
            <a:ext cx="144462" cy="98425"/>
          </a:xfrm>
          <a:prstGeom prst="straightConnector1">
            <a:avLst/>
          </a:prstGeom>
          <a:noFill/>
          <a:ln w="9525" algn="ctr">
            <a:solidFill>
              <a:srgbClr val="FF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03" name="직사각형 22"/>
          <p:cNvSpPr>
            <a:spLocks noChangeArrowheads="1"/>
          </p:cNvSpPr>
          <p:nvPr/>
        </p:nvSpPr>
        <p:spPr bwMode="auto">
          <a:xfrm>
            <a:off x="4856422" y="4290812"/>
            <a:ext cx="615874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en-US" altLang="ko-KR" sz="900" smtClean="0">
                <a:solidFill>
                  <a:srgbClr val="FF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  <a:cs typeface="Arial" charset="0"/>
                <a:sym typeface="Wingdings" panose="05000000000000000000" pitchFamily="2" charset="2"/>
              </a:rPr>
              <a:t>R2.0 </a:t>
            </a:r>
            <a:r>
              <a:rPr lang="ko-KR" altLang="en-US" sz="900" smtClean="0">
                <a:solidFill>
                  <a:srgbClr val="FF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  <a:cs typeface="Arial" charset="0"/>
                <a:sym typeface="Wingdings" panose="05000000000000000000" pitchFamily="2" charset="2"/>
              </a:rPr>
              <a:t>이상</a:t>
            </a:r>
            <a:endParaRPr lang="ko-KR" altLang="en-US" sz="900">
              <a:solidFill>
                <a:srgbClr val="FF0000"/>
              </a:solidFill>
              <a:latin typeface="Arial Narrow" panose="020B0606020202030204" pitchFamily="34" charset="0"/>
              <a:ea typeface="LG스마트체 Regular" panose="020B0600000101010101" pitchFamily="50" charset="-127"/>
              <a:cs typeface="Arial" charset="0"/>
            </a:endParaRPr>
          </a:p>
        </p:txBody>
      </p:sp>
      <p:sp>
        <p:nvSpPr>
          <p:cNvPr id="276" name="TextBox 275"/>
          <p:cNvSpPr txBox="1">
            <a:spLocks noChangeArrowheads="1"/>
          </p:cNvSpPr>
          <p:nvPr/>
        </p:nvSpPr>
        <p:spPr bwMode="auto">
          <a:xfrm>
            <a:off x="4235379" y="3515872"/>
            <a:ext cx="623889" cy="276999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ko-KR" altLang="en-US" sz="1200" b="1" smtClean="0">
                <a:solidFill>
                  <a:srgbClr val="000000"/>
                </a:solidFill>
                <a:latin typeface="Arial Narrow" panose="020B0606020202030204" pitchFamily="34" charset="0"/>
                <a:cs typeface="Arial" charset="0"/>
              </a:rPr>
              <a:t>홀 가공</a:t>
            </a:r>
            <a:endParaRPr kumimoji="1" lang="ko-KR" altLang="en-US" sz="1200" b="1">
              <a:solidFill>
                <a:srgbClr val="000000"/>
              </a:solidFill>
              <a:latin typeface="Arial Narrow" panose="020B0606020202030204" pitchFamily="34" charset="0"/>
              <a:cs typeface="Arial" charset="0"/>
            </a:endParaRPr>
          </a:p>
        </p:txBody>
      </p:sp>
      <p:cxnSp>
        <p:nvCxnSpPr>
          <p:cNvPr id="4186" name="직선 화살표 연결선 4185"/>
          <p:cNvCxnSpPr>
            <a:endCxn id="276" idx="1"/>
          </p:cNvCxnSpPr>
          <p:nvPr/>
        </p:nvCxnSpPr>
        <p:spPr bwMode="auto">
          <a:xfrm flipV="1">
            <a:off x="3718632" y="3654372"/>
            <a:ext cx="516747" cy="4719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188" name="직선 화살표 연결선 4187"/>
          <p:cNvCxnSpPr>
            <a:stCxn id="147" idx="3"/>
            <a:endCxn id="152" idx="1"/>
          </p:cNvCxnSpPr>
          <p:nvPr/>
        </p:nvCxnSpPr>
        <p:spPr bwMode="auto">
          <a:xfrm>
            <a:off x="2647004" y="3659092"/>
            <a:ext cx="617657" cy="0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81" name="TextBox 280"/>
          <p:cNvSpPr txBox="1"/>
          <p:nvPr/>
        </p:nvSpPr>
        <p:spPr>
          <a:xfrm>
            <a:off x="3079052" y="3834304"/>
            <a:ext cx="791675" cy="369332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pPr algn="ctr" fontAlgn="ctr">
              <a:spcAft>
                <a:spcPct val="0"/>
              </a:spcAft>
            </a:pPr>
            <a:r>
              <a:rPr kumimoji="1" lang="ko-KR" altLang="en-US" sz="900" smtClean="0">
                <a:solidFill>
                  <a:srgbClr val="FFC000"/>
                </a:solidFill>
                <a:latin typeface="Arial Narrow" panose="020B0606020202030204" pitchFamily="34" charset="0"/>
                <a:cs typeface="Arial" charset="0"/>
              </a:rPr>
              <a:t>상재스틸</a:t>
            </a:r>
            <a:endParaRPr kumimoji="1" lang="en-US" altLang="ko-KR" sz="900" smtClean="0">
              <a:solidFill>
                <a:srgbClr val="FFC000"/>
              </a:solidFill>
              <a:latin typeface="Arial Narrow" panose="020B0606020202030204" pitchFamily="34" charset="0"/>
              <a:cs typeface="Arial" charset="0"/>
            </a:endParaRPr>
          </a:p>
          <a:p>
            <a:pPr algn="ctr" fontAlgn="ctr">
              <a:spcAft>
                <a:spcPct val="0"/>
              </a:spcAft>
            </a:pPr>
            <a:r>
              <a:rPr kumimoji="1" lang="en-US" altLang="ko-KR" sz="900" smtClean="0">
                <a:solidFill>
                  <a:srgbClr val="FFC000"/>
                </a:solidFill>
                <a:latin typeface="Arial Narrow" panose="020B0606020202030204" pitchFamily="34" charset="0"/>
                <a:cs typeface="Arial" charset="0"/>
              </a:rPr>
              <a:t>(</a:t>
            </a:r>
            <a:r>
              <a:rPr kumimoji="1" lang="ko-KR" altLang="en-US" sz="900" smtClean="0">
                <a:solidFill>
                  <a:srgbClr val="FFC000"/>
                </a:solidFill>
                <a:latin typeface="Arial Narrow" panose="020B0606020202030204" pitchFamily="34" charset="0"/>
                <a:cs typeface="Arial" charset="0"/>
              </a:rPr>
              <a:t>부산</a:t>
            </a:r>
            <a:r>
              <a:rPr kumimoji="1" lang="en-US" altLang="ko-KR" sz="900" smtClean="0">
                <a:solidFill>
                  <a:srgbClr val="FFC000"/>
                </a:solidFill>
                <a:latin typeface="Arial Narrow" panose="020B0606020202030204" pitchFamily="34" charset="0"/>
                <a:cs typeface="Arial" charset="0"/>
              </a:rPr>
              <a:t>)</a:t>
            </a:r>
            <a:endParaRPr kumimoji="1" lang="en-US" altLang="ko-KR" sz="900" dirty="0">
              <a:solidFill>
                <a:srgbClr val="FFC000"/>
              </a:solidFill>
              <a:latin typeface="Arial Narrow" panose="020B0606020202030204" pitchFamily="34" charset="0"/>
              <a:cs typeface="Arial" charset="0"/>
            </a:endParaRPr>
          </a:p>
        </p:txBody>
      </p:sp>
      <p:sp>
        <p:nvSpPr>
          <p:cNvPr id="282" name="TextBox 281"/>
          <p:cNvSpPr txBox="1"/>
          <p:nvPr/>
        </p:nvSpPr>
        <p:spPr>
          <a:xfrm>
            <a:off x="4486693" y="4600648"/>
            <a:ext cx="1508702" cy="230832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pPr algn="ctr" fontAlgn="ctr">
              <a:spcAft>
                <a:spcPct val="0"/>
              </a:spcAft>
            </a:pPr>
            <a:r>
              <a:rPr kumimoji="1" lang="en-US" altLang="ko-KR" sz="900" smtClean="0">
                <a:solidFill>
                  <a:srgbClr val="FFC000"/>
                </a:solidFill>
                <a:latin typeface="Arial Narrow" panose="020B0606020202030204" pitchFamily="34" charset="0"/>
                <a:cs typeface="Arial" charset="0"/>
              </a:rPr>
              <a:t>DK</a:t>
            </a:r>
            <a:r>
              <a:rPr kumimoji="1" lang="ko-KR" altLang="en-US" sz="900" smtClean="0">
                <a:solidFill>
                  <a:srgbClr val="FFC000"/>
                </a:solidFill>
                <a:latin typeface="Arial Narrow" panose="020B0606020202030204" pitchFamily="34" charset="0"/>
                <a:cs typeface="Arial" charset="0"/>
              </a:rPr>
              <a:t>알텍</a:t>
            </a:r>
            <a:r>
              <a:rPr kumimoji="1" lang="en-US" altLang="ko-KR" sz="900" smtClean="0">
                <a:solidFill>
                  <a:srgbClr val="FFC000"/>
                </a:solidFill>
                <a:latin typeface="Arial Narrow" panose="020B0606020202030204" pitchFamily="34" charset="0"/>
                <a:cs typeface="Arial" charset="0"/>
              </a:rPr>
              <a:t>(</a:t>
            </a:r>
            <a:r>
              <a:rPr kumimoji="1" lang="ko-KR" altLang="en-US" sz="900" smtClean="0">
                <a:solidFill>
                  <a:srgbClr val="FFC000"/>
                </a:solidFill>
                <a:latin typeface="Arial Narrow" panose="020B0606020202030204" pitchFamily="34" charset="0"/>
                <a:cs typeface="Arial" charset="0"/>
              </a:rPr>
              <a:t>경기 부천</a:t>
            </a:r>
            <a:r>
              <a:rPr kumimoji="1" lang="en-US" altLang="ko-KR" sz="900" smtClean="0">
                <a:solidFill>
                  <a:srgbClr val="FFC000"/>
                </a:solidFill>
                <a:latin typeface="Arial Narrow" panose="020B0606020202030204" pitchFamily="34" charset="0"/>
                <a:cs typeface="Arial" charset="0"/>
              </a:rPr>
              <a:t>)</a:t>
            </a:r>
            <a:endParaRPr kumimoji="1" lang="en-US" altLang="ko-KR" sz="900" dirty="0">
              <a:solidFill>
                <a:srgbClr val="FFC000"/>
              </a:solidFill>
              <a:latin typeface="Arial Narrow" panose="020B0606020202030204" pitchFamily="34" charset="0"/>
              <a:cs typeface="Arial" charset="0"/>
            </a:endParaRPr>
          </a:p>
        </p:txBody>
      </p:sp>
      <p:sp>
        <p:nvSpPr>
          <p:cNvPr id="283" name="왼쪽 중괄호 282"/>
          <p:cNvSpPr/>
          <p:nvPr/>
        </p:nvSpPr>
        <p:spPr bwMode="auto">
          <a:xfrm rot="16200000">
            <a:off x="5066823" y="3361462"/>
            <a:ext cx="243151" cy="2340000"/>
          </a:xfrm>
          <a:prstGeom prst="leftBrace">
            <a:avLst>
              <a:gd name="adj1" fmla="val 8333"/>
              <a:gd name="adj2" fmla="val 49716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2000" b="1" smtClean="0">
              <a:solidFill>
                <a:srgbClr val="000000"/>
              </a:solidFill>
              <a:latin typeface="Trebuchet MS" pitchFamily="34" charset="0"/>
              <a:ea typeface="돋움" pitchFamily="50" charset="-127"/>
              <a:cs typeface="Arial" charset="0"/>
            </a:endParaRPr>
          </a:p>
        </p:txBody>
      </p:sp>
      <p:cxnSp>
        <p:nvCxnSpPr>
          <p:cNvPr id="4190" name="직선 연결선 4189"/>
          <p:cNvCxnSpPr>
            <a:stCxn id="276" idx="3"/>
            <a:endCxn id="151" idx="1"/>
          </p:cNvCxnSpPr>
          <p:nvPr/>
        </p:nvCxnSpPr>
        <p:spPr bwMode="auto">
          <a:xfrm>
            <a:off x="4859268" y="3654372"/>
            <a:ext cx="674810" cy="0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304" name="TextBox 303"/>
          <p:cNvSpPr txBox="1"/>
          <p:nvPr/>
        </p:nvSpPr>
        <p:spPr>
          <a:xfrm>
            <a:off x="994175" y="3902294"/>
            <a:ext cx="2030374" cy="230832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pPr algn="ctr" fontAlgn="ctr">
              <a:spcAft>
                <a:spcPct val="0"/>
              </a:spcAft>
            </a:pPr>
            <a:r>
              <a:rPr kumimoji="1" lang="en-US" altLang="ko-KR" sz="900" smtClean="0">
                <a:solidFill>
                  <a:srgbClr val="FFC000"/>
                </a:solidFill>
                <a:latin typeface="Arial Narrow" panose="020B0606020202030204" pitchFamily="34" charset="0"/>
                <a:cs typeface="Arial" charset="0"/>
              </a:rPr>
              <a:t>BNG</a:t>
            </a:r>
            <a:r>
              <a:rPr kumimoji="1" lang="ko-KR" altLang="en-US" sz="900" smtClean="0">
                <a:solidFill>
                  <a:srgbClr val="FFC000"/>
                </a:solidFill>
                <a:latin typeface="Arial Narrow" panose="020B0606020202030204" pitchFamily="34" charset="0"/>
                <a:cs typeface="Arial" charset="0"/>
              </a:rPr>
              <a:t>스틸</a:t>
            </a:r>
            <a:r>
              <a:rPr kumimoji="1" lang="en-US" altLang="ko-KR" sz="900" smtClean="0">
                <a:solidFill>
                  <a:srgbClr val="FFC000"/>
                </a:solidFill>
                <a:latin typeface="Arial Narrow" panose="020B0606020202030204" pitchFamily="34" charset="0"/>
                <a:cs typeface="Arial" charset="0"/>
              </a:rPr>
              <a:t>+</a:t>
            </a:r>
            <a:r>
              <a:rPr kumimoji="1" lang="ko-KR" altLang="en-US" sz="900" smtClean="0">
                <a:solidFill>
                  <a:srgbClr val="FFC000"/>
                </a:solidFill>
                <a:latin typeface="Arial Narrow" panose="020B0606020202030204" pitchFamily="34" charset="0"/>
                <a:cs typeface="Arial" charset="0"/>
              </a:rPr>
              <a:t>대진</a:t>
            </a:r>
            <a:r>
              <a:rPr kumimoji="1" lang="en-US" altLang="ko-KR" sz="900" smtClean="0">
                <a:solidFill>
                  <a:srgbClr val="FFC000"/>
                </a:solidFill>
                <a:latin typeface="Arial Narrow" panose="020B0606020202030204" pitchFamily="34" charset="0"/>
                <a:cs typeface="Arial" charset="0"/>
              </a:rPr>
              <a:t>DSP+</a:t>
            </a:r>
            <a:r>
              <a:rPr kumimoji="1" lang="ko-KR" altLang="en-US" sz="900" smtClean="0">
                <a:solidFill>
                  <a:srgbClr val="FFC000"/>
                </a:solidFill>
                <a:latin typeface="Arial Narrow" panose="020B0606020202030204" pitchFamily="34" charset="0"/>
                <a:cs typeface="Arial" charset="0"/>
              </a:rPr>
              <a:t>포스코스틸리온</a:t>
            </a:r>
            <a:endParaRPr kumimoji="1" lang="en-US" altLang="ko-KR" sz="900" dirty="0" smtClean="0">
              <a:solidFill>
                <a:srgbClr val="FFC000"/>
              </a:solidFill>
              <a:latin typeface="Arial Narrow" panose="020B0606020202030204" pitchFamily="34" charset="0"/>
              <a:cs typeface="Arial" charset="0"/>
            </a:endParaRPr>
          </a:p>
        </p:txBody>
      </p:sp>
      <p:sp>
        <p:nvSpPr>
          <p:cNvPr id="311" name="TextBox 310"/>
          <p:cNvSpPr txBox="1"/>
          <p:nvPr/>
        </p:nvSpPr>
        <p:spPr>
          <a:xfrm>
            <a:off x="-1985" y="4388435"/>
            <a:ext cx="134363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kumimoji="1" lang="ko-KR" altLang="en-US" sz="900" b="1" smtClean="0">
                <a:solidFill>
                  <a:srgbClr val="7030A0"/>
                </a:solidFill>
                <a:cs typeface="Arial" charset="0"/>
              </a:rPr>
              <a:t>총 비용</a:t>
            </a:r>
            <a:r>
              <a:rPr kumimoji="1" lang="en-US" altLang="ko-KR" sz="900" b="1" smtClean="0">
                <a:solidFill>
                  <a:srgbClr val="7030A0"/>
                </a:solidFill>
                <a:cs typeface="Arial" charset="0"/>
              </a:rPr>
              <a:t>: \ </a:t>
            </a:r>
            <a:r>
              <a:rPr kumimoji="1" lang="en-US" altLang="ko-KR" sz="900" b="1" smtClean="0">
                <a:solidFill>
                  <a:srgbClr val="7030A0"/>
                </a:solidFill>
                <a:latin typeface="Arial Narrow" panose="020B0606020202030204" pitchFamily="34" charset="0"/>
                <a:cs typeface="Arial" charset="0"/>
              </a:rPr>
              <a:t>65,000~70,000</a:t>
            </a:r>
            <a:endParaRPr kumimoji="1" lang="ko-KR" altLang="en-US" sz="900" b="1">
              <a:solidFill>
                <a:srgbClr val="7030A0"/>
              </a:solidFill>
              <a:latin typeface="Arial Narrow" panose="020B0606020202030204" pitchFamily="34" charset="0"/>
              <a:cs typeface="Arial" charset="0"/>
            </a:endParaRPr>
          </a:p>
        </p:txBody>
      </p:sp>
      <p:sp>
        <p:nvSpPr>
          <p:cNvPr id="312" name="TextBox 311"/>
          <p:cNvSpPr txBox="1"/>
          <p:nvPr/>
        </p:nvSpPr>
        <p:spPr>
          <a:xfrm>
            <a:off x="-10452" y="4553343"/>
            <a:ext cx="959660" cy="230832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pPr algn="ctr" fontAlgn="ctr">
              <a:spcAft>
                <a:spcPct val="0"/>
              </a:spcAft>
            </a:pPr>
            <a:r>
              <a:rPr kumimoji="1" lang="ko-KR" altLang="en-US" sz="900" b="1" smtClean="0">
                <a:solidFill>
                  <a:srgbClr val="7030A0"/>
                </a:solidFill>
                <a:latin typeface="Arial Narrow" panose="020B0606020202030204" pitchFamily="34" charset="0"/>
                <a:cs typeface="Arial" charset="0"/>
              </a:rPr>
              <a:t>판넬무게</a:t>
            </a:r>
            <a:r>
              <a:rPr kumimoji="1" lang="en-US" altLang="ko-KR" sz="900" b="1" smtClean="0">
                <a:solidFill>
                  <a:srgbClr val="7030A0"/>
                </a:solidFill>
                <a:latin typeface="Arial Narrow" panose="020B0606020202030204" pitchFamily="34" charset="0"/>
                <a:cs typeface="Arial" charset="0"/>
              </a:rPr>
              <a:t>: 3.6kg</a:t>
            </a:r>
          </a:p>
        </p:txBody>
      </p:sp>
      <p:sp>
        <p:nvSpPr>
          <p:cNvPr id="146" name="TextBox 145"/>
          <p:cNvSpPr txBox="1"/>
          <p:nvPr/>
        </p:nvSpPr>
        <p:spPr>
          <a:xfrm>
            <a:off x="171359" y="5074054"/>
            <a:ext cx="866969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 fontAlgn="base">
              <a:spcAft>
                <a:spcPct val="0"/>
              </a:spcAft>
            </a:pPr>
            <a:r>
              <a:rPr kumimoji="1" lang="ko-KR" altLang="en-US" sz="1200" b="1" smtClean="0">
                <a:solidFill>
                  <a:srgbClr val="000000"/>
                </a:solidFill>
                <a:latin typeface="Arial Narrow" panose="020B0606020202030204" pitchFamily="34" charset="0"/>
                <a:cs typeface="Arial" charset="0"/>
              </a:rPr>
              <a:t>제안</a:t>
            </a:r>
            <a:r>
              <a:rPr kumimoji="1" lang="en-US" altLang="ko-KR" sz="1200" b="1">
                <a:solidFill>
                  <a:srgbClr val="000000"/>
                </a:solidFill>
                <a:latin typeface="Arial Narrow" panose="020B0606020202030204" pitchFamily="34" charset="0"/>
                <a:cs typeface="Arial" charset="0"/>
              </a:rPr>
              <a:t>2</a:t>
            </a:r>
            <a:endParaRPr kumimoji="1" lang="en-US" altLang="ko-KR" sz="1200" b="1" smtClean="0">
              <a:solidFill>
                <a:srgbClr val="000000"/>
              </a:solidFill>
              <a:latin typeface="Arial Narrow" panose="020B0606020202030204" pitchFamily="34" charset="0"/>
              <a:cs typeface="Arial" charset="0"/>
            </a:endParaRPr>
          </a:p>
          <a:p>
            <a:pPr algn="ctr" fontAlgn="base">
              <a:spcAft>
                <a:spcPct val="0"/>
              </a:spcAft>
            </a:pPr>
            <a:r>
              <a:rPr kumimoji="1" lang="en-US" altLang="ko-KR" sz="1200" b="1" smtClean="0">
                <a:solidFill>
                  <a:srgbClr val="000000"/>
                </a:solidFill>
                <a:latin typeface="Arial Narrow" panose="020B0606020202030204" pitchFamily="34" charset="0"/>
                <a:cs typeface="Arial" charset="0"/>
              </a:rPr>
              <a:t>(Al(H/L X)+ </a:t>
            </a:r>
          </a:p>
          <a:p>
            <a:pPr algn="ctr" fontAlgn="base">
              <a:spcAft>
                <a:spcPct val="0"/>
              </a:spcAft>
            </a:pPr>
            <a:r>
              <a:rPr kumimoji="1" lang="en-US" altLang="ko-KR" sz="1200" b="1" smtClean="0">
                <a:solidFill>
                  <a:srgbClr val="000000"/>
                </a:solidFill>
                <a:latin typeface="Arial Narrow" panose="020B0606020202030204" pitchFamily="34" charset="0"/>
                <a:cs typeface="Arial" charset="0"/>
              </a:rPr>
              <a:t>Sharp R</a:t>
            </a:r>
          </a:p>
          <a:p>
            <a:pPr algn="ctr" fontAlgn="base">
              <a:spcAft>
                <a:spcPct val="0"/>
              </a:spcAft>
            </a:pPr>
            <a:r>
              <a:rPr kumimoji="1" lang="en-US" altLang="ko-KR" sz="1200" b="1" smtClean="0">
                <a:solidFill>
                  <a:srgbClr val="000000"/>
                </a:solidFill>
                <a:latin typeface="Arial Narrow" panose="020B0606020202030204" pitchFamily="34" charset="0"/>
                <a:cs typeface="Arial" charset="0"/>
              </a:rPr>
              <a:t>Bending)</a:t>
            </a:r>
            <a:endParaRPr kumimoji="1" lang="ko-KR" altLang="en-US" sz="1200" b="1">
              <a:solidFill>
                <a:srgbClr val="000000"/>
              </a:solidFill>
              <a:latin typeface="Arial Narrow" panose="020B0606020202030204" pitchFamily="34" charset="0"/>
              <a:cs typeface="Arial" charset="0"/>
            </a:endParaRPr>
          </a:p>
        </p:txBody>
      </p:sp>
      <p:sp>
        <p:nvSpPr>
          <p:cNvPr id="204" name="TextBox 9"/>
          <p:cNvSpPr txBox="1">
            <a:spLocks noChangeArrowheads="1"/>
          </p:cNvSpPr>
          <p:nvPr/>
        </p:nvSpPr>
        <p:spPr bwMode="auto">
          <a:xfrm>
            <a:off x="4663228" y="4884024"/>
            <a:ext cx="944490" cy="276999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ko-KR" altLang="en-US" sz="1200" b="1" dirty="0" err="1" smtClean="0">
                <a:solidFill>
                  <a:srgbClr val="000000"/>
                </a:solidFill>
                <a:latin typeface="Arial Narrow" panose="020B0606020202030204" pitchFamily="34" charset="0"/>
                <a:cs typeface="Arial" charset="0"/>
              </a:rPr>
              <a:t>실란트</a:t>
            </a:r>
            <a:r>
              <a:rPr kumimoji="1" lang="ko-KR" altLang="en-US" sz="1200" b="1" dirty="0" smtClean="0">
                <a:solidFill>
                  <a:srgbClr val="000000"/>
                </a:solidFill>
                <a:latin typeface="Arial Narrow" panose="020B0606020202030204" pitchFamily="34" charset="0"/>
                <a:cs typeface="Arial" charset="0"/>
              </a:rPr>
              <a:t> 도포</a:t>
            </a:r>
            <a:endParaRPr kumimoji="1" lang="ko-KR" altLang="en-US" sz="1200" b="1" dirty="0">
              <a:solidFill>
                <a:srgbClr val="000000"/>
              </a:solidFill>
              <a:latin typeface="Arial Narrow" panose="020B0606020202030204" pitchFamily="34" charset="0"/>
              <a:cs typeface="Arial" charset="0"/>
            </a:endParaRPr>
          </a:p>
        </p:txBody>
      </p:sp>
      <p:cxnSp>
        <p:nvCxnSpPr>
          <p:cNvPr id="205" name="직선 화살표 연결선 204"/>
          <p:cNvCxnSpPr>
            <a:stCxn id="208" idx="3"/>
            <a:endCxn id="204" idx="1"/>
          </p:cNvCxnSpPr>
          <p:nvPr/>
        </p:nvCxnSpPr>
        <p:spPr bwMode="auto">
          <a:xfrm>
            <a:off x="4503676" y="5022524"/>
            <a:ext cx="159552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06" name="직선 화살표 연결선 205"/>
          <p:cNvCxnSpPr>
            <a:stCxn id="204" idx="3"/>
            <a:endCxn id="207" idx="1"/>
          </p:cNvCxnSpPr>
          <p:nvPr/>
        </p:nvCxnSpPr>
        <p:spPr bwMode="auto">
          <a:xfrm>
            <a:off x="5607718" y="5022524"/>
            <a:ext cx="183497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07" name="TextBox 9"/>
          <p:cNvSpPr txBox="1">
            <a:spLocks noChangeArrowheads="1"/>
          </p:cNvSpPr>
          <p:nvPr/>
        </p:nvSpPr>
        <p:spPr bwMode="auto">
          <a:xfrm>
            <a:off x="5791215" y="4884024"/>
            <a:ext cx="689612" cy="276999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en-US" altLang="ko-KR" sz="1200" b="1" smtClean="0">
                <a:solidFill>
                  <a:srgbClr val="000000"/>
                </a:solidFill>
                <a:latin typeface="Arial Narrow" panose="020B0606020202030204" pitchFamily="34" charset="0"/>
                <a:cs typeface="Arial" charset="0"/>
              </a:rPr>
              <a:t>Bending</a:t>
            </a:r>
            <a:endParaRPr kumimoji="1" lang="ko-KR" altLang="en-US" sz="1200" b="1" dirty="0">
              <a:solidFill>
                <a:srgbClr val="000000"/>
              </a:solidFill>
              <a:latin typeface="Arial Narrow" panose="020B0606020202030204" pitchFamily="34" charset="0"/>
              <a:cs typeface="Arial" charset="0"/>
            </a:endParaRPr>
          </a:p>
        </p:txBody>
      </p:sp>
      <p:sp>
        <p:nvSpPr>
          <p:cNvPr id="208" name="TextBox 207"/>
          <p:cNvSpPr txBox="1">
            <a:spLocks noChangeArrowheads="1"/>
          </p:cNvSpPr>
          <p:nvPr/>
        </p:nvSpPr>
        <p:spPr bwMode="auto">
          <a:xfrm>
            <a:off x="3223068" y="4884024"/>
            <a:ext cx="1280608" cy="276999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en-US" altLang="ko-KR" sz="1200" b="1" dirty="0">
                <a:solidFill>
                  <a:srgbClr val="000000"/>
                </a:solidFill>
                <a:latin typeface="Arial Narrow" panose="020B0606020202030204" pitchFamily="34" charset="0"/>
                <a:cs typeface="Arial" charset="0"/>
              </a:rPr>
              <a:t>V-cutting &amp; </a:t>
            </a:r>
            <a:r>
              <a:rPr kumimoji="1" lang="ko-KR" altLang="en-US" sz="1200" b="1">
                <a:solidFill>
                  <a:srgbClr val="000000"/>
                </a:solidFill>
                <a:latin typeface="Arial Narrow" panose="020B0606020202030204" pitchFamily="34" charset="0"/>
                <a:cs typeface="Arial" charset="0"/>
              </a:rPr>
              <a:t>홀 가공</a:t>
            </a:r>
          </a:p>
        </p:txBody>
      </p:sp>
      <p:sp>
        <p:nvSpPr>
          <p:cNvPr id="211" name="TextBox 210"/>
          <p:cNvSpPr txBox="1">
            <a:spLocks noChangeArrowheads="1"/>
          </p:cNvSpPr>
          <p:nvPr/>
        </p:nvSpPr>
        <p:spPr bwMode="auto">
          <a:xfrm>
            <a:off x="1150631" y="4884024"/>
            <a:ext cx="859683" cy="461665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en-US" altLang="ko-KR" sz="1200" b="1" smtClean="0">
                <a:solidFill>
                  <a:srgbClr val="000000"/>
                </a:solidFill>
                <a:latin typeface="Arial Narrow" panose="020B0606020202030204" pitchFamily="34" charset="0"/>
                <a:cs typeface="Arial" charset="0"/>
              </a:rPr>
              <a:t>AL</a:t>
            </a:r>
            <a:r>
              <a:rPr kumimoji="1" lang="ko-KR" altLang="en-US" sz="1200" b="1" smtClean="0">
                <a:solidFill>
                  <a:srgbClr val="000000"/>
                </a:solidFill>
                <a:latin typeface="Arial Narrow" panose="020B0606020202030204" pitchFamily="34" charset="0"/>
                <a:cs typeface="Arial" charset="0"/>
              </a:rPr>
              <a:t>소재 </a:t>
            </a:r>
            <a:r>
              <a:rPr kumimoji="1" lang="en-US" altLang="ko-KR" sz="1200" b="1" smtClean="0">
                <a:solidFill>
                  <a:srgbClr val="000000"/>
                </a:solidFill>
                <a:latin typeface="Arial Narrow" panose="020B0606020202030204" pitchFamily="34" charset="0"/>
                <a:cs typeface="Arial" charset="0"/>
              </a:rPr>
              <a:t>1.5t</a:t>
            </a:r>
            <a:endParaRPr kumimoji="1" lang="ko-KR" altLang="en-US" sz="1200" b="1" dirty="0">
              <a:solidFill>
                <a:srgbClr val="000000"/>
              </a:solidFill>
              <a:latin typeface="Arial Narrow" panose="020B0606020202030204" pitchFamily="34" charset="0"/>
              <a:cs typeface="Arial" charset="0"/>
            </a:endParaRPr>
          </a:p>
        </p:txBody>
      </p:sp>
      <p:sp>
        <p:nvSpPr>
          <p:cNvPr id="213" name="TextBox 212"/>
          <p:cNvSpPr txBox="1"/>
          <p:nvPr/>
        </p:nvSpPr>
        <p:spPr>
          <a:xfrm>
            <a:off x="1188180" y="5396008"/>
            <a:ext cx="791675" cy="369332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pPr algn="ctr" fontAlgn="ctr">
              <a:spcAft>
                <a:spcPct val="0"/>
              </a:spcAft>
            </a:pPr>
            <a:r>
              <a:rPr kumimoji="1" lang="ko-KR" altLang="en-US" sz="900" dirty="0" err="1" smtClean="0">
                <a:solidFill>
                  <a:srgbClr val="FFC000"/>
                </a:solidFill>
                <a:latin typeface="Arial Narrow" panose="020B0606020202030204" pitchFamily="34" charset="0"/>
                <a:cs typeface="Arial" charset="0"/>
              </a:rPr>
              <a:t>노벨리스</a:t>
            </a:r>
            <a:endParaRPr kumimoji="1" lang="en-US" altLang="ko-KR" sz="900" dirty="0" smtClean="0">
              <a:solidFill>
                <a:srgbClr val="FFC000"/>
              </a:solidFill>
              <a:latin typeface="Arial Narrow" panose="020B0606020202030204" pitchFamily="34" charset="0"/>
              <a:cs typeface="Arial" charset="0"/>
            </a:endParaRPr>
          </a:p>
          <a:p>
            <a:pPr algn="ctr" fontAlgn="ctr">
              <a:spcAft>
                <a:spcPct val="0"/>
              </a:spcAft>
            </a:pPr>
            <a:r>
              <a:rPr kumimoji="1" lang="en-US" altLang="ko-KR" sz="900" dirty="0" smtClean="0">
                <a:solidFill>
                  <a:srgbClr val="FFC000"/>
                </a:solidFill>
                <a:latin typeface="Arial Narrow" panose="020B0606020202030204" pitchFamily="34" charset="0"/>
                <a:cs typeface="Arial" charset="0"/>
              </a:rPr>
              <a:t>(</a:t>
            </a:r>
            <a:r>
              <a:rPr kumimoji="1" lang="ko-KR" altLang="en-US" sz="900" smtClean="0">
                <a:solidFill>
                  <a:srgbClr val="FFC000"/>
                </a:solidFill>
                <a:latin typeface="Arial Narrow" panose="020B0606020202030204" pitchFamily="34" charset="0"/>
                <a:cs typeface="Arial" charset="0"/>
              </a:rPr>
              <a:t>울산</a:t>
            </a:r>
            <a:r>
              <a:rPr kumimoji="1" lang="en-US" altLang="ko-KR" sz="900" dirty="0" smtClean="0">
                <a:solidFill>
                  <a:srgbClr val="FFC000"/>
                </a:solidFill>
                <a:latin typeface="Arial Narrow" panose="020B0606020202030204" pitchFamily="34" charset="0"/>
                <a:cs typeface="Arial" charset="0"/>
              </a:rPr>
              <a:t>)</a:t>
            </a:r>
            <a:endParaRPr kumimoji="1" lang="en-US" altLang="ko-KR" sz="900" dirty="0">
              <a:solidFill>
                <a:srgbClr val="FFC000"/>
              </a:solidFill>
              <a:latin typeface="Arial Narrow" panose="020B0606020202030204" pitchFamily="34" charset="0"/>
              <a:cs typeface="Arial" charset="0"/>
            </a:endParaRPr>
          </a:p>
        </p:txBody>
      </p:sp>
      <p:pic>
        <p:nvPicPr>
          <p:cNvPr id="217" name="그림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3510" y="5272547"/>
            <a:ext cx="718304" cy="573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1" name="TextBox 220"/>
          <p:cNvSpPr txBox="1"/>
          <p:nvPr/>
        </p:nvSpPr>
        <p:spPr>
          <a:xfrm>
            <a:off x="4880459" y="6446995"/>
            <a:ext cx="1508702" cy="230832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pPr algn="ctr" fontAlgn="ctr">
              <a:spcAft>
                <a:spcPct val="0"/>
              </a:spcAft>
            </a:pPr>
            <a:r>
              <a:rPr kumimoji="1" lang="en-US" altLang="ko-KR" sz="900" smtClean="0">
                <a:solidFill>
                  <a:srgbClr val="FFC000"/>
                </a:solidFill>
                <a:latin typeface="Arial Narrow" panose="020B0606020202030204" pitchFamily="34" charset="0"/>
                <a:cs typeface="Arial" charset="0"/>
              </a:rPr>
              <a:t>DK</a:t>
            </a:r>
            <a:r>
              <a:rPr kumimoji="1" lang="ko-KR" altLang="en-US" sz="900" smtClean="0">
                <a:solidFill>
                  <a:srgbClr val="FFC000"/>
                </a:solidFill>
                <a:latin typeface="Arial Narrow" panose="020B0606020202030204" pitchFamily="34" charset="0"/>
                <a:cs typeface="Arial" charset="0"/>
              </a:rPr>
              <a:t>알텍</a:t>
            </a:r>
            <a:r>
              <a:rPr kumimoji="1" lang="en-US" altLang="ko-KR" sz="900" smtClean="0">
                <a:solidFill>
                  <a:srgbClr val="FFC000"/>
                </a:solidFill>
                <a:latin typeface="Arial Narrow" panose="020B0606020202030204" pitchFamily="34" charset="0"/>
                <a:cs typeface="Arial" charset="0"/>
              </a:rPr>
              <a:t>(</a:t>
            </a:r>
            <a:r>
              <a:rPr kumimoji="1" lang="ko-KR" altLang="en-US" sz="900" smtClean="0">
                <a:solidFill>
                  <a:srgbClr val="FFC000"/>
                </a:solidFill>
                <a:latin typeface="Arial Narrow" panose="020B0606020202030204" pitchFamily="34" charset="0"/>
                <a:cs typeface="Arial" charset="0"/>
              </a:rPr>
              <a:t>경기 부천</a:t>
            </a:r>
            <a:r>
              <a:rPr kumimoji="1" lang="en-US" altLang="ko-KR" sz="900" smtClean="0">
                <a:solidFill>
                  <a:srgbClr val="FFC000"/>
                </a:solidFill>
                <a:latin typeface="Arial Narrow" panose="020B0606020202030204" pitchFamily="34" charset="0"/>
                <a:cs typeface="Arial" charset="0"/>
              </a:rPr>
              <a:t>)</a:t>
            </a:r>
            <a:endParaRPr kumimoji="1" lang="en-US" altLang="ko-KR" sz="900" dirty="0">
              <a:solidFill>
                <a:srgbClr val="FFC000"/>
              </a:solidFill>
              <a:latin typeface="Arial Narrow" panose="020B0606020202030204" pitchFamily="34" charset="0"/>
              <a:cs typeface="Arial" charset="0"/>
            </a:endParaRPr>
          </a:p>
        </p:txBody>
      </p:sp>
      <p:sp>
        <p:nvSpPr>
          <p:cNvPr id="225" name="TextBox 9"/>
          <p:cNvSpPr txBox="1">
            <a:spLocks noChangeArrowheads="1"/>
          </p:cNvSpPr>
          <p:nvPr/>
        </p:nvSpPr>
        <p:spPr bwMode="auto">
          <a:xfrm>
            <a:off x="6687919" y="4884024"/>
            <a:ext cx="898003" cy="276999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ko-KR" altLang="en-US" sz="1200" b="1" dirty="0" err="1" smtClean="0">
                <a:solidFill>
                  <a:srgbClr val="000000"/>
                </a:solidFill>
                <a:latin typeface="Arial Narrow" panose="020B0606020202030204" pitchFamily="34" charset="0"/>
                <a:cs typeface="Arial" charset="0"/>
              </a:rPr>
              <a:t>아노다이징</a:t>
            </a:r>
            <a:endParaRPr kumimoji="1" lang="ko-KR" altLang="en-US" sz="1200" b="1" dirty="0">
              <a:solidFill>
                <a:srgbClr val="000000"/>
              </a:solidFill>
              <a:latin typeface="Arial Narrow" panose="020B0606020202030204" pitchFamily="34" charset="0"/>
              <a:cs typeface="Arial" charset="0"/>
            </a:endParaRPr>
          </a:p>
        </p:txBody>
      </p:sp>
      <p:pic>
        <p:nvPicPr>
          <p:cNvPr id="226" name="그림 4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25" t="49300" r="60631" b="32500"/>
          <a:stretch>
            <a:fillRect/>
          </a:stretch>
        </p:blipFill>
        <p:spPr bwMode="auto">
          <a:xfrm>
            <a:off x="6687919" y="5251728"/>
            <a:ext cx="898004" cy="796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27" name="직선 화살표 연결선 226"/>
          <p:cNvCxnSpPr>
            <a:stCxn id="207" idx="3"/>
            <a:endCxn id="225" idx="1"/>
          </p:cNvCxnSpPr>
          <p:nvPr/>
        </p:nvCxnSpPr>
        <p:spPr bwMode="auto">
          <a:xfrm>
            <a:off x="6480827" y="5022524"/>
            <a:ext cx="207092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28" name="직선 화살표 연결선 21"/>
          <p:cNvCxnSpPr>
            <a:cxnSpLocks noChangeShapeType="1"/>
          </p:cNvCxnSpPr>
          <p:nvPr/>
        </p:nvCxnSpPr>
        <p:spPr bwMode="auto">
          <a:xfrm flipV="1">
            <a:off x="5995395" y="6210594"/>
            <a:ext cx="144462" cy="98425"/>
          </a:xfrm>
          <a:prstGeom prst="straightConnector1">
            <a:avLst/>
          </a:prstGeom>
          <a:noFill/>
          <a:ln w="9525" algn="ctr">
            <a:solidFill>
              <a:srgbClr val="FF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29" name="직사각형 22"/>
          <p:cNvSpPr>
            <a:spLocks noChangeArrowheads="1"/>
          </p:cNvSpPr>
          <p:nvPr/>
        </p:nvSpPr>
        <p:spPr bwMode="auto">
          <a:xfrm>
            <a:off x="5688482" y="6182547"/>
            <a:ext cx="385042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en-US" altLang="ko-KR" sz="900">
                <a:solidFill>
                  <a:srgbClr val="FF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  <a:cs typeface="Arial" charset="0"/>
                <a:sym typeface="Wingdings" panose="05000000000000000000" pitchFamily="2" charset="2"/>
              </a:rPr>
              <a:t>R0.8</a:t>
            </a:r>
            <a:endParaRPr lang="ko-KR" altLang="en-US" sz="900">
              <a:solidFill>
                <a:srgbClr val="FF0000"/>
              </a:solidFill>
              <a:latin typeface="Arial Narrow" panose="020B0606020202030204" pitchFamily="34" charset="0"/>
              <a:ea typeface="LG스마트체 Regular" panose="020B0600000101010101" pitchFamily="50" charset="-127"/>
              <a:cs typeface="Arial" charset="0"/>
            </a:endParaRPr>
          </a:p>
        </p:txBody>
      </p:sp>
      <p:pic>
        <p:nvPicPr>
          <p:cNvPr id="231" name="그림 230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633200" y="5268767"/>
            <a:ext cx="939296" cy="540000"/>
          </a:xfrm>
          <a:prstGeom prst="rect">
            <a:avLst/>
          </a:prstGeom>
        </p:spPr>
      </p:pic>
      <p:grpSp>
        <p:nvGrpSpPr>
          <p:cNvPr id="232" name="그룹 231"/>
          <p:cNvGrpSpPr/>
          <p:nvPr/>
        </p:nvGrpSpPr>
        <p:grpSpPr>
          <a:xfrm>
            <a:off x="2070940" y="5199480"/>
            <a:ext cx="863982" cy="858574"/>
            <a:chOff x="1741734" y="1812053"/>
            <a:chExt cx="863982" cy="858574"/>
          </a:xfrm>
        </p:grpSpPr>
        <p:pic>
          <p:nvPicPr>
            <p:cNvPr id="233" name="그림 232"/>
            <p:cNvPicPr>
              <a:picLocks noChangeAspect="1"/>
            </p:cNvPicPr>
            <p:nvPr/>
          </p:nvPicPr>
          <p:blipFill rotWithShape="1">
            <a:blip r:embed="rId9" cstate="print"/>
            <a:srcRect t="7884"/>
            <a:stretch/>
          </p:blipFill>
          <p:spPr>
            <a:xfrm>
              <a:off x="1741734" y="1812053"/>
              <a:ext cx="838429" cy="858574"/>
            </a:xfrm>
            <a:prstGeom prst="rect">
              <a:avLst/>
            </a:prstGeom>
          </p:spPr>
        </p:pic>
        <p:sp>
          <p:nvSpPr>
            <p:cNvPr id="234" name="직사각형 233"/>
            <p:cNvSpPr/>
            <p:nvPr/>
          </p:nvSpPr>
          <p:spPr bwMode="auto">
            <a:xfrm>
              <a:off x="2160948" y="2458658"/>
              <a:ext cx="444768" cy="14400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2000" b="1" smtClean="0">
                <a:solidFill>
                  <a:srgbClr val="000000"/>
                </a:solidFill>
                <a:latin typeface="Trebuchet MS" pitchFamily="34" charset="0"/>
                <a:ea typeface="돋움" pitchFamily="50" charset="-127"/>
                <a:cs typeface="Arial" charset="0"/>
              </a:endParaRPr>
            </a:p>
          </p:txBody>
        </p:sp>
      </p:grpSp>
      <p:pic>
        <p:nvPicPr>
          <p:cNvPr id="235" name="그림 234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496397" y="5188039"/>
            <a:ext cx="934969" cy="921740"/>
          </a:xfrm>
          <a:prstGeom prst="rect">
            <a:avLst/>
          </a:prstGeom>
        </p:spPr>
      </p:pic>
      <p:sp>
        <p:nvSpPr>
          <p:cNvPr id="236" name="직사각형 235"/>
          <p:cNvSpPr/>
          <p:nvPr/>
        </p:nvSpPr>
        <p:spPr bwMode="auto">
          <a:xfrm>
            <a:off x="3935380" y="5873029"/>
            <a:ext cx="640304" cy="23675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2000" b="1" smtClean="0">
              <a:solidFill>
                <a:srgbClr val="000000"/>
              </a:solidFill>
              <a:latin typeface="Trebuchet MS" pitchFamily="34" charset="0"/>
              <a:ea typeface="돋움" pitchFamily="50" charset="-127"/>
              <a:cs typeface="Arial" charset="0"/>
            </a:endParaRPr>
          </a:p>
        </p:txBody>
      </p:sp>
      <p:cxnSp>
        <p:nvCxnSpPr>
          <p:cNvPr id="4171" name="직선 화살표 연결선 4170"/>
          <p:cNvCxnSpPr>
            <a:endCxn id="261" idx="1"/>
          </p:cNvCxnSpPr>
          <p:nvPr/>
        </p:nvCxnSpPr>
        <p:spPr bwMode="auto">
          <a:xfrm>
            <a:off x="2013244" y="5020299"/>
            <a:ext cx="176113" cy="2225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46" name="직사각형 245"/>
          <p:cNvSpPr/>
          <p:nvPr/>
        </p:nvSpPr>
        <p:spPr bwMode="auto">
          <a:xfrm rot="5400000">
            <a:off x="2536525" y="5733377"/>
            <a:ext cx="144000" cy="72008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2000" b="1" smtClean="0">
              <a:solidFill>
                <a:srgbClr val="000000"/>
              </a:solidFill>
              <a:latin typeface="Trebuchet MS" pitchFamily="34" charset="0"/>
              <a:ea typeface="돋움" pitchFamily="50" charset="-127"/>
              <a:cs typeface="Arial" charset="0"/>
            </a:endParaRPr>
          </a:p>
        </p:txBody>
      </p:sp>
      <p:grpSp>
        <p:nvGrpSpPr>
          <p:cNvPr id="4173" name="그룹 4172"/>
          <p:cNvGrpSpPr/>
          <p:nvPr/>
        </p:nvGrpSpPr>
        <p:grpSpPr>
          <a:xfrm>
            <a:off x="3903908" y="5888117"/>
            <a:ext cx="720080" cy="265901"/>
            <a:chOff x="4481805" y="6194117"/>
            <a:chExt cx="720080" cy="265901"/>
          </a:xfrm>
        </p:grpSpPr>
        <p:sp>
          <p:nvSpPr>
            <p:cNvPr id="247" name="직사각형 246"/>
            <p:cNvSpPr/>
            <p:nvPr/>
          </p:nvSpPr>
          <p:spPr bwMode="auto">
            <a:xfrm rot="5400000">
              <a:off x="4769845" y="6027978"/>
              <a:ext cx="144000" cy="72008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2000" b="1" smtClean="0">
                <a:solidFill>
                  <a:srgbClr val="000000"/>
                </a:solidFill>
                <a:latin typeface="Trebuchet MS" pitchFamily="34" charset="0"/>
                <a:ea typeface="돋움" pitchFamily="50" charset="-127"/>
                <a:cs typeface="Arial" charset="0"/>
              </a:endParaRPr>
            </a:p>
          </p:txBody>
        </p:sp>
        <p:sp>
          <p:nvSpPr>
            <p:cNvPr id="4172" name="직사각형 4171"/>
            <p:cNvSpPr>
              <a:spLocks/>
            </p:cNvSpPr>
            <p:nvPr/>
          </p:nvSpPr>
          <p:spPr bwMode="auto">
            <a:xfrm rot="2700000">
              <a:off x="4735720" y="6194117"/>
              <a:ext cx="180000" cy="18000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2000" b="1" smtClean="0">
                <a:solidFill>
                  <a:srgbClr val="000000"/>
                </a:solidFill>
                <a:latin typeface="Trebuchet MS" pitchFamily="34" charset="0"/>
                <a:ea typeface="돋움" pitchFamily="50" charset="-127"/>
                <a:cs typeface="Arial" charset="0"/>
              </a:endParaRPr>
            </a:p>
          </p:txBody>
        </p:sp>
      </p:grpSp>
      <p:grpSp>
        <p:nvGrpSpPr>
          <p:cNvPr id="250" name="그룹 249"/>
          <p:cNvGrpSpPr/>
          <p:nvPr/>
        </p:nvGrpSpPr>
        <p:grpSpPr>
          <a:xfrm>
            <a:off x="4822793" y="5905255"/>
            <a:ext cx="720080" cy="265901"/>
            <a:chOff x="4481805" y="6194117"/>
            <a:chExt cx="720080" cy="265901"/>
          </a:xfrm>
        </p:grpSpPr>
        <p:sp>
          <p:nvSpPr>
            <p:cNvPr id="251" name="직사각형 250"/>
            <p:cNvSpPr/>
            <p:nvPr/>
          </p:nvSpPr>
          <p:spPr bwMode="auto">
            <a:xfrm rot="5400000">
              <a:off x="4769845" y="6027978"/>
              <a:ext cx="144000" cy="72008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2000" b="1" smtClean="0">
                <a:solidFill>
                  <a:srgbClr val="000000"/>
                </a:solidFill>
                <a:latin typeface="Trebuchet MS" pitchFamily="34" charset="0"/>
                <a:ea typeface="돋움" pitchFamily="50" charset="-127"/>
                <a:cs typeface="Arial" charset="0"/>
              </a:endParaRPr>
            </a:p>
          </p:txBody>
        </p:sp>
        <p:sp>
          <p:nvSpPr>
            <p:cNvPr id="252" name="직사각형 251"/>
            <p:cNvSpPr>
              <a:spLocks/>
            </p:cNvSpPr>
            <p:nvPr/>
          </p:nvSpPr>
          <p:spPr bwMode="auto">
            <a:xfrm rot="2700000">
              <a:off x="4735720" y="6194117"/>
              <a:ext cx="180000" cy="18000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2000" b="1" smtClean="0">
                <a:solidFill>
                  <a:srgbClr val="000000"/>
                </a:solidFill>
                <a:latin typeface="Trebuchet MS" pitchFamily="34" charset="0"/>
                <a:ea typeface="돋움" pitchFamily="50" charset="-127"/>
                <a:cs typeface="Arial" charset="0"/>
              </a:endParaRPr>
            </a:p>
          </p:txBody>
        </p:sp>
      </p:grpSp>
      <p:sp>
        <p:nvSpPr>
          <p:cNvPr id="219" name="TextBox 218"/>
          <p:cNvSpPr txBox="1"/>
          <p:nvPr/>
        </p:nvSpPr>
        <p:spPr>
          <a:xfrm>
            <a:off x="4958342" y="5849977"/>
            <a:ext cx="616649" cy="13985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eaLnBrk="0" fontAlgn="base" latinLnBrk="0" hangingPunct="0">
              <a:spcBef>
                <a:spcPct val="50000"/>
              </a:spcBef>
              <a:spcAft>
                <a:spcPct val="0"/>
              </a:spcAft>
            </a:pPr>
            <a:r>
              <a:rPr kumimoji="1" lang="ko-KR" altLang="en-US" sz="700" b="1" dirty="0" smtClean="0">
                <a:solidFill>
                  <a:srgbClr val="000000"/>
                </a:solidFill>
                <a:latin typeface="Arial Narrow" panose="020B0606020202030204" pitchFamily="34" charset="0"/>
                <a:cs typeface="Arial" charset="0"/>
              </a:rPr>
              <a:t>접착제</a:t>
            </a:r>
          </a:p>
        </p:txBody>
      </p:sp>
      <p:sp>
        <p:nvSpPr>
          <p:cNvPr id="220" name="이등변 삼각형 219"/>
          <p:cNvSpPr/>
          <p:nvPr/>
        </p:nvSpPr>
        <p:spPr>
          <a:xfrm rot="10800000">
            <a:off x="5094722" y="6026974"/>
            <a:ext cx="139254" cy="56247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latinLnBrk="0" hangingPunct="0">
              <a:spcBef>
                <a:spcPct val="50000"/>
              </a:spcBef>
              <a:spcAft>
                <a:spcPct val="0"/>
              </a:spcAft>
            </a:pPr>
            <a:endParaRPr kumimoji="1" lang="ko-KR" altLang="en-US" sz="2000" b="1">
              <a:solidFill>
                <a:prstClr val="white"/>
              </a:solidFill>
              <a:latin typeface="Arial Narrow" panose="020B0606020202030204" pitchFamily="34" charset="0"/>
            </a:endParaRPr>
          </a:p>
        </p:txBody>
      </p:sp>
      <p:grpSp>
        <p:nvGrpSpPr>
          <p:cNvPr id="4175" name="그룹 4174"/>
          <p:cNvGrpSpPr>
            <a:grpSpLocks noChangeAspect="1"/>
          </p:cNvGrpSpPr>
          <p:nvPr/>
        </p:nvGrpSpPr>
        <p:grpSpPr>
          <a:xfrm>
            <a:off x="6141737" y="5918558"/>
            <a:ext cx="407372" cy="360000"/>
            <a:chOff x="8049344" y="6005122"/>
            <a:chExt cx="670160" cy="592230"/>
          </a:xfrm>
        </p:grpSpPr>
        <p:sp>
          <p:nvSpPr>
            <p:cNvPr id="254" name="한쪽 모서리가 잘린 사각형 253"/>
            <p:cNvSpPr/>
            <p:nvPr/>
          </p:nvSpPr>
          <p:spPr bwMode="auto">
            <a:xfrm rot="5400000">
              <a:off x="7978890" y="6075576"/>
              <a:ext cx="445221" cy="304313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/>
            <a:lstStyle/>
            <a:p>
              <a:pPr>
                <a:defRPr/>
              </a:pPr>
              <a:endParaRPr lang="ko-KR" altLang="en-US" kern="0">
                <a:noFill/>
                <a:latin typeface="맑은 고딕"/>
                <a:ea typeface="맑은 고딕" panose="020B0503020000020004" pitchFamily="50" charset="-127"/>
                <a:cs typeface="Arial" charset="0"/>
              </a:endParaRPr>
            </a:p>
          </p:txBody>
        </p:sp>
        <p:sp>
          <p:nvSpPr>
            <p:cNvPr id="255" name="한쪽 모서리가 잘린 사각형 254"/>
            <p:cNvSpPr/>
            <p:nvPr/>
          </p:nvSpPr>
          <p:spPr bwMode="auto">
            <a:xfrm rot="10800000" flipV="1">
              <a:off x="8173375" y="6318773"/>
              <a:ext cx="546129" cy="278579"/>
            </a:xfrm>
            <a:prstGeom prst="snip1Rect">
              <a:avLst>
                <a:gd name="adj" fmla="val 50000"/>
              </a:avLst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/>
            <a:lstStyle/>
            <a:p>
              <a:pPr>
                <a:defRPr/>
              </a:pPr>
              <a:endParaRPr lang="ko-KR" altLang="en-US" kern="0">
                <a:noFill/>
                <a:latin typeface="맑은 고딕"/>
                <a:ea typeface="맑은 고딕" panose="020B0503020000020004" pitchFamily="50" charset="-127"/>
                <a:cs typeface="Arial" charset="0"/>
              </a:endParaRPr>
            </a:p>
          </p:txBody>
        </p:sp>
        <p:sp>
          <p:nvSpPr>
            <p:cNvPr id="256" name="한쪽 모서리가 둥근 사각형 255"/>
            <p:cNvSpPr/>
            <p:nvPr/>
          </p:nvSpPr>
          <p:spPr bwMode="auto">
            <a:xfrm rot="10800000">
              <a:off x="8049344" y="6379188"/>
              <a:ext cx="250610" cy="218164"/>
            </a:xfrm>
            <a:prstGeom prst="round1Rect">
              <a:avLst>
                <a:gd name="adj" fmla="val 50000"/>
              </a:avLst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/>
            <a:lstStyle/>
            <a:p>
              <a:pPr>
                <a:defRPr/>
              </a:pPr>
              <a:endParaRPr lang="ko-KR" altLang="en-US" kern="0">
                <a:solidFill>
                  <a:srgbClr val="000000"/>
                </a:solidFill>
                <a:latin typeface="맑은 고딕"/>
                <a:ea typeface="맑은 고딕" panose="020B0503020000020004" pitchFamily="50" charset="-127"/>
                <a:cs typeface="Arial" charset="0"/>
              </a:endParaRPr>
            </a:p>
          </p:txBody>
        </p:sp>
        <p:sp>
          <p:nvSpPr>
            <p:cNvPr id="257" name="이등변 삼각형 256"/>
            <p:cNvSpPr/>
            <p:nvPr/>
          </p:nvSpPr>
          <p:spPr>
            <a:xfrm rot="13500000">
              <a:off x="8240673" y="6223164"/>
              <a:ext cx="32982" cy="355196"/>
            </a:xfrm>
            <a:prstGeom prst="triangle">
              <a:avLst/>
            </a:prstGeom>
            <a:solidFill>
              <a:srgbClr val="FF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latinLnBrk="0">
                <a:defRPr/>
              </a:pPr>
              <a:endParaRPr lang="ko-KR" altLang="en-US" kern="0">
                <a:solidFill>
                  <a:sysClr val="window" lastClr="FFFFFF"/>
                </a:solidFill>
                <a:latin typeface="맑은 고딕"/>
                <a:ea typeface="맑은 고딕"/>
                <a:cs typeface="Arial" charset="0"/>
              </a:endParaRPr>
            </a:p>
          </p:txBody>
        </p:sp>
        <p:sp>
          <p:nvSpPr>
            <p:cNvPr id="258" name="원형 257"/>
            <p:cNvSpPr>
              <a:spLocks/>
            </p:cNvSpPr>
            <p:nvPr/>
          </p:nvSpPr>
          <p:spPr>
            <a:xfrm>
              <a:off x="8263155" y="6231475"/>
              <a:ext cx="177598" cy="177597"/>
            </a:xfrm>
            <a:prstGeom prst="pie">
              <a:avLst>
                <a:gd name="adj1" fmla="val 16243068"/>
                <a:gd name="adj2" fmla="val 21494231"/>
              </a:avLst>
            </a:prstGeom>
            <a:solidFill>
              <a:srgbClr val="FF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latinLnBrk="0">
                <a:defRPr/>
              </a:pPr>
              <a:endParaRPr lang="ko-KR" altLang="en-US" kern="0">
                <a:solidFill>
                  <a:sysClr val="windowText" lastClr="000000"/>
                </a:solidFill>
                <a:latin typeface="맑은 고딕"/>
                <a:ea typeface="맑은 고딕"/>
                <a:cs typeface="Arial" charset="0"/>
              </a:endParaRPr>
            </a:p>
          </p:txBody>
        </p:sp>
      </p:grpSp>
      <p:sp>
        <p:nvSpPr>
          <p:cNvPr id="261" name="TextBox 260"/>
          <p:cNvSpPr txBox="1">
            <a:spLocks noChangeArrowheads="1"/>
          </p:cNvSpPr>
          <p:nvPr/>
        </p:nvSpPr>
        <p:spPr bwMode="auto">
          <a:xfrm>
            <a:off x="2189357" y="4884024"/>
            <a:ext cx="859683" cy="276999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ko-KR" altLang="en-US" sz="1200" b="1" smtClean="0">
                <a:solidFill>
                  <a:srgbClr val="000000"/>
                </a:solidFill>
                <a:latin typeface="Arial Narrow" panose="020B0606020202030204" pitchFamily="34" charset="0"/>
                <a:cs typeface="Arial" charset="0"/>
              </a:rPr>
              <a:t>절단</a:t>
            </a:r>
            <a:endParaRPr kumimoji="1" lang="ko-KR" altLang="en-US" sz="1200" b="1" dirty="0">
              <a:solidFill>
                <a:srgbClr val="000000"/>
              </a:solidFill>
              <a:latin typeface="Arial Narrow" panose="020B0606020202030204" pitchFamily="34" charset="0"/>
              <a:cs typeface="Arial" charset="0"/>
            </a:endParaRPr>
          </a:p>
        </p:txBody>
      </p:sp>
      <p:cxnSp>
        <p:nvCxnSpPr>
          <p:cNvPr id="4178" name="직선 화살표 연결선 4177"/>
          <p:cNvCxnSpPr>
            <a:stCxn id="261" idx="3"/>
            <a:endCxn id="208" idx="1"/>
          </p:cNvCxnSpPr>
          <p:nvPr/>
        </p:nvCxnSpPr>
        <p:spPr bwMode="auto">
          <a:xfrm>
            <a:off x="3049040" y="5022524"/>
            <a:ext cx="174028" cy="0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65" name="TextBox 264"/>
          <p:cNvSpPr txBox="1"/>
          <p:nvPr/>
        </p:nvSpPr>
        <p:spPr>
          <a:xfrm>
            <a:off x="2680626" y="5176412"/>
            <a:ext cx="791675" cy="369332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pPr algn="ctr" fontAlgn="ctr">
              <a:spcAft>
                <a:spcPct val="0"/>
              </a:spcAft>
            </a:pPr>
            <a:r>
              <a:rPr kumimoji="1" lang="ko-KR" altLang="en-US" sz="900" smtClean="0">
                <a:solidFill>
                  <a:srgbClr val="FFC000"/>
                </a:solidFill>
                <a:latin typeface="Arial Narrow" panose="020B0606020202030204" pitchFamily="34" charset="0"/>
                <a:cs typeface="Arial" charset="0"/>
              </a:rPr>
              <a:t>아주스틸</a:t>
            </a:r>
            <a:endParaRPr kumimoji="1" lang="en-US" altLang="ko-KR" sz="900" smtClean="0">
              <a:solidFill>
                <a:srgbClr val="FFC000"/>
              </a:solidFill>
              <a:latin typeface="Arial Narrow" panose="020B0606020202030204" pitchFamily="34" charset="0"/>
              <a:cs typeface="Arial" charset="0"/>
            </a:endParaRPr>
          </a:p>
          <a:p>
            <a:pPr algn="ctr" fontAlgn="ctr">
              <a:spcAft>
                <a:spcPct val="0"/>
              </a:spcAft>
            </a:pPr>
            <a:r>
              <a:rPr kumimoji="1" lang="en-US" altLang="ko-KR" sz="900" smtClean="0">
                <a:solidFill>
                  <a:srgbClr val="FFC000"/>
                </a:solidFill>
                <a:latin typeface="Arial Narrow" panose="020B0606020202030204" pitchFamily="34" charset="0"/>
                <a:cs typeface="Arial" charset="0"/>
              </a:rPr>
              <a:t>(</a:t>
            </a:r>
            <a:r>
              <a:rPr kumimoji="1" lang="ko-KR" altLang="en-US" sz="900" smtClean="0">
                <a:solidFill>
                  <a:srgbClr val="FFC000"/>
                </a:solidFill>
                <a:latin typeface="Arial Narrow" panose="020B0606020202030204" pitchFamily="34" charset="0"/>
                <a:cs typeface="Arial" charset="0"/>
              </a:rPr>
              <a:t>경북 구미</a:t>
            </a:r>
            <a:r>
              <a:rPr kumimoji="1" lang="en-US" altLang="ko-KR" sz="900" smtClean="0">
                <a:solidFill>
                  <a:srgbClr val="FFC000"/>
                </a:solidFill>
                <a:latin typeface="Arial Narrow" panose="020B0606020202030204" pitchFamily="34" charset="0"/>
                <a:cs typeface="Arial" charset="0"/>
              </a:rPr>
              <a:t>)</a:t>
            </a:r>
            <a:endParaRPr kumimoji="1" lang="en-US" altLang="ko-KR" sz="900" dirty="0">
              <a:solidFill>
                <a:srgbClr val="FFC000"/>
              </a:solidFill>
              <a:latin typeface="Arial Narrow" panose="020B0606020202030204" pitchFamily="34" charset="0"/>
              <a:cs typeface="Arial" charset="0"/>
            </a:endParaRPr>
          </a:p>
        </p:txBody>
      </p:sp>
      <p:cxnSp>
        <p:nvCxnSpPr>
          <p:cNvPr id="266" name="직선 화살표 연결선 265"/>
          <p:cNvCxnSpPr>
            <a:stCxn id="246" idx="1"/>
          </p:cNvCxnSpPr>
          <p:nvPr/>
        </p:nvCxnSpPr>
        <p:spPr bwMode="auto">
          <a:xfrm flipV="1">
            <a:off x="2608525" y="5888223"/>
            <a:ext cx="106400" cy="133194"/>
          </a:xfrm>
          <a:prstGeom prst="straightConnector1">
            <a:avLst/>
          </a:prstGeom>
          <a:noFill/>
          <a:ln w="6350" cap="flat" cmpd="sng" algn="ctr">
            <a:solidFill>
              <a:schemeClr val="accent4"/>
            </a:solidFill>
            <a:prstDash val="solid"/>
            <a:round/>
            <a:headEnd type="none" w="sm" len="sm"/>
            <a:tailEnd type="triangle" w="sm" len="sm"/>
          </a:ln>
          <a:effectLst/>
        </p:spPr>
      </p:cxnSp>
      <p:sp>
        <p:nvSpPr>
          <p:cNvPr id="267" name="TextBox 266"/>
          <p:cNvSpPr txBox="1"/>
          <p:nvPr/>
        </p:nvSpPr>
        <p:spPr>
          <a:xfrm>
            <a:off x="2365077" y="5708594"/>
            <a:ext cx="946714" cy="200055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pPr algn="ctr" fontAlgn="ctr">
              <a:spcBef>
                <a:spcPct val="50000"/>
              </a:spcBef>
              <a:spcAft>
                <a:spcPct val="0"/>
              </a:spcAft>
            </a:pPr>
            <a:r>
              <a:rPr kumimoji="1" lang="en-US" altLang="ko-KR" sz="700" smtClean="0">
                <a:solidFill>
                  <a:srgbClr val="008000"/>
                </a:solidFill>
                <a:latin typeface="Arial Narrow" panose="020B0606020202030204" pitchFamily="34" charset="0"/>
                <a:cs typeface="Arial" charset="0"/>
              </a:rPr>
              <a:t>AL5052(H/L X</a:t>
            </a:r>
            <a:r>
              <a:rPr kumimoji="1" lang="ko-KR" altLang="en-US" sz="700" smtClean="0">
                <a:solidFill>
                  <a:srgbClr val="008000"/>
                </a:solidFill>
                <a:latin typeface="Arial Narrow" panose="020B0606020202030204" pitchFamily="34" charset="0"/>
                <a:cs typeface="Arial" charset="0"/>
              </a:rPr>
              <a:t> </a:t>
            </a:r>
            <a:r>
              <a:rPr kumimoji="1" lang="en-US" altLang="ko-KR" sz="700" smtClean="0">
                <a:solidFill>
                  <a:srgbClr val="008000"/>
                </a:solidFill>
                <a:latin typeface="Arial Narrow" panose="020B0606020202030204" pitchFamily="34" charset="0"/>
                <a:cs typeface="Arial" charset="0"/>
              </a:rPr>
              <a:t>)</a:t>
            </a:r>
            <a:endParaRPr kumimoji="1" lang="en-US" altLang="ko-KR" sz="700" dirty="0" smtClean="0">
              <a:solidFill>
                <a:srgbClr val="008000"/>
              </a:solidFill>
              <a:latin typeface="Arial Narrow" panose="020B0606020202030204" pitchFamily="34" charset="0"/>
              <a:cs typeface="Arial" charset="0"/>
            </a:endParaRPr>
          </a:p>
        </p:txBody>
      </p:sp>
      <p:sp>
        <p:nvSpPr>
          <p:cNvPr id="4184" name="왼쪽 중괄호 4183"/>
          <p:cNvSpPr/>
          <p:nvPr/>
        </p:nvSpPr>
        <p:spPr bwMode="auto">
          <a:xfrm rot="16200000">
            <a:off x="5675589" y="4671867"/>
            <a:ext cx="243151" cy="3420000"/>
          </a:xfrm>
          <a:prstGeom prst="leftBrace">
            <a:avLst>
              <a:gd name="adj1" fmla="val 8333"/>
              <a:gd name="adj2" fmla="val 49716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2000" b="1" smtClean="0">
              <a:solidFill>
                <a:srgbClr val="000000"/>
              </a:solidFill>
              <a:latin typeface="Trebuchet MS" pitchFamily="34" charset="0"/>
              <a:ea typeface="돋움" pitchFamily="50" charset="-127"/>
              <a:cs typeface="Arial" charset="0"/>
            </a:endParaRPr>
          </a:p>
        </p:txBody>
      </p:sp>
      <p:sp>
        <p:nvSpPr>
          <p:cNvPr id="313" name="TextBox 312"/>
          <p:cNvSpPr txBox="1"/>
          <p:nvPr/>
        </p:nvSpPr>
        <p:spPr>
          <a:xfrm>
            <a:off x="-7085" y="5987790"/>
            <a:ext cx="144943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kumimoji="1" lang="ko-KR" altLang="en-US" sz="900" b="1" smtClean="0">
                <a:solidFill>
                  <a:srgbClr val="7030A0"/>
                </a:solidFill>
                <a:cs typeface="Arial" charset="0"/>
              </a:rPr>
              <a:t>총 비용</a:t>
            </a:r>
            <a:r>
              <a:rPr kumimoji="1" lang="en-US" altLang="ko-KR" sz="900" b="1" smtClean="0">
                <a:solidFill>
                  <a:srgbClr val="7030A0"/>
                </a:solidFill>
                <a:cs typeface="Arial" charset="0"/>
              </a:rPr>
              <a:t>: \ </a:t>
            </a:r>
            <a:r>
              <a:rPr kumimoji="1" lang="en-US" altLang="ko-KR" sz="900" b="1" smtClean="0">
                <a:solidFill>
                  <a:srgbClr val="7030A0"/>
                </a:solidFill>
                <a:latin typeface="Arial Narrow" panose="020B0606020202030204" pitchFamily="34" charset="0"/>
                <a:cs typeface="Arial" charset="0"/>
              </a:rPr>
              <a:t>125,000~127,000</a:t>
            </a:r>
            <a:endParaRPr kumimoji="1" lang="ko-KR" altLang="en-US" sz="900" b="1">
              <a:solidFill>
                <a:srgbClr val="7030A0"/>
              </a:solidFill>
              <a:latin typeface="Arial Narrow" panose="020B0606020202030204" pitchFamily="34" charset="0"/>
              <a:cs typeface="Arial" charset="0"/>
            </a:endParaRPr>
          </a:p>
        </p:txBody>
      </p:sp>
      <p:sp>
        <p:nvSpPr>
          <p:cNvPr id="314" name="TextBox 313"/>
          <p:cNvSpPr txBox="1"/>
          <p:nvPr/>
        </p:nvSpPr>
        <p:spPr>
          <a:xfrm>
            <a:off x="-15552" y="6152698"/>
            <a:ext cx="959660" cy="230832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pPr algn="ctr" fontAlgn="ctr">
              <a:spcAft>
                <a:spcPct val="0"/>
              </a:spcAft>
            </a:pPr>
            <a:r>
              <a:rPr kumimoji="1" lang="ko-KR" altLang="en-US" sz="900" b="1" smtClean="0">
                <a:solidFill>
                  <a:srgbClr val="7030A0"/>
                </a:solidFill>
                <a:latin typeface="Arial Narrow" panose="020B0606020202030204" pitchFamily="34" charset="0"/>
                <a:cs typeface="Arial" charset="0"/>
              </a:rPr>
              <a:t>판넬무게</a:t>
            </a:r>
            <a:r>
              <a:rPr kumimoji="1" lang="en-US" altLang="ko-KR" sz="900" b="1" smtClean="0">
                <a:solidFill>
                  <a:srgbClr val="7030A0"/>
                </a:solidFill>
                <a:latin typeface="Arial Narrow" panose="020B0606020202030204" pitchFamily="34" charset="0"/>
                <a:cs typeface="Arial" charset="0"/>
              </a:rPr>
              <a:t>: 3.53kg</a:t>
            </a:r>
          </a:p>
        </p:txBody>
      </p:sp>
      <p:sp>
        <p:nvSpPr>
          <p:cNvPr id="320" name="TextBox 319"/>
          <p:cNvSpPr txBox="1"/>
          <p:nvPr/>
        </p:nvSpPr>
        <p:spPr>
          <a:xfrm>
            <a:off x="5430288" y="3200173"/>
            <a:ext cx="1508702" cy="230832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pPr algn="ctr" fontAlgn="ctr">
              <a:spcAft>
                <a:spcPct val="0"/>
              </a:spcAft>
            </a:pPr>
            <a:r>
              <a:rPr kumimoji="1" lang="en-US" altLang="ko-KR" sz="900" smtClean="0">
                <a:solidFill>
                  <a:srgbClr val="FFC000"/>
                </a:solidFill>
                <a:latin typeface="Arial Narrow" panose="020B0606020202030204" pitchFamily="34" charset="0"/>
                <a:cs typeface="Arial" charset="0"/>
              </a:rPr>
              <a:t>DK</a:t>
            </a:r>
            <a:r>
              <a:rPr kumimoji="1" lang="ko-KR" altLang="en-US" sz="900" smtClean="0">
                <a:solidFill>
                  <a:srgbClr val="FFC000"/>
                </a:solidFill>
                <a:latin typeface="Arial Narrow" panose="020B0606020202030204" pitchFamily="34" charset="0"/>
                <a:cs typeface="Arial" charset="0"/>
              </a:rPr>
              <a:t>알텍</a:t>
            </a:r>
            <a:r>
              <a:rPr kumimoji="1" lang="en-US" altLang="ko-KR" sz="900" smtClean="0">
                <a:solidFill>
                  <a:srgbClr val="FFC000"/>
                </a:solidFill>
                <a:latin typeface="Arial Narrow" panose="020B0606020202030204" pitchFamily="34" charset="0"/>
                <a:cs typeface="Arial" charset="0"/>
              </a:rPr>
              <a:t>(</a:t>
            </a:r>
            <a:r>
              <a:rPr kumimoji="1" lang="ko-KR" altLang="en-US" sz="900" smtClean="0">
                <a:solidFill>
                  <a:srgbClr val="FFC000"/>
                </a:solidFill>
                <a:latin typeface="Arial Narrow" panose="020B0606020202030204" pitchFamily="34" charset="0"/>
                <a:cs typeface="Arial" charset="0"/>
              </a:rPr>
              <a:t>경기 부천</a:t>
            </a:r>
            <a:r>
              <a:rPr kumimoji="1" lang="en-US" altLang="ko-KR" sz="900" smtClean="0">
                <a:solidFill>
                  <a:srgbClr val="FFC000"/>
                </a:solidFill>
                <a:latin typeface="Arial Narrow" panose="020B0606020202030204" pitchFamily="34" charset="0"/>
                <a:cs typeface="Arial" charset="0"/>
              </a:rPr>
              <a:t>)</a:t>
            </a:r>
            <a:endParaRPr kumimoji="1" lang="en-US" altLang="ko-KR" sz="900" dirty="0">
              <a:solidFill>
                <a:srgbClr val="FFC000"/>
              </a:solidFill>
              <a:latin typeface="Arial Narrow" panose="020B0606020202030204" pitchFamily="34" charset="0"/>
              <a:cs typeface="Arial" charset="0"/>
            </a:endParaRPr>
          </a:p>
        </p:txBody>
      </p:sp>
      <p:sp>
        <p:nvSpPr>
          <p:cNvPr id="321" name="왼쪽 중괄호 320"/>
          <p:cNvSpPr/>
          <p:nvPr/>
        </p:nvSpPr>
        <p:spPr bwMode="auto">
          <a:xfrm rot="-5400000">
            <a:off x="6091385" y="1492264"/>
            <a:ext cx="243151" cy="3240000"/>
          </a:xfrm>
          <a:prstGeom prst="leftBrace">
            <a:avLst>
              <a:gd name="adj1" fmla="val 8333"/>
              <a:gd name="adj2" fmla="val 49716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2000" b="1" smtClean="0">
              <a:solidFill>
                <a:srgbClr val="FF66FF"/>
              </a:solidFill>
              <a:latin typeface="Trebuchet MS" pitchFamily="34" charset="0"/>
              <a:ea typeface="돋움" pitchFamily="50" charset="-127"/>
              <a:cs typeface="Arial" charset="0"/>
            </a:endParaRPr>
          </a:p>
        </p:txBody>
      </p:sp>
      <p:sp>
        <p:nvSpPr>
          <p:cNvPr id="4223" name="TextBox 4222"/>
          <p:cNvSpPr txBox="1"/>
          <p:nvPr/>
        </p:nvSpPr>
        <p:spPr>
          <a:xfrm>
            <a:off x="8913440" y="1107810"/>
            <a:ext cx="4988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kumimoji="1" lang="ko-KR" altLang="en-US" sz="1400" b="1" smtClean="0">
                <a:solidFill>
                  <a:srgbClr val="000000"/>
                </a:solidFill>
                <a:cs typeface="Arial" charset="0"/>
              </a:rPr>
              <a:t>이슈</a:t>
            </a:r>
            <a:endParaRPr kumimoji="1" lang="ko-KR" altLang="en-US" sz="1400" b="1">
              <a:solidFill>
                <a:srgbClr val="000000"/>
              </a:solidFill>
              <a:cs typeface="Arial" charset="0"/>
            </a:endParaRPr>
          </a:p>
        </p:txBody>
      </p:sp>
      <p:cxnSp>
        <p:nvCxnSpPr>
          <p:cNvPr id="176" name="직선 연결선 175"/>
          <p:cNvCxnSpPr/>
          <p:nvPr/>
        </p:nvCxnSpPr>
        <p:spPr bwMode="auto">
          <a:xfrm>
            <a:off x="1150631" y="1407506"/>
            <a:ext cx="6986894" cy="5270"/>
          </a:xfrm>
          <a:prstGeom prst="line">
            <a:avLst/>
          </a:prstGeom>
          <a:noFill/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35" name="직선 연결선 334"/>
          <p:cNvCxnSpPr/>
          <p:nvPr/>
        </p:nvCxnSpPr>
        <p:spPr bwMode="auto">
          <a:xfrm>
            <a:off x="8479274" y="1404309"/>
            <a:ext cx="1260000" cy="5270"/>
          </a:xfrm>
          <a:prstGeom prst="line">
            <a:avLst/>
          </a:prstGeom>
          <a:noFill/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36" name="TextBox 335"/>
          <p:cNvSpPr txBox="1"/>
          <p:nvPr/>
        </p:nvSpPr>
        <p:spPr>
          <a:xfrm>
            <a:off x="4436205" y="1104999"/>
            <a:ext cx="4988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kumimoji="1" lang="ko-KR" altLang="en-US" sz="1400" b="1" smtClean="0">
                <a:solidFill>
                  <a:srgbClr val="000000"/>
                </a:solidFill>
                <a:cs typeface="Arial" charset="0"/>
              </a:rPr>
              <a:t>공정</a:t>
            </a:r>
            <a:endParaRPr kumimoji="1" lang="ko-KR" altLang="en-US" sz="1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189" name="TextBox 188"/>
          <p:cNvSpPr txBox="1"/>
          <p:nvPr/>
        </p:nvSpPr>
        <p:spPr>
          <a:xfrm>
            <a:off x="7977336" y="3429198"/>
            <a:ext cx="199477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93663" indent="-93663" fontAlgn="base"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ko-KR" altLang="en-US" sz="1200" b="1" smtClean="0">
                <a:solidFill>
                  <a:srgbClr val="000000"/>
                </a:solidFill>
                <a:latin typeface="Arial Narrow" panose="020B0606020202030204" pitchFamily="34" charset="0"/>
                <a:cs typeface="Arial" charset="0"/>
              </a:rPr>
              <a:t>디자인 룩 변경</a:t>
            </a:r>
            <a:r>
              <a:rPr kumimoji="1" lang="en-US" altLang="ko-KR" sz="1200" b="1" smtClean="0">
                <a:solidFill>
                  <a:srgbClr val="000000"/>
                </a:solidFill>
                <a:latin typeface="Arial Narrow" panose="020B0606020202030204" pitchFamily="34" charset="0"/>
                <a:cs typeface="Arial" charset="0"/>
              </a:rPr>
              <a:t>: Sharp R(0.8)</a:t>
            </a:r>
          </a:p>
          <a:p>
            <a:pPr fontAlgn="base">
              <a:spcAft>
                <a:spcPct val="0"/>
              </a:spcAft>
            </a:pPr>
            <a:r>
              <a:rPr kumimoji="1" lang="ko-KR" altLang="en-US" sz="1200" b="1" smtClean="0">
                <a:solidFill>
                  <a:srgbClr val="000000"/>
                </a:solidFill>
                <a:latin typeface="Arial Narrow" panose="020B0606020202030204" pitchFamily="34" charset="0"/>
                <a:cs typeface="Arial" charset="0"/>
              </a:rPr>
              <a:t>→ 일반 </a:t>
            </a:r>
            <a:r>
              <a:rPr kumimoji="1" lang="en-US" altLang="ko-KR" sz="1200" b="1" smtClean="0">
                <a:solidFill>
                  <a:srgbClr val="000000"/>
                </a:solidFill>
                <a:latin typeface="Arial Narrow" panose="020B0606020202030204" pitchFamily="34" charset="0"/>
                <a:cs typeface="Arial" charset="0"/>
              </a:rPr>
              <a:t>R(2.0) </a:t>
            </a:r>
            <a:r>
              <a:rPr kumimoji="1" lang="ko-KR" altLang="en-US" sz="1200" b="1" smtClean="0">
                <a:solidFill>
                  <a:srgbClr val="000000"/>
                </a:solidFill>
                <a:latin typeface="Arial Narrow" panose="020B0606020202030204" pitchFamily="34" charset="0"/>
                <a:cs typeface="Arial" charset="0"/>
              </a:rPr>
              <a:t>변경</a:t>
            </a:r>
            <a:endParaRPr kumimoji="1" lang="en-US" altLang="ko-KR" sz="1200" b="1" smtClean="0">
              <a:solidFill>
                <a:srgbClr val="000000"/>
              </a:solidFill>
              <a:latin typeface="Arial Narrow" panose="020B0606020202030204" pitchFamily="34" charset="0"/>
              <a:cs typeface="Arial" charset="0"/>
            </a:endParaRPr>
          </a:p>
          <a:p>
            <a:pPr marL="93663" indent="-93663" fontAlgn="base"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en-US" altLang="ko-KR" sz="1200" b="1" smtClean="0">
                <a:solidFill>
                  <a:srgbClr val="000000"/>
                </a:solidFill>
                <a:latin typeface="Arial Narrow" panose="020B0606020202030204" pitchFamily="34" charset="0"/>
                <a:cs typeface="Arial" charset="0"/>
              </a:rPr>
              <a:t>Automoving</a:t>
            </a:r>
            <a:r>
              <a:rPr kumimoji="1" lang="ko-KR" altLang="en-US" sz="1200" b="1" smtClean="0">
                <a:solidFill>
                  <a:srgbClr val="000000"/>
                </a:solidFill>
                <a:latin typeface="Arial Narrow" panose="020B0606020202030204" pitchFamily="34" charset="0"/>
                <a:cs typeface="Arial" charset="0"/>
              </a:rPr>
              <a:t>점검</a:t>
            </a:r>
            <a:r>
              <a:rPr kumimoji="1" lang="en-US" altLang="ko-KR" sz="1200" b="1" smtClean="0">
                <a:solidFill>
                  <a:srgbClr val="000000"/>
                </a:solidFill>
                <a:latin typeface="Arial Narrow" panose="020B0606020202030204" pitchFamily="34" charset="0"/>
                <a:cs typeface="Arial" charset="0"/>
              </a:rPr>
              <a:t>(</a:t>
            </a:r>
            <a:r>
              <a:rPr kumimoji="1" lang="ko-KR" altLang="en-US" sz="1200" b="1" smtClean="0">
                <a:solidFill>
                  <a:srgbClr val="000000"/>
                </a:solidFill>
                <a:latin typeface="Arial Narrow" panose="020B0606020202030204" pitchFamily="34" charset="0"/>
                <a:cs typeface="Arial" charset="0"/>
              </a:rPr>
              <a:t>무게증가</a:t>
            </a:r>
            <a:r>
              <a:rPr kumimoji="1" lang="en-US" altLang="ko-KR" sz="1200" b="1" smtClean="0">
                <a:solidFill>
                  <a:srgbClr val="000000"/>
                </a:solidFill>
                <a:latin typeface="Arial Narrow" panose="020B0606020202030204" pitchFamily="34" charset="0"/>
                <a:cs typeface="Arial" charset="0"/>
              </a:rPr>
              <a:t>)</a:t>
            </a:r>
          </a:p>
          <a:p>
            <a:pPr marL="93663" indent="-93663" fontAlgn="base"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ko-KR" altLang="en-US" sz="1200" b="1" smtClean="0">
                <a:solidFill>
                  <a:srgbClr val="000000"/>
                </a:solidFill>
                <a:latin typeface="Arial Narrow" panose="020B0606020202030204" pitchFamily="34" charset="0"/>
                <a:cs typeface="Arial" charset="0"/>
              </a:rPr>
              <a:t>조립성</a:t>
            </a:r>
            <a:r>
              <a:rPr kumimoji="1" lang="en-US" altLang="ko-KR" sz="1200" b="1">
                <a:solidFill>
                  <a:srgbClr val="000000"/>
                </a:solidFill>
                <a:latin typeface="Arial Narrow" panose="020B0606020202030204" pitchFamily="34" charset="0"/>
                <a:cs typeface="Arial" charset="0"/>
              </a:rPr>
              <a:t> </a:t>
            </a:r>
            <a:r>
              <a:rPr kumimoji="1" lang="ko-KR" altLang="en-US" sz="1200" b="1" smtClean="0">
                <a:solidFill>
                  <a:srgbClr val="000000"/>
                </a:solidFill>
                <a:latin typeface="Arial Narrow" panose="020B0606020202030204" pitchFamily="34" charset="0"/>
                <a:cs typeface="Arial" charset="0"/>
              </a:rPr>
              <a:t>점검</a:t>
            </a:r>
            <a:r>
              <a:rPr kumimoji="1" lang="en-US" altLang="ko-KR" sz="1200" b="1" smtClean="0">
                <a:solidFill>
                  <a:srgbClr val="000000"/>
                </a:solidFill>
                <a:latin typeface="Arial Narrow" panose="020B0606020202030204" pitchFamily="34" charset="0"/>
                <a:cs typeface="Arial" charset="0"/>
              </a:rPr>
              <a:t>(</a:t>
            </a:r>
            <a:r>
              <a:rPr kumimoji="1" lang="ko-KR" altLang="en-US" sz="1200" b="1" smtClean="0">
                <a:solidFill>
                  <a:srgbClr val="000000"/>
                </a:solidFill>
                <a:latin typeface="Arial Narrow" panose="020B0606020202030204" pitchFamily="34" charset="0"/>
                <a:cs typeface="Arial" charset="0"/>
              </a:rPr>
              <a:t>두께 </a:t>
            </a:r>
            <a:r>
              <a:rPr kumimoji="1" lang="en-US" altLang="ko-KR" sz="1200" b="1" smtClean="0">
                <a:solidFill>
                  <a:srgbClr val="000000"/>
                </a:solidFill>
                <a:latin typeface="Arial Narrow" panose="020B0606020202030204" pitchFamily="34" charset="0"/>
                <a:cs typeface="Arial" charset="0"/>
              </a:rPr>
              <a:t>1.8 </a:t>
            </a:r>
            <a:r>
              <a:rPr kumimoji="1" lang="ko-KR" altLang="en-US" sz="1200" b="1" smtClean="0">
                <a:solidFill>
                  <a:srgbClr val="000000"/>
                </a:solidFill>
                <a:latin typeface="Arial Narrow" panose="020B0606020202030204" pitchFamily="34" charset="0"/>
                <a:cs typeface="Arial" charset="0"/>
              </a:rPr>
              <a:t>→</a:t>
            </a:r>
            <a:r>
              <a:rPr kumimoji="1" lang="en-US" altLang="ko-KR" sz="1200" b="1" smtClean="0">
                <a:solidFill>
                  <a:srgbClr val="000000"/>
                </a:solidFill>
                <a:latin typeface="Arial Narrow" panose="020B0606020202030204" pitchFamily="34" charset="0"/>
                <a:cs typeface="Arial" charset="0"/>
              </a:rPr>
              <a:t>0.7t)</a:t>
            </a:r>
            <a:endParaRPr kumimoji="1" lang="ko-KR" altLang="en-US" sz="1200" b="1">
              <a:solidFill>
                <a:srgbClr val="000000"/>
              </a:solidFill>
              <a:latin typeface="Arial Narrow" panose="020B0606020202030204" pitchFamily="34" charset="0"/>
              <a:cs typeface="Arial" charset="0"/>
            </a:endParaRPr>
          </a:p>
        </p:txBody>
      </p:sp>
      <p:sp>
        <p:nvSpPr>
          <p:cNvPr id="338" name="TextBox 337"/>
          <p:cNvSpPr txBox="1"/>
          <p:nvPr/>
        </p:nvSpPr>
        <p:spPr>
          <a:xfrm>
            <a:off x="7977336" y="4869160"/>
            <a:ext cx="19595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93663" indent="-93663" fontAlgn="base"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ko-KR" altLang="en-US" sz="1200" b="1" smtClean="0">
                <a:solidFill>
                  <a:srgbClr val="000000"/>
                </a:solidFill>
                <a:latin typeface="Arial Narrow" panose="020B0606020202030204" pitchFamily="34" charset="0"/>
                <a:cs typeface="Arial" charset="0"/>
              </a:rPr>
              <a:t>디자인 룩 변경</a:t>
            </a:r>
            <a:r>
              <a:rPr kumimoji="1" lang="en-US" altLang="ko-KR" sz="1200" b="1" smtClean="0">
                <a:solidFill>
                  <a:srgbClr val="000000"/>
                </a:solidFill>
                <a:latin typeface="Arial Narrow" panose="020B0606020202030204" pitchFamily="34" charset="0"/>
                <a:cs typeface="Arial" charset="0"/>
              </a:rPr>
              <a:t>: H/L </a:t>
            </a:r>
            <a:r>
              <a:rPr kumimoji="1" lang="ko-KR" altLang="en-US" sz="1200" b="1" smtClean="0">
                <a:solidFill>
                  <a:srgbClr val="000000"/>
                </a:solidFill>
                <a:latin typeface="Arial Narrow" panose="020B0606020202030204" pitchFamily="34" charset="0"/>
                <a:cs typeface="Arial" charset="0"/>
              </a:rPr>
              <a:t>삭제</a:t>
            </a:r>
            <a:endParaRPr kumimoji="1" lang="en-US" altLang="ko-KR" sz="1200" b="1" smtClean="0">
              <a:solidFill>
                <a:srgbClr val="000000"/>
              </a:solidFill>
              <a:latin typeface="Arial Narrow" panose="020B0606020202030204" pitchFamily="34" charset="0"/>
              <a:cs typeface="Arial" charset="0"/>
            </a:endParaRPr>
          </a:p>
          <a:p>
            <a:pPr marL="93663" indent="-93663" fontAlgn="base"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en-US" altLang="ko-KR" sz="1200" b="1" smtClean="0">
                <a:solidFill>
                  <a:srgbClr val="000000"/>
                </a:solidFill>
                <a:latin typeface="Arial Narrow" panose="020B0606020202030204" pitchFamily="34" charset="0"/>
                <a:cs typeface="Arial" charset="0"/>
              </a:rPr>
              <a:t>Automoving</a:t>
            </a:r>
            <a:r>
              <a:rPr kumimoji="1" lang="ko-KR" altLang="en-US" sz="1200" b="1" smtClean="0">
                <a:solidFill>
                  <a:srgbClr val="000000"/>
                </a:solidFill>
                <a:latin typeface="Arial Narrow" panose="020B0606020202030204" pitchFamily="34" charset="0"/>
                <a:cs typeface="Arial" charset="0"/>
              </a:rPr>
              <a:t>점검</a:t>
            </a:r>
            <a:r>
              <a:rPr kumimoji="1" lang="en-US" altLang="ko-KR" sz="1200" b="1" smtClean="0">
                <a:solidFill>
                  <a:srgbClr val="000000"/>
                </a:solidFill>
                <a:latin typeface="Arial Narrow" panose="020B0606020202030204" pitchFamily="34" charset="0"/>
                <a:cs typeface="Arial" charset="0"/>
              </a:rPr>
              <a:t>(</a:t>
            </a:r>
            <a:r>
              <a:rPr kumimoji="1" lang="ko-KR" altLang="en-US" sz="1200" b="1" smtClean="0">
                <a:solidFill>
                  <a:srgbClr val="000000"/>
                </a:solidFill>
                <a:latin typeface="Arial Narrow" panose="020B0606020202030204" pitchFamily="34" charset="0"/>
                <a:cs typeface="Arial" charset="0"/>
              </a:rPr>
              <a:t>무게증가</a:t>
            </a:r>
            <a:r>
              <a:rPr kumimoji="1" lang="en-US" altLang="ko-KR" sz="1200" b="1" smtClean="0">
                <a:solidFill>
                  <a:srgbClr val="000000"/>
                </a:solidFill>
                <a:latin typeface="Arial Narrow" panose="020B0606020202030204" pitchFamily="34" charset="0"/>
                <a:cs typeface="Arial" charset="0"/>
              </a:rPr>
              <a:t>)</a:t>
            </a:r>
          </a:p>
          <a:p>
            <a:pPr marL="93663" indent="-93663" fontAlgn="base"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ko-KR" altLang="en-US" sz="1200" b="1" smtClean="0">
                <a:solidFill>
                  <a:srgbClr val="000000"/>
                </a:solidFill>
                <a:latin typeface="Arial Narrow" panose="020B0606020202030204" pitchFamily="34" charset="0"/>
                <a:cs typeface="Arial" charset="0"/>
              </a:rPr>
              <a:t>조립성</a:t>
            </a:r>
            <a:r>
              <a:rPr kumimoji="1" lang="en-US" altLang="ko-KR" sz="1200" b="1">
                <a:solidFill>
                  <a:srgbClr val="000000"/>
                </a:solidFill>
                <a:latin typeface="Arial Narrow" panose="020B0606020202030204" pitchFamily="34" charset="0"/>
                <a:cs typeface="Arial" charset="0"/>
              </a:rPr>
              <a:t> </a:t>
            </a:r>
            <a:r>
              <a:rPr kumimoji="1" lang="ko-KR" altLang="en-US" sz="1200" b="1" smtClean="0">
                <a:solidFill>
                  <a:srgbClr val="000000"/>
                </a:solidFill>
                <a:latin typeface="Arial Narrow" panose="020B0606020202030204" pitchFamily="34" charset="0"/>
                <a:cs typeface="Arial" charset="0"/>
              </a:rPr>
              <a:t>점검</a:t>
            </a:r>
            <a:r>
              <a:rPr kumimoji="1" lang="en-US" altLang="ko-KR" sz="1200" b="1" smtClean="0">
                <a:solidFill>
                  <a:srgbClr val="000000"/>
                </a:solidFill>
                <a:latin typeface="Arial Narrow" panose="020B0606020202030204" pitchFamily="34" charset="0"/>
                <a:cs typeface="Arial" charset="0"/>
              </a:rPr>
              <a:t>(</a:t>
            </a:r>
            <a:r>
              <a:rPr kumimoji="1" lang="ko-KR" altLang="en-US" sz="1200" b="1" smtClean="0">
                <a:solidFill>
                  <a:srgbClr val="000000"/>
                </a:solidFill>
                <a:latin typeface="Arial Narrow" panose="020B0606020202030204" pitchFamily="34" charset="0"/>
                <a:cs typeface="Arial" charset="0"/>
              </a:rPr>
              <a:t>두께 </a:t>
            </a:r>
            <a:r>
              <a:rPr kumimoji="1" lang="en-US" altLang="ko-KR" sz="1200" b="1" smtClean="0">
                <a:solidFill>
                  <a:srgbClr val="000000"/>
                </a:solidFill>
                <a:latin typeface="Arial Narrow" panose="020B0606020202030204" pitchFamily="34" charset="0"/>
                <a:cs typeface="Arial" charset="0"/>
              </a:rPr>
              <a:t>1.8 </a:t>
            </a:r>
            <a:r>
              <a:rPr kumimoji="1" lang="ko-KR" altLang="en-US" sz="1200" b="1" smtClean="0">
                <a:solidFill>
                  <a:srgbClr val="000000"/>
                </a:solidFill>
                <a:latin typeface="Arial Narrow" panose="020B0606020202030204" pitchFamily="34" charset="0"/>
                <a:cs typeface="Arial" charset="0"/>
              </a:rPr>
              <a:t>→</a:t>
            </a:r>
            <a:r>
              <a:rPr kumimoji="1" lang="en-US" altLang="ko-KR" sz="1200" b="1" smtClean="0">
                <a:solidFill>
                  <a:srgbClr val="000000"/>
                </a:solidFill>
                <a:latin typeface="Arial Narrow" panose="020B0606020202030204" pitchFamily="34" charset="0"/>
                <a:cs typeface="Arial" charset="0"/>
              </a:rPr>
              <a:t>0.7t)</a:t>
            </a:r>
            <a:endParaRPr kumimoji="1" lang="ko-KR" altLang="en-US" sz="1200" b="1">
              <a:solidFill>
                <a:srgbClr val="000000"/>
              </a:solidFill>
              <a:latin typeface="Arial Narrow" panose="020B0606020202030204" pitchFamily="34" charset="0"/>
              <a:cs typeface="Arial" charset="0"/>
            </a:endParaRPr>
          </a:p>
        </p:txBody>
      </p:sp>
      <p:sp>
        <p:nvSpPr>
          <p:cNvPr id="339" name="TextBox 338"/>
          <p:cNvSpPr txBox="1"/>
          <p:nvPr/>
        </p:nvSpPr>
        <p:spPr>
          <a:xfrm>
            <a:off x="8069005" y="5489552"/>
            <a:ext cx="1617043" cy="415498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pPr algn="ctr" fontAlgn="ctr">
              <a:spcBef>
                <a:spcPct val="50000"/>
              </a:spcBef>
              <a:spcAft>
                <a:spcPct val="0"/>
              </a:spcAft>
            </a:pPr>
            <a:r>
              <a:rPr kumimoji="1" lang="en-US" altLang="ko-KR" sz="700" smtClean="0">
                <a:solidFill>
                  <a:srgbClr val="008000"/>
                </a:solidFill>
                <a:latin typeface="Arial Narrow" panose="020B0606020202030204" pitchFamily="34" charset="0"/>
                <a:cs typeface="Arial" charset="0"/>
              </a:rPr>
              <a:t>Al </a:t>
            </a:r>
            <a:r>
              <a:rPr kumimoji="1" lang="ko-KR" altLang="en-US" sz="700" smtClean="0">
                <a:solidFill>
                  <a:srgbClr val="008000"/>
                </a:solidFill>
                <a:latin typeface="Arial Narrow" panose="020B0606020202030204" pitchFamily="34" charset="0"/>
                <a:cs typeface="Arial" charset="0"/>
              </a:rPr>
              <a:t>원재료 협력사에서 최근 수요부재로 </a:t>
            </a:r>
            <a:r>
              <a:rPr kumimoji="1" lang="en-US" altLang="ko-KR" sz="700" smtClean="0">
                <a:solidFill>
                  <a:srgbClr val="008000"/>
                </a:solidFill>
                <a:latin typeface="Arial Narrow" panose="020B0606020202030204" pitchFamily="34" charset="0"/>
                <a:cs typeface="Arial" charset="0"/>
              </a:rPr>
              <a:t>H/L </a:t>
            </a:r>
            <a:r>
              <a:rPr kumimoji="1" lang="ko-KR" altLang="en-US" sz="700" smtClean="0">
                <a:solidFill>
                  <a:srgbClr val="008000"/>
                </a:solidFill>
                <a:latin typeface="Arial Narrow" panose="020B0606020202030204" pitchFamily="34" charset="0"/>
                <a:cs typeface="Arial" charset="0"/>
              </a:rPr>
              <a:t>압연강판 생산을 하지 않음</a:t>
            </a:r>
            <a:r>
              <a:rPr kumimoji="1" lang="en-US" altLang="ko-KR" sz="700" smtClean="0">
                <a:solidFill>
                  <a:srgbClr val="008000"/>
                </a:solidFill>
                <a:latin typeface="Arial Narrow" panose="020B0606020202030204" pitchFamily="34" charset="0"/>
                <a:cs typeface="Arial" charset="0"/>
              </a:rPr>
              <a:t>. </a:t>
            </a:r>
            <a:r>
              <a:rPr kumimoji="1" lang="ko-KR" altLang="en-US" sz="700" smtClean="0">
                <a:solidFill>
                  <a:srgbClr val="008000"/>
                </a:solidFill>
                <a:latin typeface="Arial Narrow" panose="020B0606020202030204" pitchFamily="34" charset="0"/>
                <a:cs typeface="Arial" charset="0"/>
              </a:rPr>
              <a:t>향후 수급문제 때문에라도 </a:t>
            </a:r>
            <a:r>
              <a:rPr kumimoji="1" lang="en-US" altLang="ko-KR" sz="700" smtClean="0">
                <a:solidFill>
                  <a:srgbClr val="008000"/>
                </a:solidFill>
                <a:latin typeface="Arial Narrow" panose="020B0606020202030204" pitchFamily="34" charset="0"/>
                <a:cs typeface="Arial" charset="0"/>
              </a:rPr>
              <a:t>H/L</a:t>
            </a:r>
            <a:r>
              <a:rPr kumimoji="1" lang="ko-KR" altLang="en-US" sz="700" smtClean="0">
                <a:solidFill>
                  <a:srgbClr val="008000"/>
                </a:solidFill>
                <a:latin typeface="Arial Narrow" panose="020B0606020202030204" pitchFamily="34" charset="0"/>
                <a:cs typeface="Arial" charset="0"/>
              </a:rPr>
              <a:t>삭제 필요</a:t>
            </a:r>
            <a:endParaRPr kumimoji="1" lang="en-US" altLang="ko-KR" sz="700" dirty="0" smtClean="0">
              <a:solidFill>
                <a:srgbClr val="008000"/>
              </a:solidFill>
              <a:latin typeface="Arial Narrow" panose="020B0606020202030204" pitchFamily="34" charset="0"/>
              <a:cs typeface="Arial" charset="0"/>
            </a:endParaRPr>
          </a:p>
        </p:txBody>
      </p:sp>
      <p:sp>
        <p:nvSpPr>
          <p:cNvPr id="340" name="TextBox 339"/>
          <p:cNvSpPr txBox="1"/>
          <p:nvPr/>
        </p:nvSpPr>
        <p:spPr>
          <a:xfrm>
            <a:off x="8404174" y="1611932"/>
            <a:ext cx="15792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93663" indent="-93663" fontAlgn="base"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en-US" altLang="ko-KR" sz="1200" b="1" smtClean="0">
                <a:solidFill>
                  <a:srgbClr val="000000"/>
                </a:solidFill>
                <a:latin typeface="Arial Narrow" panose="020B0606020202030204" pitchFamily="34" charset="0"/>
                <a:cs typeface="Arial" charset="0"/>
              </a:rPr>
              <a:t>Al H/L</a:t>
            </a:r>
            <a:r>
              <a:rPr kumimoji="1" lang="ko-KR" altLang="en-US" sz="1200" b="1" smtClean="0">
                <a:solidFill>
                  <a:srgbClr val="000000"/>
                </a:solidFill>
                <a:latin typeface="Arial Narrow" panose="020B0606020202030204" pitchFamily="34" charset="0"/>
                <a:cs typeface="Arial" charset="0"/>
              </a:rPr>
              <a:t>압연강판</a:t>
            </a:r>
            <a:endParaRPr kumimoji="1" lang="en-US" altLang="ko-KR" sz="1200" b="1" smtClean="0">
              <a:solidFill>
                <a:srgbClr val="000000"/>
              </a:solidFill>
              <a:latin typeface="Arial Narrow" panose="020B0606020202030204" pitchFamily="34" charset="0"/>
              <a:cs typeface="Arial" charset="0"/>
            </a:endParaRPr>
          </a:p>
          <a:p>
            <a:pPr fontAlgn="base">
              <a:spcAft>
                <a:spcPct val="0"/>
              </a:spcAft>
            </a:pPr>
            <a:r>
              <a:rPr kumimoji="1" lang="en-US" altLang="ko-KR" sz="1200" b="1">
                <a:solidFill>
                  <a:srgbClr val="000000"/>
                </a:solidFill>
                <a:latin typeface="Arial Narrow" panose="020B0606020202030204" pitchFamily="34" charset="0"/>
                <a:cs typeface="Arial" charset="0"/>
              </a:rPr>
              <a:t> </a:t>
            </a:r>
            <a:r>
              <a:rPr kumimoji="1" lang="en-US" altLang="ko-KR" sz="1200" b="1" smtClean="0">
                <a:solidFill>
                  <a:srgbClr val="000000"/>
                </a:solidFill>
                <a:latin typeface="Arial Narrow" panose="020B0606020202030204" pitchFamily="34" charset="0"/>
                <a:cs typeface="Arial" charset="0"/>
              </a:rPr>
              <a:t> </a:t>
            </a:r>
            <a:r>
              <a:rPr kumimoji="1" lang="ko-KR" altLang="en-US" sz="1200" b="1" smtClean="0">
                <a:solidFill>
                  <a:srgbClr val="000000"/>
                </a:solidFill>
                <a:latin typeface="Arial Narrow" panose="020B0606020202030204" pitchFamily="34" charset="0"/>
                <a:cs typeface="Arial" charset="0"/>
              </a:rPr>
              <a:t>수급문제</a:t>
            </a:r>
            <a:endParaRPr kumimoji="1" lang="en-US" altLang="ko-KR" sz="1200" b="1" smtClean="0">
              <a:solidFill>
                <a:srgbClr val="000000"/>
              </a:solidFill>
              <a:latin typeface="Arial Narrow" panose="020B0606020202030204" pitchFamily="34" charset="0"/>
              <a:cs typeface="Arial" charset="0"/>
            </a:endParaRPr>
          </a:p>
          <a:p>
            <a:pPr fontAlgn="base">
              <a:spcAft>
                <a:spcPct val="0"/>
              </a:spcAft>
            </a:pPr>
            <a:r>
              <a:rPr kumimoji="1" lang="en-US" altLang="ko-KR" sz="1200" b="1">
                <a:solidFill>
                  <a:srgbClr val="000000"/>
                </a:solidFill>
                <a:latin typeface="Arial Narrow" panose="020B0606020202030204" pitchFamily="34" charset="0"/>
                <a:cs typeface="Arial" charset="0"/>
              </a:rPr>
              <a:t> </a:t>
            </a:r>
            <a:r>
              <a:rPr kumimoji="1" lang="en-US" altLang="ko-KR" sz="1200" b="1" smtClean="0">
                <a:solidFill>
                  <a:srgbClr val="000000"/>
                </a:solidFill>
                <a:latin typeface="Arial Narrow" panose="020B0606020202030204" pitchFamily="34" charset="0"/>
                <a:cs typeface="Arial" charset="0"/>
              </a:rPr>
              <a:t>(</a:t>
            </a:r>
            <a:r>
              <a:rPr kumimoji="1" lang="ko-KR" altLang="en-US" sz="1200" b="1" smtClean="0">
                <a:solidFill>
                  <a:srgbClr val="000000"/>
                </a:solidFill>
                <a:latin typeface="Arial Narrow" panose="020B0606020202030204" pitchFamily="34" charset="0"/>
                <a:cs typeface="Arial" charset="0"/>
              </a:rPr>
              <a:t>최근 수요없어 더 이상</a:t>
            </a:r>
            <a:endParaRPr kumimoji="1" lang="en-US" altLang="ko-KR" sz="1200" b="1" smtClean="0">
              <a:solidFill>
                <a:srgbClr val="000000"/>
              </a:solidFill>
              <a:latin typeface="Arial Narrow" panose="020B0606020202030204" pitchFamily="34" charset="0"/>
              <a:cs typeface="Arial" charset="0"/>
            </a:endParaRPr>
          </a:p>
          <a:p>
            <a:pPr fontAlgn="base">
              <a:spcAft>
                <a:spcPct val="0"/>
              </a:spcAft>
            </a:pPr>
            <a:r>
              <a:rPr kumimoji="1" lang="en-US" altLang="ko-KR" sz="1200" b="1">
                <a:solidFill>
                  <a:srgbClr val="000000"/>
                </a:solidFill>
                <a:latin typeface="Arial Narrow" panose="020B0606020202030204" pitchFamily="34" charset="0"/>
                <a:cs typeface="Arial" charset="0"/>
              </a:rPr>
              <a:t> </a:t>
            </a:r>
            <a:r>
              <a:rPr kumimoji="1" lang="en-US" altLang="ko-KR" sz="1200" b="1" smtClean="0">
                <a:solidFill>
                  <a:srgbClr val="000000"/>
                </a:solidFill>
                <a:latin typeface="Arial Narrow" panose="020B0606020202030204" pitchFamily="34" charset="0"/>
                <a:cs typeface="Arial" charset="0"/>
              </a:rPr>
              <a:t> </a:t>
            </a:r>
            <a:r>
              <a:rPr kumimoji="1" lang="ko-KR" altLang="en-US" sz="1200" b="1" smtClean="0">
                <a:solidFill>
                  <a:srgbClr val="000000"/>
                </a:solidFill>
                <a:latin typeface="Arial Narrow" panose="020B0606020202030204" pitchFamily="34" charset="0"/>
                <a:cs typeface="Arial" charset="0"/>
              </a:rPr>
              <a:t>생산을 하지 </a:t>
            </a:r>
            <a:r>
              <a:rPr kumimoji="1" lang="en-US" altLang="ko-KR" sz="1200" b="1" smtClean="0">
                <a:solidFill>
                  <a:srgbClr val="000000"/>
                </a:solidFill>
                <a:latin typeface="Arial Narrow" panose="020B0606020202030204" pitchFamily="34" charset="0"/>
                <a:cs typeface="Arial" charset="0"/>
              </a:rPr>
              <a:t>X)</a:t>
            </a:r>
            <a:endParaRPr kumimoji="1" lang="ko-KR" altLang="en-US" sz="1200" b="1">
              <a:solidFill>
                <a:srgbClr val="000000"/>
              </a:solidFill>
              <a:latin typeface="Arial Narrow" panose="020B0606020202030204" pitchFamily="34" charset="0"/>
              <a:cs typeface="Arial" charset="0"/>
            </a:endParaRPr>
          </a:p>
        </p:txBody>
      </p:sp>
      <p:sp>
        <p:nvSpPr>
          <p:cNvPr id="341" name="Freeform 591">
            <a:hlinkClick r:id="" action="ppaction://noaction"/>
          </p:cNvPr>
          <p:cNvSpPr>
            <a:spLocks/>
          </p:cNvSpPr>
          <p:nvPr/>
        </p:nvSpPr>
        <p:spPr bwMode="auto">
          <a:xfrm>
            <a:off x="71560" y="4845537"/>
            <a:ext cx="165100" cy="180975"/>
          </a:xfrm>
          <a:custGeom>
            <a:avLst/>
            <a:gdLst>
              <a:gd name="T0" fmla="*/ 2147483647 w 464"/>
              <a:gd name="T1" fmla="*/ 2147483647 h 386"/>
              <a:gd name="T2" fmla="*/ 2147483647 w 464"/>
              <a:gd name="T3" fmla="*/ 2147483647 h 386"/>
              <a:gd name="T4" fmla="*/ 2147483647 w 464"/>
              <a:gd name="T5" fmla="*/ 2147483647 h 386"/>
              <a:gd name="T6" fmla="*/ 2147483647 w 464"/>
              <a:gd name="T7" fmla="*/ 2147483647 h 386"/>
              <a:gd name="T8" fmla="*/ 2147483647 w 464"/>
              <a:gd name="T9" fmla="*/ 2147483647 h 386"/>
              <a:gd name="T10" fmla="*/ 2147483647 w 464"/>
              <a:gd name="T11" fmla="*/ 2147483647 h 386"/>
              <a:gd name="T12" fmla="*/ 2147483647 w 464"/>
              <a:gd name="T13" fmla="*/ 2147483647 h 386"/>
              <a:gd name="T14" fmla="*/ 2147483647 w 464"/>
              <a:gd name="T15" fmla="*/ 2147483647 h 386"/>
              <a:gd name="T16" fmla="*/ 2147483647 w 464"/>
              <a:gd name="T17" fmla="*/ 2147483647 h 386"/>
              <a:gd name="T18" fmla="*/ 2147483647 w 464"/>
              <a:gd name="T19" fmla="*/ 2147483647 h 386"/>
              <a:gd name="T20" fmla="*/ 2147483647 w 464"/>
              <a:gd name="T21" fmla="*/ 2147483647 h 386"/>
              <a:gd name="T22" fmla="*/ 2147483647 w 464"/>
              <a:gd name="T23" fmla="*/ 2147483647 h 386"/>
              <a:gd name="T24" fmla="*/ 2147483647 w 464"/>
              <a:gd name="T25" fmla="*/ 2147483647 h 386"/>
              <a:gd name="T26" fmla="*/ 2147483647 w 464"/>
              <a:gd name="T27" fmla="*/ 2147483647 h 386"/>
              <a:gd name="T28" fmla="*/ 2147483647 w 464"/>
              <a:gd name="T29" fmla="*/ 2147483647 h 386"/>
              <a:gd name="T30" fmla="*/ 2147483647 w 464"/>
              <a:gd name="T31" fmla="*/ 2147483647 h 386"/>
              <a:gd name="T32" fmla="*/ 2147483647 w 464"/>
              <a:gd name="T33" fmla="*/ 2147483647 h 386"/>
              <a:gd name="T34" fmla="*/ 2147483647 w 464"/>
              <a:gd name="T35" fmla="*/ 2147483647 h 386"/>
              <a:gd name="T36" fmla="*/ 2147483647 w 464"/>
              <a:gd name="T37" fmla="*/ 2147483647 h 386"/>
              <a:gd name="T38" fmla="*/ 2147483647 w 464"/>
              <a:gd name="T39" fmla="*/ 2147483647 h 386"/>
              <a:gd name="T40" fmla="*/ 2147483647 w 464"/>
              <a:gd name="T41" fmla="*/ 2147483647 h 386"/>
              <a:gd name="T42" fmla="*/ 2147483647 w 464"/>
              <a:gd name="T43" fmla="*/ 2147483647 h 386"/>
              <a:gd name="T44" fmla="*/ 2147483647 w 464"/>
              <a:gd name="T45" fmla="*/ 2147483647 h 386"/>
              <a:gd name="T46" fmla="*/ 2147483647 w 464"/>
              <a:gd name="T47" fmla="*/ 2147483647 h 386"/>
              <a:gd name="T48" fmla="*/ 2147483647 w 464"/>
              <a:gd name="T49" fmla="*/ 2147483647 h 386"/>
              <a:gd name="T50" fmla="*/ 2147483647 w 464"/>
              <a:gd name="T51" fmla="*/ 2147483647 h 386"/>
              <a:gd name="T52" fmla="*/ 2147483647 w 464"/>
              <a:gd name="T53" fmla="*/ 2147483647 h 386"/>
              <a:gd name="T54" fmla="*/ 2147483647 w 464"/>
              <a:gd name="T55" fmla="*/ 2147483647 h 386"/>
              <a:gd name="T56" fmla="*/ 2147483647 w 464"/>
              <a:gd name="T57" fmla="*/ 2147483647 h 386"/>
              <a:gd name="T58" fmla="*/ 2147483647 w 464"/>
              <a:gd name="T59" fmla="*/ 2147483647 h 386"/>
              <a:gd name="T60" fmla="*/ 2147483647 w 464"/>
              <a:gd name="T61" fmla="*/ 2147483647 h 386"/>
              <a:gd name="T62" fmla="*/ 2147483647 w 464"/>
              <a:gd name="T63" fmla="*/ 2147483647 h 386"/>
              <a:gd name="T64" fmla="*/ 2147483647 w 464"/>
              <a:gd name="T65" fmla="*/ 2147483647 h 386"/>
              <a:gd name="T66" fmla="*/ 2147483647 w 464"/>
              <a:gd name="T67" fmla="*/ 2147483647 h 386"/>
              <a:gd name="T68" fmla="*/ 2147483647 w 464"/>
              <a:gd name="T69" fmla="*/ 2147483647 h 386"/>
              <a:gd name="T70" fmla="*/ 2147483647 w 464"/>
              <a:gd name="T71" fmla="*/ 2147483647 h 386"/>
              <a:gd name="T72" fmla="*/ 2147483647 w 464"/>
              <a:gd name="T73" fmla="*/ 2147483647 h 386"/>
              <a:gd name="T74" fmla="*/ 2147483647 w 464"/>
              <a:gd name="T75" fmla="*/ 2147483647 h 386"/>
              <a:gd name="T76" fmla="*/ 2147483647 w 464"/>
              <a:gd name="T77" fmla="*/ 2147483647 h 386"/>
              <a:gd name="T78" fmla="*/ 2147483647 w 464"/>
              <a:gd name="T79" fmla="*/ 2147483647 h 386"/>
              <a:gd name="T80" fmla="*/ 2147483647 w 464"/>
              <a:gd name="T81" fmla="*/ 2147483647 h 386"/>
              <a:gd name="T82" fmla="*/ 2147483647 w 464"/>
              <a:gd name="T83" fmla="*/ 2147483647 h 386"/>
              <a:gd name="T84" fmla="*/ 2147483647 w 464"/>
              <a:gd name="T85" fmla="*/ 2147483647 h 386"/>
              <a:gd name="T86" fmla="*/ 2147483647 w 464"/>
              <a:gd name="T87" fmla="*/ 2147483647 h 386"/>
              <a:gd name="T88" fmla="*/ 2147483647 w 464"/>
              <a:gd name="T89" fmla="*/ 2147483647 h 386"/>
              <a:gd name="T90" fmla="*/ 2147483647 w 464"/>
              <a:gd name="T91" fmla="*/ 2147483647 h 38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w 464"/>
              <a:gd name="T139" fmla="*/ 0 h 386"/>
              <a:gd name="T140" fmla="*/ 464 w 464"/>
              <a:gd name="T141" fmla="*/ 386 h 386"/>
            </a:gdLst>
            <a:ahLst/>
            <a:cxnLst>
              <a:cxn ang="T92">
                <a:pos x="T0" y="T1"/>
              </a:cxn>
              <a:cxn ang="T93">
                <a:pos x="T2" y="T3"/>
              </a:cxn>
              <a:cxn ang="T94">
                <a:pos x="T4" y="T5"/>
              </a:cxn>
              <a:cxn ang="T95">
                <a:pos x="T6" y="T7"/>
              </a:cxn>
              <a:cxn ang="T96">
                <a:pos x="T8" y="T9"/>
              </a:cxn>
              <a:cxn ang="T97">
                <a:pos x="T10" y="T11"/>
              </a:cxn>
              <a:cxn ang="T98">
                <a:pos x="T12" y="T13"/>
              </a:cxn>
              <a:cxn ang="T99">
                <a:pos x="T14" y="T15"/>
              </a:cxn>
              <a:cxn ang="T100">
                <a:pos x="T16" y="T17"/>
              </a:cxn>
              <a:cxn ang="T101">
                <a:pos x="T18" y="T19"/>
              </a:cxn>
              <a:cxn ang="T102">
                <a:pos x="T20" y="T21"/>
              </a:cxn>
              <a:cxn ang="T103">
                <a:pos x="T22" y="T23"/>
              </a:cxn>
              <a:cxn ang="T104">
                <a:pos x="T24" y="T25"/>
              </a:cxn>
              <a:cxn ang="T105">
                <a:pos x="T26" y="T27"/>
              </a:cxn>
              <a:cxn ang="T106">
                <a:pos x="T28" y="T29"/>
              </a:cxn>
              <a:cxn ang="T107">
                <a:pos x="T30" y="T31"/>
              </a:cxn>
              <a:cxn ang="T108">
                <a:pos x="T32" y="T33"/>
              </a:cxn>
              <a:cxn ang="T109">
                <a:pos x="T34" y="T35"/>
              </a:cxn>
              <a:cxn ang="T110">
                <a:pos x="T36" y="T37"/>
              </a:cxn>
              <a:cxn ang="T111">
                <a:pos x="T38" y="T39"/>
              </a:cxn>
              <a:cxn ang="T112">
                <a:pos x="T40" y="T41"/>
              </a:cxn>
              <a:cxn ang="T113">
                <a:pos x="T42" y="T43"/>
              </a:cxn>
              <a:cxn ang="T114">
                <a:pos x="T44" y="T45"/>
              </a:cxn>
              <a:cxn ang="T115">
                <a:pos x="T46" y="T47"/>
              </a:cxn>
              <a:cxn ang="T116">
                <a:pos x="T48" y="T49"/>
              </a:cxn>
              <a:cxn ang="T117">
                <a:pos x="T50" y="T51"/>
              </a:cxn>
              <a:cxn ang="T118">
                <a:pos x="T52" y="T53"/>
              </a:cxn>
              <a:cxn ang="T119">
                <a:pos x="T54" y="T55"/>
              </a:cxn>
              <a:cxn ang="T120">
                <a:pos x="T56" y="T57"/>
              </a:cxn>
              <a:cxn ang="T121">
                <a:pos x="T58" y="T59"/>
              </a:cxn>
              <a:cxn ang="T122">
                <a:pos x="T60" y="T61"/>
              </a:cxn>
              <a:cxn ang="T123">
                <a:pos x="T62" y="T63"/>
              </a:cxn>
              <a:cxn ang="T124">
                <a:pos x="T64" y="T65"/>
              </a:cxn>
              <a:cxn ang="T125">
                <a:pos x="T66" y="T67"/>
              </a:cxn>
              <a:cxn ang="T126">
                <a:pos x="T68" y="T69"/>
              </a:cxn>
              <a:cxn ang="T127">
                <a:pos x="T70" y="T71"/>
              </a:cxn>
              <a:cxn ang="T128">
                <a:pos x="T72" y="T73"/>
              </a:cxn>
              <a:cxn ang="T129">
                <a:pos x="T74" y="T75"/>
              </a:cxn>
              <a:cxn ang="T130">
                <a:pos x="T76" y="T77"/>
              </a:cxn>
              <a:cxn ang="T131">
                <a:pos x="T78" y="T79"/>
              </a:cxn>
              <a:cxn ang="T132">
                <a:pos x="T80" y="T81"/>
              </a:cxn>
              <a:cxn ang="T133">
                <a:pos x="T82" y="T83"/>
              </a:cxn>
              <a:cxn ang="T134">
                <a:pos x="T84" y="T85"/>
              </a:cxn>
              <a:cxn ang="T135">
                <a:pos x="T86" y="T87"/>
              </a:cxn>
              <a:cxn ang="T136">
                <a:pos x="T88" y="T89"/>
              </a:cxn>
              <a:cxn ang="T137">
                <a:pos x="T90" y="T91"/>
              </a:cxn>
            </a:cxnLst>
            <a:rect l="T138" t="T139" r="T140" b="T141"/>
            <a:pathLst>
              <a:path w="464" h="386">
                <a:moveTo>
                  <a:pt x="464" y="55"/>
                </a:moveTo>
                <a:lnTo>
                  <a:pt x="449" y="61"/>
                </a:lnTo>
                <a:lnTo>
                  <a:pt x="433" y="69"/>
                </a:lnTo>
                <a:lnTo>
                  <a:pt x="416" y="78"/>
                </a:lnTo>
                <a:lnTo>
                  <a:pt x="399" y="90"/>
                </a:lnTo>
                <a:lnTo>
                  <a:pt x="381" y="101"/>
                </a:lnTo>
                <a:lnTo>
                  <a:pt x="365" y="112"/>
                </a:lnTo>
                <a:lnTo>
                  <a:pt x="349" y="125"/>
                </a:lnTo>
                <a:lnTo>
                  <a:pt x="334" y="135"/>
                </a:lnTo>
                <a:lnTo>
                  <a:pt x="318" y="149"/>
                </a:lnTo>
                <a:lnTo>
                  <a:pt x="299" y="166"/>
                </a:lnTo>
                <a:lnTo>
                  <a:pt x="278" y="187"/>
                </a:lnTo>
                <a:lnTo>
                  <a:pt x="256" y="208"/>
                </a:lnTo>
                <a:lnTo>
                  <a:pt x="234" y="230"/>
                </a:lnTo>
                <a:lnTo>
                  <a:pt x="215" y="250"/>
                </a:lnTo>
                <a:lnTo>
                  <a:pt x="199" y="267"/>
                </a:lnTo>
                <a:lnTo>
                  <a:pt x="186" y="280"/>
                </a:lnTo>
                <a:lnTo>
                  <a:pt x="176" y="290"/>
                </a:lnTo>
                <a:lnTo>
                  <a:pt x="167" y="301"/>
                </a:lnTo>
                <a:lnTo>
                  <a:pt x="156" y="311"/>
                </a:lnTo>
                <a:lnTo>
                  <a:pt x="145" y="323"/>
                </a:lnTo>
                <a:lnTo>
                  <a:pt x="133" y="336"/>
                </a:lnTo>
                <a:lnTo>
                  <a:pt x="122" y="350"/>
                </a:lnTo>
                <a:lnTo>
                  <a:pt x="108" y="367"/>
                </a:lnTo>
                <a:lnTo>
                  <a:pt x="93" y="386"/>
                </a:lnTo>
                <a:lnTo>
                  <a:pt x="91" y="374"/>
                </a:lnTo>
                <a:lnTo>
                  <a:pt x="88" y="364"/>
                </a:lnTo>
                <a:lnTo>
                  <a:pt x="83" y="352"/>
                </a:lnTo>
                <a:lnTo>
                  <a:pt x="78" y="341"/>
                </a:lnTo>
                <a:lnTo>
                  <a:pt x="73" y="329"/>
                </a:lnTo>
                <a:lnTo>
                  <a:pt x="67" y="319"/>
                </a:lnTo>
                <a:lnTo>
                  <a:pt x="61" y="309"/>
                </a:lnTo>
                <a:lnTo>
                  <a:pt x="57" y="300"/>
                </a:lnTo>
                <a:lnTo>
                  <a:pt x="51" y="289"/>
                </a:lnTo>
                <a:lnTo>
                  <a:pt x="45" y="278"/>
                </a:lnTo>
                <a:lnTo>
                  <a:pt x="38" y="265"/>
                </a:lnTo>
                <a:lnTo>
                  <a:pt x="31" y="253"/>
                </a:lnTo>
                <a:lnTo>
                  <a:pt x="24" y="240"/>
                </a:lnTo>
                <a:lnTo>
                  <a:pt x="16" y="226"/>
                </a:lnTo>
                <a:lnTo>
                  <a:pt x="8" y="212"/>
                </a:lnTo>
                <a:lnTo>
                  <a:pt x="0" y="200"/>
                </a:lnTo>
                <a:lnTo>
                  <a:pt x="1" y="196"/>
                </a:lnTo>
                <a:lnTo>
                  <a:pt x="7" y="191"/>
                </a:lnTo>
                <a:lnTo>
                  <a:pt x="14" y="183"/>
                </a:lnTo>
                <a:lnTo>
                  <a:pt x="24" y="173"/>
                </a:lnTo>
                <a:lnTo>
                  <a:pt x="35" y="164"/>
                </a:lnTo>
                <a:lnTo>
                  <a:pt x="45" y="154"/>
                </a:lnTo>
                <a:lnTo>
                  <a:pt x="54" y="145"/>
                </a:lnTo>
                <a:lnTo>
                  <a:pt x="61" y="137"/>
                </a:lnTo>
                <a:lnTo>
                  <a:pt x="68" y="149"/>
                </a:lnTo>
                <a:lnTo>
                  <a:pt x="74" y="162"/>
                </a:lnTo>
                <a:lnTo>
                  <a:pt x="79" y="173"/>
                </a:lnTo>
                <a:lnTo>
                  <a:pt x="85" y="185"/>
                </a:lnTo>
                <a:lnTo>
                  <a:pt x="90" y="195"/>
                </a:lnTo>
                <a:lnTo>
                  <a:pt x="96" y="204"/>
                </a:lnTo>
                <a:lnTo>
                  <a:pt x="99" y="213"/>
                </a:lnTo>
                <a:lnTo>
                  <a:pt x="104" y="220"/>
                </a:lnTo>
                <a:lnTo>
                  <a:pt x="109" y="230"/>
                </a:lnTo>
                <a:lnTo>
                  <a:pt x="114" y="242"/>
                </a:lnTo>
                <a:lnTo>
                  <a:pt x="121" y="258"/>
                </a:lnTo>
                <a:lnTo>
                  <a:pt x="128" y="277"/>
                </a:lnTo>
                <a:lnTo>
                  <a:pt x="136" y="267"/>
                </a:lnTo>
                <a:lnTo>
                  <a:pt x="144" y="257"/>
                </a:lnTo>
                <a:lnTo>
                  <a:pt x="152" y="247"/>
                </a:lnTo>
                <a:lnTo>
                  <a:pt x="161" y="235"/>
                </a:lnTo>
                <a:lnTo>
                  <a:pt x="169" y="225"/>
                </a:lnTo>
                <a:lnTo>
                  <a:pt x="177" y="215"/>
                </a:lnTo>
                <a:lnTo>
                  <a:pt x="186" y="204"/>
                </a:lnTo>
                <a:lnTo>
                  <a:pt x="194" y="195"/>
                </a:lnTo>
                <a:lnTo>
                  <a:pt x="203" y="185"/>
                </a:lnTo>
                <a:lnTo>
                  <a:pt x="216" y="170"/>
                </a:lnTo>
                <a:lnTo>
                  <a:pt x="231" y="153"/>
                </a:lnTo>
                <a:lnTo>
                  <a:pt x="247" y="134"/>
                </a:lnTo>
                <a:lnTo>
                  <a:pt x="263" y="117"/>
                </a:lnTo>
                <a:lnTo>
                  <a:pt x="279" y="100"/>
                </a:lnTo>
                <a:lnTo>
                  <a:pt x="293" y="85"/>
                </a:lnTo>
                <a:lnTo>
                  <a:pt x="306" y="75"/>
                </a:lnTo>
                <a:lnTo>
                  <a:pt x="317" y="65"/>
                </a:lnTo>
                <a:lnTo>
                  <a:pt x="330" y="54"/>
                </a:lnTo>
                <a:lnTo>
                  <a:pt x="343" y="42"/>
                </a:lnTo>
                <a:lnTo>
                  <a:pt x="357" y="32"/>
                </a:lnTo>
                <a:lnTo>
                  <a:pt x="371" y="21"/>
                </a:lnTo>
                <a:lnTo>
                  <a:pt x="385" y="11"/>
                </a:lnTo>
                <a:lnTo>
                  <a:pt x="399" y="5"/>
                </a:lnTo>
                <a:lnTo>
                  <a:pt x="410" y="0"/>
                </a:lnTo>
                <a:lnTo>
                  <a:pt x="417" y="6"/>
                </a:lnTo>
                <a:lnTo>
                  <a:pt x="425" y="13"/>
                </a:lnTo>
                <a:lnTo>
                  <a:pt x="434" y="22"/>
                </a:lnTo>
                <a:lnTo>
                  <a:pt x="443" y="31"/>
                </a:lnTo>
                <a:lnTo>
                  <a:pt x="451" y="40"/>
                </a:lnTo>
                <a:lnTo>
                  <a:pt x="458" y="48"/>
                </a:lnTo>
                <a:lnTo>
                  <a:pt x="463" y="53"/>
                </a:lnTo>
                <a:lnTo>
                  <a:pt x="464" y="55"/>
                </a:lnTo>
                <a:close/>
              </a:path>
            </a:pathLst>
          </a:custGeom>
          <a:solidFill>
            <a:srgbClr val="CC0000"/>
          </a:solidFill>
          <a:ln w="9525">
            <a:solidFill>
              <a:srgbClr val="CC0000"/>
            </a:solidFill>
            <a:round/>
            <a:headEnd/>
            <a:tailEnd/>
          </a:ln>
        </p:spPr>
        <p:txBody>
          <a:bodyPr lIns="0" rIns="0"/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endParaRPr kumimoji="1" lang="ko-KR" altLang="en-US" sz="900" b="1" dirty="0">
              <a:solidFill>
                <a:srgbClr val="000000"/>
              </a:solidFill>
              <a:latin typeface="Arial Narrow" panose="020B0606020202030204" pitchFamily="34" charset="0"/>
              <a:cs typeface="Arial" charset="0"/>
            </a:endParaRPr>
          </a:p>
        </p:txBody>
      </p:sp>
      <p:sp>
        <p:nvSpPr>
          <p:cNvPr id="148" name="TextBox 147"/>
          <p:cNvSpPr txBox="1"/>
          <p:nvPr/>
        </p:nvSpPr>
        <p:spPr>
          <a:xfrm>
            <a:off x="808621" y="4570478"/>
            <a:ext cx="596117" cy="200055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pPr algn="ctr" fontAlgn="ctr">
              <a:spcAft>
                <a:spcPct val="0"/>
              </a:spcAft>
            </a:pPr>
            <a:r>
              <a:rPr kumimoji="1" lang="ko-KR" altLang="en-US" sz="700" smtClean="0">
                <a:solidFill>
                  <a:srgbClr val="008000"/>
                </a:solidFill>
                <a:latin typeface="Arial Narrow" panose="020B0606020202030204" pitchFamily="34" charset="0"/>
                <a:cs typeface="Arial" charset="0"/>
              </a:rPr>
              <a:t>구매협의요</a:t>
            </a:r>
            <a:endParaRPr kumimoji="1" lang="en-US" altLang="ko-KR" sz="700" smtClean="0">
              <a:solidFill>
                <a:srgbClr val="008000"/>
              </a:solidFill>
              <a:latin typeface="Arial Narrow" panose="020B0606020202030204" pitchFamily="34" charset="0"/>
              <a:cs typeface="Arial" charset="0"/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900810" y="6162586"/>
            <a:ext cx="596117" cy="200055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pPr algn="ctr" fontAlgn="ctr">
              <a:spcAft>
                <a:spcPct val="0"/>
              </a:spcAft>
            </a:pPr>
            <a:r>
              <a:rPr kumimoji="1" lang="ko-KR" altLang="en-US" sz="700" smtClean="0">
                <a:solidFill>
                  <a:srgbClr val="008000"/>
                </a:solidFill>
                <a:latin typeface="Arial Narrow" panose="020B0606020202030204" pitchFamily="34" charset="0"/>
                <a:cs typeface="Arial" charset="0"/>
              </a:rPr>
              <a:t>구매협의요</a:t>
            </a:r>
            <a:endParaRPr kumimoji="1" lang="en-US" altLang="ko-KR" sz="700" smtClean="0">
              <a:solidFill>
                <a:srgbClr val="008000"/>
              </a:solidFill>
              <a:latin typeface="Arial Narrow" panose="020B0606020202030204" pitchFamily="34" charset="0"/>
              <a:cs typeface="Arial" charset="0"/>
            </a:endParaRPr>
          </a:p>
        </p:txBody>
      </p:sp>
      <p:sp>
        <p:nvSpPr>
          <p:cNvPr id="150" name="실행 단추: 돌아가기 149">
            <a:hlinkClick r:id="rId12" action="ppaction://hlinksldjump" highlightClick="1"/>
          </p:cNvPr>
          <p:cNvSpPr/>
          <p:nvPr/>
        </p:nvSpPr>
        <p:spPr>
          <a:xfrm>
            <a:off x="9489544" y="67702"/>
            <a:ext cx="360000" cy="360000"/>
          </a:xfrm>
          <a:prstGeom prst="actionButtonReturn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endParaRPr kumimoji="1" lang="ko-KR" altLang="en-US" sz="900" b="1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209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HGrnyVo6W0WpFE.h4_QM7w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6MIpKdK_jU..gX5UggXXbw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p2DBPMRbQEK4PwqppxHtXg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gNe9y31qx0OExXY5K1tKhA"/>
</p:tagLst>
</file>

<file path=ppt/theme/theme1.xml><?xml version="1.0" encoding="utf-8"?>
<a:theme xmlns:a="http://schemas.openxmlformats.org/drawingml/2006/main" name="1_문서등급표기_template">
  <a:themeElements>
    <a:clrScheme name="새 프레젠테이션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LG보고서체">
      <a:majorFont>
        <a:latin typeface="Arial Narrow"/>
        <a:ea typeface="LG스마트체 Light"/>
        <a:cs typeface=""/>
      </a:majorFont>
      <a:minorFont>
        <a:latin typeface="Arial Narrow"/>
        <a:ea typeface="LG스마트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1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1000" b="1" i="0" u="sng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굴림" pitchFamily="50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1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1000" b="1" i="0" u="sng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굴림" pitchFamily="50" charset="-127"/>
          </a:defRPr>
        </a:defPPr>
      </a:lstStyle>
    </a:lnDef>
  </a:objectDefaults>
  <a:extraClrSchemeLst>
    <a:extraClrScheme>
      <a:clrScheme name="새 프레젠테이션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새 프레젠테이션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새 프레젠테이션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새 프레젠테이션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새 프레젠테이션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새 프레젠테이션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새 프레젠테이션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탬플릿" id="{2DD454D6-384A-4F5B-8C66-D5BAF1C31311}" vid="{0209C030-DC47-4DA0-80A8-D3AE03BC6FC2}"/>
    </a:ext>
  </a:extLst>
</a:theme>
</file>

<file path=ppt/theme/theme2.xml><?xml version="1.0" encoding="utf-8"?>
<a:theme xmlns:a="http://schemas.openxmlformats.org/drawingml/2006/main" name="문서등급표기_template">
  <a:themeElements>
    <a:clrScheme name="새 프레젠테이션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새 프레젠테이션">
      <a:majorFont>
        <a:latin typeface="Times New Roman"/>
        <a:ea typeface="굴림"/>
        <a:cs typeface=""/>
      </a:majorFont>
      <a:minorFont>
        <a:latin typeface="Times New Roman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1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1000" b="1" i="0" u="sng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굴림" pitchFamily="50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1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1000" b="1" i="0" u="sng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굴림" pitchFamily="50" charset="-127"/>
          </a:defRPr>
        </a:defPPr>
      </a:lstStyle>
    </a:lnDef>
  </a:objectDefaults>
  <a:extraClrSchemeLst>
    <a:extraClrScheme>
      <a:clrScheme name="새 프레젠테이션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새 프레젠테이션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새 프레젠테이션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새 프레젠테이션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새 프레젠테이션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새 프레젠테이션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새 프레젠테이션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탬플릿" id="{2DD454D6-384A-4F5B-8C66-D5BAF1C31311}" vid="{713336C0-17A7-4714-B693-947274D8372D}"/>
    </a:ext>
  </a:extLst>
</a:theme>
</file>

<file path=ppt/theme/theme3.xml><?xml version="1.0" encoding="utf-8"?>
<a:theme xmlns:a="http://schemas.openxmlformats.org/drawingml/2006/main" name="1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탬플릿" id="{2DD454D6-384A-4F5B-8C66-D5BAF1C31311}" vid="{FC962D48-C55A-4CA5-9B6D-1E4BA0478901}"/>
    </a:ext>
  </a:extLst>
</a:theme>
</file>

<file path=ppt/theme/theme4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탬플릿" id="{2DD454D6-384A-4F5B-8C66-D5BAF1C31311}" vid="{8B9FCB5A-FE87-4D50-874B-D363FF366E9E}"/>
    </a:ext>
  </a:extLst>
</a:theme>
</file>

<file path=ppt/theme/theme5.xml><?xml version="1.0" encoding="utf-8"?>
<a:theme xmlns:a="http://schemas.openxmlformats.org/drawingml/2006/main" name="45_기본 디자인">
  <a:themeElements>
    <a:clrScheme name="20_기본 디자인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사용자 지정 4">
      <a:majorFont>
        <a:latin typeface="LG스마트체 Regular"/>
        <a:ea typeface="LG스마트체 Regular"/>
        <a:cs typeface=""/>
      </a:majorFont>
      <a:minorFont>
        <a:latin typeface="LG스마트체 Regular"/>
        <a:ea typeface="LG스마트체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sz="1000" b="0" dirty="0">
            <a:latin typeface="LG스마트체 Regular" pitchFamily="50" charset="-127"/>
            <a:ea typeface="LG스마트체 Regular" pitchFamily="50" charset="-127"/>
          </a:defRPr>
        </a:defPPr>
      </a:lstStyle>
    </a:txDef>
  </a:objectDefaults>
  <a:extraClrSchemeLst>
    <a:extraClrScheme>
      <a:clrScheme name="20_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0_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0_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0_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0_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0_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0_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0_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0_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0_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0_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0_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46_기본 디자인">
  <a:themeElements>
    <a:clrScheme name="20_기본 디자인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사용자 지정 4">
      <a:majorFont>
        <a:latin typeface="LG스마트체 Regular"/>
        <a:ea typeface="LG스마트체 Regular"/>
        <a:cs typeface=""/>
      </a:majorFont>
      <a:minorFont>
        <a:latin typeface="LG스마트체 Regular"/>
        <a:ea typeface="LG스마트체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sz="1000" b="0" dirty="0">
            <a:latin typeface="LG스마트체 Regular" pitchFamily="50" charset="-127"/>
            <a:ea typeface="LG스마트체 Regular" pitchFamily="50" charset="-127"/>
          </a:defRPr>
        </a:defPPr>
      </a:lstStyle>
    </a:txDef>
  </a:objectDefaults>
  <a:extraClrSchemeLst>
    <a:extraClrScheme>
      <a:clrScheme name="20_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0_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0_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0_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0_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0_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0_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0_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0_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0_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0_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0_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47_기본 디자인">
  <a:themeElements>
    <a:clrScheme name="20_기본 디자인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사용자 지정 4">
      <a:majorFont>
        <a:latin typeface="LG스마트체 Regular"/>
        <a:ea typeface="LG스마트체 Regular"/>
        <a:cs typeface=""/>
      </a:majorFont>
      <a:minorFont>
        <a:latin typeface="LG스마트체 Regular"/>
        <a:ea typeface="LG스마트체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sz="1000" b="0" dirty="0">
            <a:latin typeface="LG스마트체 Regular" pitchFamily="50" charset="-127"/>
            <a:ea typeface="LG스마트체 Regular" pitchFamily="50" charset="-127"/>
          </a:defRPr>
        </a:defPPr>
      </a:lstStyle>
    </a:txDef>
  </a:objectDefaults>
  <a:extraClrSchemeLst>
    <a:extraClrScheme>
      <a:clrScheme name="20_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0_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0_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0_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0_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0_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0_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0_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0_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0_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0_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0_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48_기본 디자인">
  <a:themeElements>
    <a:clrScheme name="20_기본 디자인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사용자 지정 4">
      <a:majorFont>
        <a:latin typeface="LG스마트체 Regular"/>
        <a:ea typeface="LG스마트체 Regular"/>
        <a:cs typeface=""/>
      </a:majorFont>
      <a:minorFont>
        <a:latin typeface="LG스마트체 Regular"/>
        <a:ea typeface="LG스마트체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sz="1000" b="0" dirty="0">
            <a:latin typeface="LG스마트체 Regular" pitchFamily="50" charset="-127"/>
            <a:ea typeface="LG스마트체 Regular" pitchFamily="50" charset="-127"/>
          </a:defRPr>
        </a:defPPr>
      </a:lstStyle>
    </a:txDef>
  </a:objectDefaults>
  <a:extraClrSchemeLst>
    <a:extraClrScheme>
      <a:clrScheme name="20_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0_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0_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0_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0_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0_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0_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0_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0_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0_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0_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0_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9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탬플릿</Template>
  <TotalTime>8068</TotalTime>
  <Words>3652</Words>
  <Application>Microsoft Office PowerPoint</Application>
  <PresentationFormat>A4 용지(210x297mm)</PresentationFormat>
  <Paragraphs>1141</Paragraphs>
  <Slides>10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8</vt:i4>
      </vt:variant>
      <vt:variant>
        <vt:lpstr>슬라이드 제목</vt:lpstr>
      </vt:variant>
      <vt:variant>
        <vt:i4>10</vt:i4>
      </vt:variant>
    </vt:vector>
  </HeadingPairs>
  <TitlesOfParts>
    <vt:vector size="30" baseType="lpstr">
      <vt:lpstr>LG스마트체 Light</vt:lpstr>
      <vt:lpstr>LG스마트체 Regular</vt:lpstr>
      <vt:lpstr>LG스마트체2.0 Light</vt:lpstr>
      <vt:lpstr>LG스마트체2.0 Regular</vt:lpstr>
      <vt:lpstr>굴림</vt:lpstr>
      <vt:lpstr>돋움</vt:lpstr>
      <vt:lpstr>맑은 고딕</vt:lpstr>
      <vt:lpstr>Arial</vt:lpstr>
      <vt:lpstr>Arial Narrow</vt:lpstr>
      <vt:lpstr>Times New Roman</vt:lpstr>
      <vt:lpstr>Trebuchet MS</vt:lpstr>
      <vt:lpstr>Wingdings</vt:lpstr>
      <vt:lpstr>1_문서등급표기_template</vt:lpstr>
      <vt:lpstr>문서등급표기_template</vt:lpstr>
      <vt:lpstr>1_디자인 사용자 지정</vt:lpstr>
      <vt:lpstr>디자인 사용자 지정</vt:lpstr>
      <vt:lpstr>45_기본 디자인</vt:lpstr>
      <vt:lpstr>46_기본 디자인</vt:lpstr>
      <vt:lpstr>47_기본 디자인</vt:lpstr>
      <vt:lpstr>48_기본 디자인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문성국</dc:creator>
  <cp:lastModifiedBy>임재용/책임연구원/RAC스탠드개발Project(jaeyong.lim@lge.com)</cp:lastModifiedBy>
  <cp:revision>449</cp:revision>
  <cp:lastPrinted>2023-01-17T09:20:56Z</cp:lastPrinted>
  <dcterms:created xsi:type="dcterms:W3CDTF">2020-12-01T01:45:14Z</dcterms:created>
  <dcterms:modified xsi:type="dcterms:W3CDTF">2023-07-11T04:30:18Z</dcterms:modified>
</cp:coreProperties>
</file>